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56" r:id="rId2"/>
    <p:sldId id="441" r:id="rId3"/>
    <p:sldId id="440" r:id="rId4"/>
    <p:sldId id="419" r:id="rId5"/>
    <p:sldId id="420" r:id="rId6"/>
    <p:sldId id="449" r:id="rId7"/>
    <p:sldId id="450" r:id="rId8"/>
    <p:sldId id="442" r:id="rId9"/>
    <p:sldId id="433" r:id="rId10"/>
    <p:sldId id="443" r:id="rId11"/>
    <p:sldId id="451" r:id="rId12"/>
    <p:sldId id="421" r:id="rId13"/>
    <p:sldId id="435" r:id="rId14"/>
    <p:sldId id="422" r:id="rId15"/>
    <p:sldId id="448" r:id="rId16"/>
    <p:sldId id="427" r:id="rId17"/>
    <p:sldId id="426" r:id="rId18"/>
    <p:sldId id="428" r:id="rId19"/>
    <p:sldId id="429" r:id="rId20"/>
    <p:sldId id="438" r:id="rId21"/>
    <p:sldId id="431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6600"/>
    <a:srgbClr val="CC00CC"/>
    <a:srgbClr val="0000FF"/>
    <a:srgbClr val="D68F00"/>
    <a:srgbClr val="F2A100"/>
    <a:srgbClr val="FFB521"/>
    <a:srgbClr val="996600"/>
    <a:srgbClr val="D2A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 autoAdjust="0"/>
    <p:restoredTop sz="96875" autoAdjust="0"/>
  </p:normalViewPr>
  <p:slideViewPr>
    <p:cSldViewPr snapToGrid="0">
      <p:cViewPr varScale="1">
        <p:scale>
          <a:sx n="65" d="100"/>
          <a:sy n="65" d="100"/>
        </p:scale>
        <p:origin x="-11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7180F-DA15-486B-AC2B-2F535BE291CC}" type="doc">
      <dgm:prSet loTypeId="urn:microsoft.com/office/officeart/2005/8/layout/hierarchy6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9E3704-1D79-4405-9974-F515F76586FC}">
      <dgm:prSet phldrT="[Text]" custT="1"/>
      <dgm:spPr/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Civil Anti-Spoofing</a:t>
          </a:r>
          <a:endParaRPr lang="en-US" sz="1300" b="1" dirty="0">
            <a:latin typeface="Calibri" pitchFamily="34" charset="0"/>
            <a:cs typeface="Calibri" pitchFamily="34" charset="0"/>
          </a:endParaRPr>
        </a:p>
      </dgm:t>
    </dgm:pt>
    <dgm:pt modelId="{3743459B-00EA-4E28-947B-08DC78244DEF}" type="parTrans" cxnId="{CE9429A3-4FE7-4891-A949-B12DE5BB1C69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C0FFCEC9-2890-4DD8-BD3E-EA6710370CCF}" type="sibTrans" cxnId="{CE9429A3-4FE7-4891-A949-B12DE5BB1C69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5B240585-DCB1-403D-A713-EF174B221909}">
      <dgm:prSet phldrT="[Text]" custT="1"/>
      <dgm:spPr/>
      <dgm:t>
        <a:bodyPr/>
        <a:lstStyle/>
        <a:p>
          <a:r>
            <a:rPr lang="en-US" sz="1600" b="0" dirty="0" smtClean="0">
              <a:latin typeface="Calibri" pitchFamily="34" charset="0"/>
              <a:cs typeface="Calibri" pitchFamily="34" charset="0"/>
            </a:rPr>
            <a:t>Cryptographic</a:t>
          </a:r>
          <a:endParaRPr lang="en-US" sz="1600" b="0" dirty="0">
            <a:latin typeface="Calibri" pitchFamily="34" charset="0"/>
            <a:cs typeface="Calibri" pitchFamily="34" charset="0"/>
          </a:endParaRPr>
        </a:p>
      </dgm:t>
    </dgm:pt>
    <dgm:pt modelId="{B74DE9DF-5237-4F97-A2FC-1F9B51AE6BC4}" type="parTrans" cxnId="{7A3F9777-4CF7-4B76-B4E0-067FB6762907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9FCE0385-0869-4652-BD77-A8569DBF3227}" type="sibTrans" cxnId="{7A3F9777-4CF7-4B76-B4E0-067FB6762907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8404E926-F18F-4B08-9639-3912F7E5F065}">
      <dgm:prSet phldrT="[Text]" custT="1"/>
      <dgm:spPr/>
      <dgm:t>
        <a:bodyPr/>
        <a:lstStyle/>
        <a:p>
          <a:r>
            <a:rPr lang="en-US" sz="1600" b="0" dirty="0" smtClean="0">
              <a:latin typeface="Calibri" pitchFamily="34" charset="0"/>
              <a:cs typeface="Calibri" pitchFamily="34" charset="0"/>
            </a:rPr>
            <a:t>Security-Enhanced GPS</a:t>
          </a:r>
        </a:p>
        <a:p>
          <a:r>
            <a:rPr lang="en-US" sz="1600" b="0" dirty="0" smtClean="0">
              <a:latin typeface="Calibri" pitchFamily="34" charset="0"/>
              <a:cs typeface="Calibri" pitchFamily="34" charset="0"/>
            </a:rPr>
            <a:t>(NMA or SCA)</a:t>
          </a:r>
          <a:endParaRPr lang="en-US" sz="1600" b="0" dirty="0">
            <a:latin typeface="Calibri" pitchFamily="34" charset="0"/>
            <a:cs typeface="Calibri" pitchFamily="34" charset="0"/>
          </a:endParaRPr>
        </a:p>
      </dgm:t>
    </dgm:pt>
    <dgm:pt modelId="{6D9F77CB-5439-4D28-9EB6-64B386D01292}" type="parTrans" cxnId="{D652DE47-4CAA-4FAD-9A8C-34B7FB418032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830D1A9A-4CFA-415B-AB8B-BC3AA72D56F3}" type="sibTrans" cxnId="{D652DE47-4CAA-4FAD-9A8C-34B7FB418032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8FCFEDC9-6A01-4866-9443-8BA176F1983B}">
      <dgm:prSet phldrT="[Text]" custT="1"/>
      <dgm:spPr/>
      <dgm:t>
        <a:bodyPr/>
        <a:lstStyle/>
        <a:p>
          <a:r>
            <a:rPr lang="en-US" sz="1600" b="0" dirty="0" smtClean="0">
              <a:latin typeface="Calibri" pitchFamily="34" charset="0"/>
              <a:cs typeface="Calibri" pitchFamily="34" charset="0"/>
            </a:rPr>
            <a:t>Non-Cryptographic</a:t>
          </a:r>
          <a:endParaRPr lang="en-US" sz="1600" b="0" dirty="0">
            <a:latin typeface="Calibri" pitchFamily="34" charset="0"/>
            <a:cs typeface="Calibri" pitchFamily="34" charset="0"/>
          </a:endParaRPr>
        </a:p>
      </dgm:t>
    </dgm:pt>
    <dgm:pt modelId="{DDEF984C-2D00-45D9-8F0E-40ECDDCAE147}" type="parTrans" cxnId="{AA63493F-7962-404C-A103-82B98660DCF3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82618BA0-AD80-4DE8-A25D-4259FD600133}" type="sibTrans" cxnId="{AA63493F-7962-404C-A103-82B98660DCF3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4CF7DB2C-FBAF-4F87-B717-B037E19A3D72}">
      <dgm:prSet phldrT="[Text]" custT="1"/>
      <dgm:spPr/>
      <dgm:t>
        <a:bodyPr/>
        <a:lstStyle/>
        <a:p>
          <a:r>
            <a:rPr lang="en-US" sz="1600" b="0" dirty="0" smtClean="0">
              <a:latin typeface="Calibri" pitchFamily="34" charset="0"/>
              <a:cs typeface="Calibri" pitchFamily="34" charset="0"/>
            </a:rPr>
            <a:t>Dual-Receiver Correlation</a:t>
          </a:r>
        </a:p>
      </dgm:t>
    </dgm:pt>
    <dgm:pt modelId="{AF668EE4-DBBA-4780-98C1-AFCBD28B4510}" type="parTrans" cxnId="{ED428771-AB1D-4729-8DDF-B48CDA5D82C5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F3B495BC-9599-4FDB-8223-C3E7487F3BB5}" type="sibTrans" cxnId="{ED428771-AB1D-4729-8DDF-B48CDA5D82C5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2765C19F-1323-4932-A69A-7850EAC96862}">
      <dgm:prSet phldrT="[Text]" custT="1"/>
      <dgm:spPr/>
      <dgm:t>
        <a:bodyPr/>
        <a:lstStyle/>
        <a:p>
          <a:r>
            <a:rPr lang="en-US" sz="1600" b="0" dirty="0" smtClean="0">
              <a:latin typeface="Calibri" pitchFamily="34" charset="0"/>
              <a:cs typeface="Calibri" pitchFamily="34" charset="0"/>
            </a:rPr>
            <a:t>Multi-Antenna Defense</a:t>
          </a:r>
          <a:endParaRPr lang="en-US" sz="1600" b="0" dirty="0">
            <a:latin typeface="Calibri" pitchFamily="34" charset="0"/>
            <a:cs typeface="Calibri" pitchFamily="34" charset="0"/>
          </a:endParaRPr>
        </a:p>
      </dgm:t>
    </dgm:pt>
    <dgm:pt modelId="{744C85F7-6721-4E28-9386-F1321B5B85E3}" type="parTrans" cxnId="{6039B620-C4CA-46DD-983A-6CB5EBAF48C3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8D554BD7-4C85-4890-88F0-A8C0C58B7061}" type="sibTrans" cxnId="{6039B620-C4CA-46DD-983A-6CB5EBAF48C3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AB579745-E6A2-4E24-B088-5DF947831884}">
      <dgm:prSet phldrT="[Text]" custT="1"/>
      <dgm:spPr/>
      <dgm:t>
        <a:bodyPr/>
        <a:lstStyle/>
        <a:p>
          <a:r>
            <a:rPr lang="en-US" sz="1600" b="0" dirty="0" smtClean="0">
              <a:latin typeface="Calibri" pitchFamily="34" charset="0"/>
              <a:cs typeface="Calibri" pitchFamily="34" charset="0"/>
            </a:rPr>
            <a:t>Vestigial Signal Defense (VSD)</a:t>
          </a:r>
          <a:endParaRPr lang="en-US" sz="1600" b="0" dirty="0">
            <a:latin typeface="Calibri" pitchFamily="34" charset="0"/>
            <a:cs typeface="Calibri" pitchFamily="34" charset="0"/>
          </a:endParaRPr>
        </a:p>
      </dgm:t>
    </dgm:pt>
    <dgm:pt modelId="{6972B443-1A68-4CCC-AC84-370AEB1CF704}" type="parTrans" cxnId="{B5E908B5-BEDC-47CE-8E6E-CA28D5848496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AB5E24D6-3CB2-4ADB-AB76-08AAD74DE80E}" type="sibTrans" cxnId="{B5E908B5-BEDC-47CE-8E6E-CA28D5848496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36E1C4B7-339F-4AAD-81D3-3113581FC22B}" type="pres">
      <dgm:prSet presAssocID="{FF67180F-DA15-486B-AC2B-2F535BE291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955B4-2DD0-43B1-929C-08763A3D4497}" type="pres">
      <dgm:prSet presAssocID="{FF67180F-DA15-486B-AC2B-2F535BE291CC}" presName="hierFlow" presStyleCnt="0"/>
      <dgm:spPr/>
    </dgm:pt>
    <dgm:pt modelId="{7530D564-13C1-47A7-A23A-BB8D51EA2950}" type="pres">
      <dgm:prSet presAssocID="{FF67180F-DA15-486B-AC2B-2F535BE291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0B8C3FB-A1BA-412E-BAFE-6AF32FD19473}" type="pres">
      <dgm:prSet presAssocID="{029E3704-1D79-4405-9974-F515F76586FC}" presName="Name14" presStyleCnt="0"/>
      <dgm:spPr/>
    </dgm:pt>
    <dgm:pt modelId="{3B5A0220-8905-4E4D-875D-283877B6D7D3}" type="pres">
      <dgm:prSet presAssocID="{029E3704-1D79-4405-9974-F515F76586FC}" presName="level1Shape" presStyleLbl="node0" presStyleIdx="0" presStyleCnt="1" custScaleX="197187" custScaleY="62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EC4BC-B363-4F89-9217-CDC72D5718A7}" type="pres">
      <dgm:prSet presAssocID="{029E3704-1D79-4405-9974-F515F76586FC}" presName="hierChild2" presStyleCnt="0"/>
      <dgm:spPr/>
    </dgm:pt>
    <dgm:pt modelId="{7D65AEBE-5BF8-48BD-9E2E-8D7F8FAF9059}" type="pres">
      <dgm:prSet presAssocID="{B74DE9DF-5237-4F97-A2FC-1F9B51AE6BC4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0030EE1-14F7-472B-95E6-984209BA8F24}" type="pres">
      <dgm:prSet presAssocID="{5B240585-DCB1-403D-A713-EF174B221909}" presName="Name21" presStyleCnt="0"/>
      <dgm:spPr/>
    </dgm:pt>
    <dgm:pt modelId="{4025BA48-BF96-4EC5-8CD8-661F98FB9F9E}" type="pres">
      <dgm:prSet presAssocID="{5B240585-DCB1-403D-A713-EF174B221909}" presName="level2Shape" presStyleLbl="node2" presStyleIdx="0" presStyleCnt="2" custScaleX="146410" custScaleY="89184"/>
      <dgm:spPr/>
      <dgm:t>
        <a:bodyPr/>
        <a:lstStyle/>
        <a:p>
          <a:endParaRPr lang="en-US"/>
        </a:p>
      </dgm:t>
    </dgm:pt>
    <dgm:pt modelId="{CEE8C48C-A143-4DF5-9ABF-08F7926F011C}" type="pres">
      <dgm:prSet presAssocID="{5B240585-DCB1-403D-A713-EF174B221909}" presName="hierChild3" presStyleCnt="0"/>
      <dgm:spPr/>
    </dgm:pt>
    <dgm:pt modelId="{EDFC9FF0-DBC6-49EE-AD58-25E60B24F435}" type="pres">
      <dgm:prSet presAssocID="{6D9F77CB-5439-4D28-9EB6-64B386D01292}" presName="Name19" presStyleLbl="parChTrans1D3" presStyleIdx="0" presStyleCnt="4"/>
      <dgm:spPr/>
      <dgm:t>
        <a:bodyPr/>
        <a:lstStyle/>
        <a:p>
          <a:endParaRPr lang="en-US"/>
        </a:p>
      </dgm:t>
    </dgm:pt>
    <dgm:pt modelId="{43F96967-57E0-4E36-9697-A04698A5B1E3}" type="pres">
      <dgm:prSet presAssocID="{8404E926-F18F-4B08-9639-3912F7E5F065}" presName="Name21" presStyleCnt="0"/>
      <dgm:spPr/>
    </dgm:pt>
    <dgm:pt modelId="{CA205301-1D7A-43F3-A4A0-A00DDCDAEF0A}" type="pres">
      <dgm:prSet presAssocID="{8404E926-F18F-4B08-9639-3912F7E5F065}" presName="level2Shape" presStyleLbl="node3" presStyleIdx="0" presStyleCnt="4" custScaleX="146410" custScaleY="146410"/>
      <dgm:spPr/>
      <dgm:t>
        <a:bodyPr/>
        <a:lstStyle/>
        <a:p>
          <a:endParaRPr lang="en-US"/>
        </a:p>
      </dgm:t>
    </dgm:pt>
    <dgm:pt modelId="{2A1655E8-1888-4A51-B5DE-43775F00B6D5}" type="pres">
      <dgm:prSet presAssocID="{8404E926-F18F-4B08-9639-3912F7E5F065}" presName="hierChild3" presStyleCnt="0"/>
      <dgm:spPr/>
    </dgm:pt>
    <dgm:pt modelId="{4A3D69B0-8506-4C3C-9690-89B79A31EFD6}" type="pres">
      <dgm:prSet presAssocID="{AF668EE4-DBBA-4780-98C1-AFCBD28B4510}" presName="Name19" presStyleLbl="parChTrans1D3" presStyleIdx="1" presStyleCnt="4"/>
      <dgm:spPr/>
      <dgm:t>
        <a:bodyPr/>
        <a:lstStyle/>
        <a:p>
          <a:endParaRPr lang="en-US"/>
        </a:p>
      </dgm:t>
    </dgm:pt>
    <dgm:pt modelId="{0B131779-2BBE-4E81-9C4A-D264593D1B0A}" type="pres">
      <dgm:prSet presAssocID="{4CF7DB2C-FBAF-4F87-B717-B037E19A3D72}" presName="Name21" presStyleCnt="0"/>
      <dgm:spPr/>
    </dgm:pt>
    <dgm:pt modelId="{B091AEE7-288B-4DDB-9631-A6D87C69EA9E}" type="pres">
      <dgm:prSet presAssocID="{4CF7DB2C-FBAF-4F87-B717-B037E19A3D72}" presName="level2Shape" presStyleLbl="node3" presStyleIdx="1" presStyleCnt="4" custScaleX="146410" custScaleY="146410"/>
      <dgm:spPr/>
      <dgm:t>
        <a:bodyPr/>
        <a:lstStyle/>
        <a:p>
          <a:endParaRPr lang="en-US"/>
        </a:p>
      </dgm:t>
    </dgm:pt>
    <dgm:pt modelId="{9402BEBC-5692-417D-85E4-B76552CACC30}" type="pres">
      <dgm:prSet presAssocID="{4CF7DB2C-FBAF-4F87-B717-B037E19A3D72}" presName="hierChild3" presStyleCnt="0"/>
      <dgm:spPr/>
    </dgm:pt>
    <dgm:pt modelId="{25E56846-64E5-4F3C-9C6D-6E650756FB8C}" type="pres">
      <dgm:prSet presAssocID="{DDEF984C-2D00-45D9-8F0E-40ECDDCAE147}" presName="Name19" presStyleLbl="parChTrans1D2" presStyleIdx="1" presStyleCnt="2"/>
      <dgm:spPr/>
      <dgm:t>
        <a:bodyPr/>
        <a:lstStyle/>
        <a:p>
          <a:endParaRPr lang="en-US"/>
        </a:p>
      </dgm:t>
    </dgm:pt>
    <dgm:pt modelId="{8AD0DCEA-A7FA-4D17-854A-6F789B5D674A}" type="pres">
      <dgm:prSet presAssocID="{8FCFEDC9-6A01-4866-9443-8BA176F1983B}" presName="Name21" presStyleCnt="0"/>
      <dgm:spPr/>
    </dgm:pt>
    <dgm:pt modelId="{5C98CD02-76B7-47BA-993E-D3D5C098D8BE}" type="pres">
      <dgm:prSet presAssocID="{8FCFEDC9-6A01-4866-9443-8BA176F1983B}" presName="level2Shape" presStyleLbl="node2" presStyleIdx="1" presStyleCnt="2" custScaleX="146410" custScaleY="89184"/>
      <dgm:spPr/>
      <dgm:t>
        <a:bodyPr/>
        <a:lstStyle/>
        <a:p>
          <a:endParaRPr lang="en-US"/>
        </a:p>
      </dgm:t>
    </dgm:pt>
    <dgm:pt modelId="{FDB7AA13-7744-4946-B74A-96990B22EE38}" type="pres">
      <dgm:prSet presAssocID="{8FCFEDC9-6A01-4866-9443-8BA176F1983B}" presName="hierChild3" presStyleCnt="0"/>
      <dgm:spPr/>
    </dgm:pt>
    <dgm:pt modelId="{73FEA282-94F9-4ABB-9269-32995EA92B50}" type="pres">
      <dgm:prSet presAssocID="{744C85F7-6721-4E28-9386-F1321B5B85E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51F20B48-A3F4-4C59-BDC3-945B0203BEFD}" type="pres">
      <dgm:prSet presAssocID="{2765C19F-1323-4932-A69A-7850EAC96862}" presName="Name21" presStyleCnt="0"/>
      <dgm:spPr/>
    </dgm:pt>
    <dgm:pt modelId="{A16CAC7F-C39C-4065-8670-FC47392D4C40}" type="pres">
      <dgm:prSet presAssocID="{2765C19F-1323-4932-A69A-7850EAC96862}" presName="level2Shape" presStyleLbl="node3" presStyleIdx="2" presStyleCnt="4" custScaleX="146410" custScaleY="146410"/>
      <dgm:spPr/>
      <dgm:t>
        <a:bodyPr/>
        <a:lstStyle/>
        <a:p>
          <a:endParaRPr lang="en-US"/>
        </a:p>
      </dgm:t>
    </dgm:pt>
    <dgm:pt modelId="{DE088A8F-1DCE-4D6A-A2FA-B112BD4BB64C}" type="pres">
      <dgm:prSet presAssocID="{2765C19F-1323-4932-A69A-7850EAC96862}" presName="hierChild3" presStyleCnt="0"/>
      <dgm:spPr/>
    </dgm:pt>
    <dgm:pt modelId="{C34B8BF4-82A8-45EE-A81F-70C9A0B99A75}" type="pres">
      <dgm:prSet presAssocID="{6972B443-1A68-4CCC-AC84-370AEB1CF704}" presName="Name19" presStyleLbl="parChTrans1D3" presStyleIdx="3" presStyleCnt="4"/>
      <dgm:spPr/>
      <dgm:t>
        <a:bodyPr/>
        <a:lstStyle/>
        <a:p>
          <a:endParaRPr lang="en-US"/>
        </a:p>
      </dgm:t>
    </dgm:pt>
    <dgm:pt modelId="{0BE7625D-3C1C-492C-B755-9E9D3990F4DD}" type="pres">
      <dgm:prSet presAssocID="{AB579745-E6A2-4E24-B088-5DF947831884}" presName="Name21" presStyleCnt="0"/>
      <dgm:spPr/>
    </dgm:pt>
    <dgm:pt modelId="{762A40E7-7355-4109-B46F-383B4CDF00B9}" type="pres">
      <dgm:prSet presAssocID="{AB579745-E6A2-4E24-B088-5DF947831884}" presName="level2Shape" presStyleLbl="node3" presStyleIdx="3" presStyleCnt="4" custScaleX="146410" custScaleY="146410"/>
      <dgm:spPr/>
      <dgm:t>
        <a:bodyPr/>
        <a:lstStyle/>
        <a:p>
          <a:endParaRPr lang="en-US"/>
        </a:p>
      </dgm:t>
    </dgm:pt>
    <dgm:pt modelId="{F4995831-1AB5-49A7-B947-BD28D2682724}" type="pres">
      <dgm:prSet presAssocID="{AB579745-E6A2-4E24-B088-5DF947831884}" presName="hierChild3" presStyleCnt="0"/>
      <dgm:spPr/>
    </dgm:pt>
    <dgm:pt modelId="{511CE0E8-1E52-4129-B79F-B473733BC0C3}" type="pres">
      <dgm:prSet presAssocID="{FF67180F-DA15-486B-AC2B-2F535BE291CC}" presName="bgShapesFlow" presStyleCnt="0"/>
      <dgm:spPr/>
    </dgm:pt>
  </dgm:ptLst>
  <dgm:cxnLst>
    <dgm:cxn modelId="{575B585F-869B-44DC-92B0-41E865AD86F6}" type="presOf" srcId="{8404E926-F18F-4B08-9639-3912F7E5F065}" destId="{CA205301-1D7A-43F3-A4A0-A00DDCDAEF0A}" srcOrd="0" destOrd="0" presId="urn:microsoft.com/office/officeart/2005/8/layout/hierarchy6"/>
    <dgm:cxn modelId="{CD99883C-9D8C-45A0-9645-745EA60621F8}" type="presOf" srcId="{AF668EE4-DBBA-4780-98C1-AFCBD28B4510}" destId="{4A3D69B0-8506-4C3C-9690-89B79A31EFD6}" srcOrd="0" destOrd="0" presId="urn:microsoft.com/office/officeart/2005/8/layout/hierarchy6"/>
    <dgm:cxn modelId="{DF441FFC-BCAB-4346-B614-2212B17AB386}" type="presOf" srcId="{6D9F77CB-5439-4D28-9EB6-64B386D01292}" destId="{EDFC9FF0-DBC6-49EE-AD58-25E60B24F435}" srcOrd="0" destOrd="0" presId="urn:microsoft.com/office/officeart/2005/8/layout/hierarchy6"/>
    <dgm:cxn modelId="{8A2DA795-D0C2-4503-98EA-2DDEC55F0B7A}" type="presOf" srcId="{FF67180F-DA15-486B-AC2B-2F535BE291CC}" destId="{36E1C4B7-339F-4AAD-81D3-3113581FC22B}" srcOrd="0" destOrd="0" presId="urn:microsoft.com/office/officeart/2005/8/layout/hierarchy6"/>
    <dgm:cxn modelId="{F9789D27-7601-4C74-8F6A-B2365AA6292F}" type="presOf" srcId="{5B240585-DCB1-403D-A713-EF174B221909}" destId="{4025BA48-BF96-4EC5-8CD8-661F98FB9F9E}" srcOrd="0" destOrd="0" presId="urn:microsoft.com/office/officeart/2005/8/layout/hierarchy6"/>
    <dgm:cxn modelId="{CE9429A3-4FE7-4891-A949-B12DE5BB1C69}" srcId="{FF67180F-DA15-486B-AC2B-2F535BE291CC}" destId="{029E3704-1D79-4405-9974-F515F76586FC}" srcOrd="0" destOrd="0" parTransId="{3743459B-00EA-4E28-947B-08DC78244DEF}" sibTransId="{C0FFCEC9-2890-4DD8-BD3E-EA6710370CCF}"/>
    <dgm:cxn modelId="{D37D586B-7A17-415A-9E3F-6B9EC44069E0}" type="presOf" srcId="{6972B443-1A68-4CCC-AC84-370AEB1CF704}" destId="{C34B8BF4-82A8-45EE-A81F-70C9A0B99A75}" srcOrd="0" destOrd="0" presId="urn:microsoft.com/office/officeart/2005/8/layout/hierarchy6"/>
    <dgm:cxn modelId="{D652DE47-4CAA-4FAD-9A8C-34B7FB418032}" srcId="{5B240585-DCB1-403D-A713-EF174B221909}" destId="{8404E926-F18F-4B08-9639-3912F7E5F065}" srcOrd="0" destOrd="0" parTransId="{6D9F77CB-5439-4D28-9EB6-64B386D01292}" sibTransId="{830D1A9A-4CFA-415B-AB8B-BC3AA72D56F3}"/>
    <dgm:cxn modelId="{74DF81AD-A89D-4473-92C2-29E26BFEFE09}" type="presOf" srcId="{744C85F7-6721-4E28-9386-F1321B5B85E3}" destId="{73FEA282-94F9-4ABB-9269-32995EA92B50}" srcOrd="0" destOrd="0" presId="urn:microsoft.com/office/officeart/2005/8/layout/hierarchy6"/>
    <dgm:cxn modelId="{7392F6AE-A148-4F2C-B554-2700D711CAAF}" type="presOf" srcId="{B74DE9DF-5237-4F97-A2FC-1F9B51AE6BC4}" destId="{7D65AEBE-5BF8-48BD-9E2E-8D7F8FAF9059}" srcOrd="0" destOrd="0" presId="urn:microsoft.com/office/officeart/2005/8/layout/hierarchy6"/>
    <dgm:cxn modelId="{1395237D-FC0E-4F8D-895F-4DE0D168BFD8}" type="presOf" srcId="{DDEF984C-2D00-45D9-8F0E-40ECDDCAE147}" destId="{25E56846-64E5-4F3C-9C6D-6E650756FB8C}" srcOrd="0" destOrd="0" presId="urn:microsoft.com/office/officeart/2005/8/layout/hierarchy6"/>
    <dgm:cxn modelId="{277E195D-6269-4574-A336-4C0948A31C01}" type="presOf" srcId="{8FCFEDC9-6A01-4866-9443-8BA176F1983B}" destId="{5C98CD02-76B7-47BA-993E-D3D5C098D8BE}" srcOrd="0" destOrd="0" presId="urn:microsoft.com/office/officeart/2005/8/layout/hierarchy6"/>
    <dgm:cxn modelId="{BE648566-A090-4181-84EF-EE92A1460B57}" type="presOf" srcId="{2765C19F-1323-4932-A69A-7850EAC96862}" destId="{A16CAC7F-C39C-4065-8670-FC47392D4C40}" srcOrd="0" destOrd="0" presId="urn:microsoft.com/office/officeart/2005/8/layout/hierarchy6"/>
    <dgm:cxn modelId="{C27B00D0-9EFB-4A85-9F2E-9EB3CB91E5A5}" type="presOf" srcId="{AB579745-E6A2-4E24-B088-5DF947831884}" destId="{762A40E7-7355-4109-B46F-383B4CDF00B9}" srcOrd="0" destOrd="0" presId="urn:microsoft.com/office/officeart/2005/8/layout/hierarchy6"/>
    <dgm:cxn modelId="{28E0BC93-4803-4FA2-85B0-839749C46DCE}" type="presOf" srcId="{4CF7DB2C-FBAF-4F87-B717-B037E19A3D72}" destId="{B091AEE7-288B-4DDB-9631-A6D87C69EA9E}" srcOrd="0" destOrd="0" presId="urn:microsoft.com/office/officeart/2005/8/layout/hierarchy6"/>
    <dgm:cxn modelId="{6039B620-C4CA-46DD-983A-6CB5EBAF48C3}" srcId="{8FCFEDC9-6A01-4866-9443-8BA176F1983B}" destId="{2765C19F-1323-4932-A69A-7850EAC96862}" srcOrd="0" destOrd="0" parTransId="{744C85F7-6721-4E28-9386-F1321B5B85E3}" sibTransId="{8D554BD7-4C85-4890-88F0-A8C0C58B7061}"/>
    <dgm:cxn modelId="{7A3F9777-4CF7-4B76-B4E0-067FB6762907}" srcId="{029E3704-1D79-4405-9974-F515F76586FC}" destId="{5B240585-DCB1-403D-A713-EF174B221909}" srcOrd="0" destOrd="0" parTransId="{B74DE9DF-5237-4F97-A2FC-1F9B51AE6BC4}" sibTransId="{9FCE0385-0869-4652-BD77-A8569DBF3227}"/>
    <dgm:cxn modelId="{ED428771-AB1D-4729-8DDF-B48CDA5D82C5}" srcId="{5B240585-DCB1-403D-A713-EF174B221909}" destId="{4CF7DB2C-FBAF-4F87-B717-B037E19A3D72}" srcOrd="1" destOrd="0" parTransId="{AF668EE4-DBBA-4780-98C1-AFCBD28B4510}" sibTransId="{F3B495BC-9599-4FDB-8223-C3E7487F3BB5}"/>
    <dgm:cxn modelId="{B5E908B5-BEDC-47CE-8E6E-CA28D5848496}" srcId="{8FCFEDC9-6A01-4866-9443-8BA176F1983B}" destId="{AB579745-E6A2-4E24-B088-5DF947831884}" srcOrd="1" destOrd="0" parTransId="{6972B443-1A68-4CCC-AC84-370AEB1CF704}" sibTransId="{AB5E24D6-3CB2-4ADB-AB76-08AAD74DE80E}"/>
    <dgm:cxn modelId="{AA63493F-7962-404C-A103-82B98660DCF3}" srcId="{029E3704-1D79-4405-9974-F515F76586FC}" destId="{8FCFEDC9-6A01-4866-9443-8BA176F1983B}" srcOrd="1" destOrd="0" parTransId="{DDEF984C-2D00-45D9-8F0E-40ECDDCAE147}" sibTransId="{82618BA0-AD80-4DE8-A25D-4259FD600133}"/>
    <dgm:cxn modelId="{F2D59FCC-8402-460B-9341-AC9F27BC8432}" type="presOf" srcId="{029E3704-1D79-4405-9974-F515F76586FC}" destId="{3B5A0220-8905-4E4D-875D-283877B6D7D3}" srcOrd="0" destOrd="0" presId="urn:microsoft.com/office/officeart/2005/8/layout/hierarchy6"/>
    <dgm:cxn modelId="{65C69546-9A6E-48E2-A27B-A7053A847E71}" type="presParOf" srcId="{36E1C4B7-339F-4AAD-81D3-3113581FC22B}" destId="{9CB955B4-2DD0-43B1-929C-08763A3D4497}" srcOrd="0" destOrd="0" presId="urn:microsoft.com/office/officeart/2005/8/layout/hierarchy6"/>
    <dgm:cxn modelId="{58029F87-5291-4B9D-952C-C8F2A16D7CCD}" type="presParOf" srcId="{9CB955B4-2DD0-43B1-929C-08763A3D4497}" destId="{7530D564-13C1-47A7-A23A-BB8D51EA2950}" srcOrd="0" destOrd="0" presId="urn:microsoft.com/office/officeart/2005/8/layout/hierarchy6"/>
    <dgm:cxn modelId="{03852B43-1732-437A-A3A7-618586A9CB66}" type="presParOf" srcId="{7530D564-13C1-47A7-A23A-BB8D51EA2950}" destId="{50B8C3FB-A1BA-412E-BAFE-6AF32FD19473}" srcOrd="0" destOrd="0" presId="urn:microsoft.com/office/officeart/2005/8/layout/hierarchy6"/>
    <dgm:cxn modelId="{646F40E6-EC7E-483A-807C-F36CAF728BB2}" type="presParOf" srcId="{50B8C3FB-A1BA-412E-BAFE-6AF32FD19473}" destId="{3B5A0220-8905-4E4D-875D-283877B6D7D3}" srcOrd="0" destOrd="0" presId="urn:microsoft.com/office/officeart/2005/8/layout/hierarchy6"/>
    <dgm:cxn modelId="{C2F94933-F5C3-47C4-86D3-3E0F7D081EF2}" type="presParOf" srcId="{50B8C3FB-A1BA-412E-BAFE-6AF32FD19473}" destId="{103EC4BC-B363-4F89-9217-CDC72D5718A7}" srcOrd="1" destOrd="0" presId="urn:microsoft.com/office/officeart/2005/8/layout/hierarchy6"/>
    <dgm:cxn modelId="{9530D76D-80BC-4BAD-AC2E-4A0AB63C9577}" type="presParOf" srcId="{103EC4BC-B363-4F89-9217-CDC72D5718A7}" destId="{7D65AEBE-5BF8-48BD-9E2E-8D7F8FAF9059}" srcOrd="0" destOrd="0" presId="urn:microsoft.com/office/officeart/2005/8/layout/hierarchy6"/>
    <dgm:cxn modelId="{EB654DC3-0F49-4403-B8AB-9B950F6BC9E3}" type="presParOf" srcId="{103EC4BC-B363-4F89-9217-CDC72D5718A7}" destId="{90030EE1-14F7-472B-95E6-984209BA8F24}" srcOrd="1" destOrd="0" presId="urn:microsoft.com/office/officeart/2005/8/layout/hierarchy6"/>
    <dgm:cxn modelId="{528BB697-6D80-46E7-9D34-B370EC97BE6F}" type="presParOf" srcId="{90030EE1-14F7-472B-95E6-984209BA8F24}" destId="{4025BA48-BF96-4EC5-8CD8-661F98FB9F9E}" srcOrd="0" destOrd="0" presId="urn:microsoft.com/office/officeart/2005/8/layout/hierarchy6"/>
    <dgm:cxn modelId="{98F4F73E-8D45-4612-AAA1-3329AA9CE9E8}" type="presParOf" srcId="{90030EE1-14F7-472B-95E6-984209BA8F24}" destId="{CEE8C48C-A143-4DF5-9ABF-08F7926F011C}" srcOrd="1" destOrd="0" presId="urn:microsoft.com/office/officeart/2005/8/layout/hierarchy6"/>
    <dgm:cxn modelId="{F75F2C91-6565-4029-9928-EB5002B28ED3}" type="presParOf" srcId="{CEE8C48C-A143-4DF5-9ABF-08F7926F011C}" destId="{EDFC9FF0-DBC6-49EE-AD58-25E60B24F435}" srcOrd="0" destOrd="0" presId="urn:microsoft.com/office/officeart/2005/8/layout/hierarchy6"/>
    <dgm:cxn modelId="{263A0F4D-1717-44E2-8793-2979BB6651C7}" type="presParOf" srcId="{CEE8C48C-A143-4DF5-9ABF-08F7926F011C}" destId="{43F96967-57E0-4E36-9697-A04698A5B1E3}" srcOrd="1" destOrd="0" presId="urn:microsoft.com/office/officeart/2005/8/layout/hierarchy6"/>
    <dgm:cxn modelId="{5726702B-35B4-40C3-802B-5E721EF16902}" type="presParOf" srcId="{43F96967-57E0-4E36-9697-A04698A5B1E3}" destId="{CA205301-1D7A-43F3-A4A0-A00DDCDAEF0A}" srcOrd="0" destOrd="0" presId="urn:microsoft.com/office/officeart/2005/8/layout/hierarchy6"/>
    <dgm:cxn modelId="{E68DA8A7-B776-4D6A-BF69-929B0D434BB3}" type="presParOf" srcId="{43F96967-57E0-4E36-9697-A04698A5B1E3}" destId="{2A1655E8-1888-4A51-B5DE-43775F00B6D5}" srcOrd="1" destOrd="0" presId="urn:microsoft.com/office/officeart/2005/8/layout/hierarchy6"/>
    <dgm:cxn modelId="{99B7CB04-B208-4E6A-AE85-010C00D9AA08}" type="presParOf" srcId="{CEE8C48C-A143-4DF5-9ABF-08F7926F011C}" destId="{4A3D69B0-8506-4C3C-9690-89B79A31EFD6}" srcOrd="2" destOrd="0" presId="urn:microsoft.com/office/officeart/2005/8/layout/hierarchy6"/>
    <dgm:cxn modelId="{C046A468-1318-47FD-B0BF-27E51958CDD3}" type="presParOf" srcId="{CEE8C48C-A143-4DF5-9ABF-08F7926F011C}" destId="{0B131779-2BBE-4E81-9C4A-D264593D1B0A}" srcOrd="3" destOrd="0" presId="urn:microsoft.com/office/officeart/2005/8/layout/hierarchy6"/>
    <dgm:cxn modelId="{5B7167F9-9888-4D73-B36F-3A6BB5877741}" type="presParOf" srcId="{0B131779-2BBE-4E81-9C4A-D264593D1B0A}" destId="{B091AEE7-288B-4DDB-9631-A6D87C69EA9E}" srcOrd="0" destOrd="0" presId="urn:microsoft.com/office/officeart/2005/8/layout/hierarchy6"/>
    <dgm:cxn modelId="{8D3A701D-F8E8-4AA7-AF59-301AEAAC291C}" type="presParOf" srcId="{0B131779-2BBE-4E81-9C4A-D264593D1B0A}" destId="{9402BEBC-5692-417D-85E4-B76552CACC30}" srcOrd="1" destOrd="0" presId="urn:microsoft.com/office/officeart/2005/8/layout/hierarchy6"/>
    <dgm:cxn modelId="{CF6996CC-3145-49B6-8D81-97551C6022E1}" type="presParOf" srcId="{103EC4BC-B363-4F89-9217-CDC72D5718A7}" destId="{25E56846-64E5-4F3C-9C6D-6E650756FB8C}" srcOrd="2" destOrd="0" presId="urn:microsoft.com/office/officeart/2005/8/layout/hierarchy6"/>
    <dgm:cxn modelId="{C8DF2EF9-CAB3-4475-9083-7A6BDCAA283E}" type="presParOf" srcId="{103EC4BC-B363-4F89-9217-CDC72D5718A7}" destId="{8AD0DCEA-A7FA-4D17-854A-6F789B5D674A}" srcOrd="3" destOrd="0" presId="urn:microsoft.com/office/officeart/2005/8/layout/hierarchy6"/>
    <dgm:cxn modelId="{B93CCC56-61CD-47D3-B4E5-BCE09FC4BB71}" type="presParOf" srcId="{8AD0DCEA-A7FA-4D17-854A-6F789B5D674A}" destId="{5C98CD02-76B7-47BA-993E-D3D5C098D8BE}" srcOrd="0" destOrd="0" presId="urn:microsoft.com/office/officeart/2005/8/layout/hierarchy6"/>
    <dgm:cxn modelId="{F8A98734-F86F-476B-B32F-9F65C2985462}" type="presParOf" srcId="{8AD0DCEA-A7FA-4D17-854A-6F789B5D674A}" destId="{FDB7AA13-7744-4946-B74A-96990B22EE38}" srcOrd="1" destOrd="0" presId="urn:microsoft.com/office/officeart/2005/8/layout/hierarchy6"/>
    <dgm:cxn modelId="{B48A5269-AC47-4A78-A1DF-C70047F97FFC}" type="presParOf" srcId="{FDB7AA13-7744-4946-B74A-96990B22EE38}" destId="{73FEA282-94F9-4ABB-9269-32995EA92B50}" srcOrd="0" destOrd="0" presId="urn:microsoft.com/office/officeart/2005/8/layout/hierarchy6"/>
    <dgm:cxn modelId="{C8F843F1-61AE-40B1-925B-D2086487D911}" type="presParOf" srcId="{FDB7AA13-7744-4946-B74A-96990B22EE38}" destId="{51F20B48-A3F4-4C59-BDC3-945B0203BEFD}" srcOrd="1" destOrd="0" presId="urn:microsoft.com/office/officeart/2005/8/layout/hierarchy6"/>
    <dgm:cxn modelId="{367B8408-851A-4F50-BE5A-F85A21F9EC0C}" type="presParOf" srcId="{51F20B48-A3F4-4C59-BDC3-945B0203BEFD}" destId="{A16CAC7F-C39C-4065-8670-FC47392D4C40}" srcOrd="0" destOrd="0" presId="urn:microsoft.com/office/officeart/2005/8/layout/hierarchy6"/>
    <dgm:cxn modelId="{247A9A60-FA8D-4F74-ABC8-D17FEFAACCFE}" type="presParOf" srcId="{51F20B48-A3F4-4C59-BDC3-945B0203BEFD}" destId="{DE088A8F-1DCE-4D6A-A2FA-B112BD4BB64C}" srcOrd="1" destOrd="0" presId="urn:microsoft.com/office/officeart/2005/8/layout/hierarchy6"/>
    <dgm:cxn modelId="{6F2D9DE1-65FA-49A6-808F-46376CA557CE}" type="presParOf" srcId="{FDB7AA13-7744-4946-B74A-96990B22EE38}" destId="{C34B8BF4-82A8-45EE-A81F-70C9A0B99A75}" srcOrd="2" destOrd="0" presId="urn:microsoft.com/office/officeart/2005/8/layout/hierarchy6"/>
    <dgm:cxn modelId="{64CD25BF-E01A-41ED-B737-7CBF7DC3D12D}" type="presParOf" srcId="{FDB7AA13-7744-4946-B74A-96990B22EE38}" destId="{0BE7625D-3C1C-492C-B755-9E9D3990F4DD}" srcOrd="3" destOrd="0" presId="urn:microsoft.com/office/officeart/2005/8/layout/hierarchy6"/>
    <dgm:cxn modelId="{F1FA846C-C5F3-421E-BB43-959784E64D6A}" type="presParOf" srcId="{0BE7625D-3C1C-492C-B755-9E9D3990F4DD}" destId="{762A40E7-7355-4109-B46F-383B4CDF00B9}" srcOrd="0" destOrd="0" presId="urn:microsoft.com/office/officeart/2005/8/layout/hierarchy6"/>
    <dgm:cxn modelId="{96C7EFC0-057B-4C85-AE4E-049A6CD9E411}" type="presParOf" srcId="{0BE7625D-3C1C-492C-B755-9E9D3990F4DD}" destId="{F4995831-1AB5-49A7-B947-BD28D2682724}" srcOrd="1" destOrd="0" presId="urn:microsoft.com/office/officeart/2005/8/layout/hierarchy6"/>
    <dgm:cxn modelId="{04B59F41-1534-4C31-8C54-E1D673716F3A}" type="presParOf" srcId="{36E1C4B7-339F-4AAD-81D3-3113581FC22B}" destId="{511CE0E8-1E52-4129-B79F-B473733BC0C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5A0220-8905-4E4D-875D-283877B6D7D3}">
      <dsp:nvSpPr>
        <dsp:cNvPr id="0" name=""/>
        <dsp:cNvSpPr/>
      </dsp:nvSpPr>
      <dsp:spPr>
        <a:xfrm>
          <a:off x="2989193" y="63297"/>
          <a:ext cx="2175012" cy="457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Civil Anti-Spoofing</a:t>
          </a:r>
          <a:endParaRPr lang="en-US" sz="1300" b="1" kern="1200" dirty="0">
            <a:latin typeface="Calibri" pitchFamily="34" charset="0"/>
            <a:cs typeface="Calibri" pitchFamily="34" charset="0"/>
          </a:endParaRPr>
        </a:p>
      </dsp:txBody>
      <dsp:txXfrm>
        <a:off x="2989193" y="63297"/>
        <a:ext cx="2175012" cy="457819"/>
      </dsp:txXfrm>
    </dsp:sp>
    <dsp:sp modelId="{7D65AEBE-5BF8-48BD-9E2E-8D7F8FAF9059}">
      <dsp:nvSpPr>
        <dsp:cNvPr id="0" name=""/>
        <dsp:cNvSpPr/>
      </dsp:nvSpPr>
      <dsp:spPr>
        <a:xfrm>
          <a:off x="2130861" y="521117"/>
          <a:ext cx="1945838" cy="294138"/>
        </a:xfrm>
        <a:custGeom>
          <a:avLst/>
          <a:gdLst/>
          <a:ahLst/>
          <a:cxnLst/>
          <a:rect l="0" t="0" r="0" b="0"/>
          <a:pathLst>
            <a:path>
              <a:moveTo>
                <a:pt x="1945838" y="0"/>
              </a:moveTo>
              <a:lnTo>
                <a:pt x="1945838" y="147069"/>
              </a:lnTo>
              <a:lnTo>
                <a:pt x="0" y="147069"/>
              </a:lnTo>
              <a:lnTo>
                <a:pt x="0" y="294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5BA48-BF96-4EC5-8CD8-661F98FB9F9E}">
      <dsp:nvSpPr>
        <dsp:cNvPr id="0" name=""/>
        <dsp:cNvSpPr/>
      </dsp:nvSpPr>
      <dsp:spPr>
        <a:xfrm>
          <a:off x="1323396" y="815255"/>
          <a:ext cx="1614931" cy="655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  <a:cs typeface="Calibri" pitchFamily="34" charset="0"/>
            </a:rPr>
            <a:t>Cryptographic</a:t>
          </a:r>
          <a:endParaRPr lang="en-US" sz="1600" b="0" kern="1200" dirty="0">
            <a:latin typeface="Calibri" pitchFamily="34" charset="0"/>
            <a:cs typeface="Calibri" pitchFamily="34" charset="0"/>
          </a:endParaRPr>
        </a:p>
      </dsp:txBody>
      <dsp:txXfrm>
        <a:off x="1323396" y="815255"/>
        <a:ext cx="1614931" cy="655811"/>
      </dsp:txXfrm>
    </dsp:sp>
    <dsp:sp modelId="{EDFC9FF0-DBC6-49EE-AD58-25E60B24F435}">
      <dsp:nvSpPr>
        <dsp:cNvPr id="0" name=""/>
        <dsp:cNvSpPr/>
      </dsp:nvSpPr>
      <dsp:spPr>
        <a:xfrm>
          <a:off x="1157942" y="1471067"/>
          <a:ext cx="972919" cy="294138"/>
        </a:xfrm>
        <a:custGeom>
          <a:avLst/>
          <a:gdLst/>
          <a:ahLst/>
          <a:cxnLst/>
          <a:rect l="0" t="0" r="0" b="0"/>
          <a:pathLst>
            <a:path>
              <a:moveTo>
                <a:pt x="972919" y="0"/>
              </a:moveTo>
              <a:lnTo>
                <a:pt x="972919" y="147069"/>
              </a:lnTo>
              <a:lnTo>
                <a:pt x="0" y="147069"/>
              </a:lnTo>
              <a:lnTo>
                <a:pt x="0" y="294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05301-1D7A-43F3-A4A0-A00DDCDAEF0A}">
      <dsp:nvSpPr>
        <dsp:cNvPr id="0" name=""/>
        <dsp:cNvSpPr/>
      </dsp:nvSpPr>
      <dsp:spPr>
        <a:xfrm>
          <a:off x="350477" y="1765206"/>
          <a:ext cx="1614931" cy="1076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  <a:cs typeface="Calibri" pitchFamily="34" charset="0"/>
            </a:rPr>
            <a:t>Security-Enhanced GPS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  <a:cs typeface="Calibri" pitchFamily="34" charset="0"/>
            </a:rPr>
            <a:t>(NMA or SCA)</a:t>
          </a:r>
          <a:endParaRPr lang="en-US" sz="1600" b="0" kern="1200" dirty="0">
            <a:latin typeface="Calibri" pitchFamily="34" charset="0"/>
            <a:cs typeface="Calibri" pitchFamily="34" charset="0"/>
          </a:endParaRPr>
        </a:p>
      </dsp:txBody>
      <dsp:txXfrm>
        <a:off x="350477" y="1765206"/>
        <a:ext cx="1614931" cy="1076621"/>
      </dsp:txXfrm>
    </dsp:sp>
    <dsp:sp modelId="{4A3D69B0-8506-4C3C-9690-89B79A31EFD6}">
      <dsp:nvSpPr>
        <dsp:cNvPr id="0" name=""/>
        <dsp:cNvSpPr/>
      </dsp:nvSpPr>
      <dsp:spPr>
        <a:xfrm>
          <a:off x="2130861" y="1471067"/>
          <a:ext cx="972919" cy="294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69"/>
              </a:lnTo>
              <a:lnTo>
                <a:pt x="972919" y="147069"/>
              </a:lnTo>
              <a:lnTo>
                <a:pt x="972919" y="294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1AEE7-288B-4DDB-9631-A6D87C69EA9E}">
      <dsp:nvSpPr>
        <dsp:cNvPr id="0" name=""/>
        <dsp:cNvSpPr/>
      </dsp:nvSpPr>
      <dsp:spPr>
        <a:xfrm>
          <a:off x="2296315" y="1765206"/>
          <a:ext cx="1614931" cy="1076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  <a:cs typeface="Calibri" pitchFamily="34" charset="0"/>
            </a:rPr>
            <a:t>Dual-Receiver Correlation</a:t>
          </a:r>
        </a:p>
      </dsp:txBody>
      <dsp:txXfrm>
        <a:off x="2296315" y="1765206"/>
        <a:ext cx="1614931" cy="1076621"/>
      </dsp:txXfrm>
    </dsp:sp>
    <dsp:sp modelId="{25E56846-64E5-4F3C-9C6D-6E650756FB8C}">
      <dsp:nvSpPr>
        <dsp:cNvPr id="0" name=""/>
        <dsp:cNvSpPr/>
      </dsp:nvSpPr>
      <dsp:spPr>
        <a:xfrm>
          <a:off x="4076699" y="521117"/>
          <a:ext cx="1945838" cy="294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69"/>
              </a:lnTo>
              <a:lnTo>
                <a:pt x="1945838" y="147069"/>
              </a:lnTo>
              <a:lnTo>
                <a:pt x="1945838" y="294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8CD02-76B7-47BA-993E-D3D5C098D8BE}">
      <dsp:nvSpPr>
        <dsp:cNvPr id="0" name=""/>
        <dsp:cNvSpPr/>
      </dsp:nvSpPr>
      <dsp:spPr>
        <a:xfrm>
          <a:off x="5215072" y="815255"/>
          <a:ext cx="1614931" cy="655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  <a:cs typeface="Calibri" pitchFamily="34" charset="0"/>
            </a:rPr>
            <a:t>Non-Cryptographic</a:t>
          </a:r>
          <a:endParaRPr lang="en-US" sz="1600" b="0" kern="1200" dirty="0">
            <a:latin typeface="Calibri" pitchFamily="34" charset="0"/>
            <a:cs typeface="Calibri" pitchFamily="34" charset="0"/>
          </a:endParaRPr>
        </a:p>
      </dsp:txBody>
      <dsp:txXfrm>
        <a:off x="5215072" y="815255"/>
        <a:ext cx="1614931" cy="655811"/>
      </dsp:txXfrm>
    </dsp:sp>
    <dsp:sp modelId="{73FEA282-94F9-4ABB-9269-32995EA92B50}">
      <dsp:nvSpPr>
        <dsp:cNvPr id="0" name=""/>
        <dsp:cNvSpPr/>
      </dsp:nvSpPr>
      <dsp:spPr>
        <a:xfrm>
          <a:off x="5049619" y="1471067"/>
          <a:ext cx="972919" cy="294138"/>
        </a:xfrm>
        <a:custGeom>
          <a:avLst/>
          <a:gdLst/>
          <a:ahLst/>
          <a:cxnLst/>
          <a:rect l="0" t="0" r="0" b="0"/>
          <a:pathLst>
            <a:path>
              <a:moveTo>
                <a:pt x="972919" y="0"/>
              </a:moveTo>
              <a:lnTo>
                <a:pt x="972919" y="147069"/>
              </a:lnTo>
              <a:lnTo>
                <a:pt x="0" y="147069"/>
              </a:lnTo>
              <a:lnTo>
                <a:pt x="0" y="294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CAC7F-C39C-4065-8670-FC47392D4C40}">
      <dsp:nvSpPr>
        <dsp:cNvPr id="0" name=""/>
        <dsp:cNvSpPr/>
      </dsp:nvSpPr>
      <dsp:spPr>
        <a:xfrm>
          <a:off x="4242153" y="1765206"/>
          <a:ext cx="1614931" cy="1076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  <a:cs typeface="Calibri" pitchFamily="34" charset="0"/>
            </a:rPr>
            <a:t>Multi-Antenna Defense</a:t>
          </a:r>
          <a:endParaRPr lang="en-US" sz="1600" b="0" kern="1200" dirty="0">
            <a:latin typeface="Calibri" pitchFamily="34" charset="0"/>
            <a:cs typeface="Calibri" pitchFamily="34" charset="0"/>
          </a:endParaRPr>
        </a:p>
      </dsp:txBody>
      <dsp:txXfrm>
        <a:off x="4242153" y="1765206"/>
        <a:ext cx="1614931" cy="1076621"/>
      </dsp:txXfrm>
    </dsp:sp>
    <dsp:sp modelId="{C34B8BF4-82A8-45EE-A81F-70C9A0B99A75}">
      <dsp:nvSpPr>
        <dsp:cNvPr id="0" name=""/>
        <dsp:cNvSpPr/>
      </dsp:nvSpPr>
      <dsp:spPr>
        <a:xfrm>
          <a:off x="6022538" y="1471067"/>
          <a:ext cx="972919" cy="294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69"/>
              </a:lnTo>
              <a:lnTo>
                <a:pt x="972919" y="147069"/>
              </a:lnTo>
              <a:lnTo>
                <a:pt x="972919" y="2941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40E7-7355-4109-B46F-383B4CDF00B9}">
      <dsp:nvSpPr>
        <dsp:cNvPr id="0" name=""/>
        <dsp:cNvSpPr/>
      </dsp:nvSpPr>
      <dsp:spPr>
        <a:xfrm>
          <a:off x="6187991" y="1765206"/>
          <a:ext cx="1614931" cy="1076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  <a:cs typeface="Calibri" pitchFamily="34" charset="0"/>
            </a:rPr>
            <a:t>Vestigial Signal Defense (VSD)</a:t>
          </a:r>
          <a:endParaRPr lang="en-US" sz="1600" b="0" kern="1200" dirty="0">
            <a:latin typeface="Calibri" pitchFamily="34" charset="0"/>
            <a:cs typeface="Calibri" pitchFamily="34" charset="0"/>
          </a:endParaRPr>
        </a:p>
      </dsp:txBody>
      <dsp:txXfrm>
        <a:off x="6187991" y="1765206"/>
        <a:ext cx="1614931" cy="1076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32F2-DECF-4364-AA8E-D8F37F6F6A0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92760-FDE6-4608-B109-DB2F3182B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2A9B-1871-4FFE-B4C8-8DDC14B4A222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8500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D197-07D6-46F9-B500-0C50B27480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TRL_Full_BlackOnly.tif"/>
          <p:cNvPicPr>
            <a:picLocks noChangeAspect="1"/>
          </p:cNvPicPr>
          <p:nvPr userDrawn="1"/>
        </p:nvPicPr>
        <p:blipFill>
          <a:blip r:embed="rId2" cstate="print"/>
          <a:srcRect l="6841" t="11534" r="7354" b="19262"/>
          <a:stretch>
            <a:fillRect/>
          </a:stretch>
        </p:blipFill>
        <p:spPr>
          <a:xfrm>
            <a:off x="457200" y="6208776"/>
            <a:ext cx="1905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799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5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6324600"/>
            <a:ext cx="30257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1" name="Picture 10" descr="wncg_horz_b_bw.t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24600" y="6191759"/>
            <a:ext cx="2438400" cy="6258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12965" y="3886200"/>
            <a:ext cx="10169930" cy="12192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An Evaluation of the Vestigial Signal Defense</a:t>
            </a:r>
            <a:br>
              <a:rPr lang="en-US" sz="4000" dirty="0" smtClean="0"/>
            </a:br>
            <a:r>
              <a:rPr lang="en-US" sz="4000" dirty="0" smtClean="0"/>
              <a:t>for Civil GPS Anti-Spoofing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Kyle Wesson, Daniel Shepard, Jahshan Bhatti, and Todd Humphreys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Presentation at ION 2011| September 22, 2011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111" t="1512" r="1111" b="3177"/>
          <a:stretch>
            <a:fillRect/>
          </a:stretch>
        </p:blipFill>
        <p:spPr bwMode="auto">
          <a:xfrm>
            <a:off x="3134317" y="3629024"/>
            <a:ext cx="3038517" cy="2071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5663" t="24960" r="16457" b="21703"/>
          <a:stretch>
            <a:fillRect/>
          </a:stretch>
        </p:blipFill>
        <p:spPr bwMode="auto">
          <a:xfrm>
            <a:off x="600075" y="1361018"/>
            <a:ext cx="2524125" cy="1492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085" y="1266824"/>
            <a:ext cx="2518596" cy="1681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5" name="Straight Arrow Connector 24"/>
          <p:cNvCxnSpPr/>
          <p:nvPr/>
        </p:nvCxnSpPr>
        <p:spPr bwMode="auto">
          <a:xfrm rot="10800000">
            <a:off x="3362325" y="2209801"/>
            <a:ext cx="1352550" cy="1323975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7" name="Arc 26"/>
          <p:cNvSpPr/>
          <p:nvPr/>
        </p:nvSpPr>
        <p:spPr bwMode="auto">
          <a:xfrm rot="15797162">
            <a:off x="3809999" y="2609850"/>
            <a:ext cx="914400" cy="914400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5848" y="298132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Spoofer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0880" y="308610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Multipath Record/Playback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40642" y="578167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GCAF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Complex Correlation Domain Explanation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04" y="1037968"/>
            <a:ext cx="8598392" cy="49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it Spoofing or Multipath?</a:t>
            </a:r>
            <a:endParaRPr lang="en-US" dirty="0"/>
          </a:p>
        </p:txBody>
      </p:sp>
      <p:pic>
        <p:nvPicPr>
          <p:cNvPr id="4" name="Content Placeholder 3" descr="example_plotI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076" y="1722268"/>
            <a:ext cx="8281848" cy="341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 bwMode="auto">
          <a:xfrm>
            <a:off x="4500979" y="2112885"/>
            <a:ext cx="1003176" cy="2592280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83414"/>
            <a:ext cx="8153400" cy="3909517"/>
          </a:xfrm>
        </p:spPr>
        <p:txBody>
          <a:bodyPr/>
          <a:lstStyle/>
          <a:p>
            <a:pPr marL="514350" indent="-514350"/>
            <a:r>
              <a:rPr lang="en-US" dirty="0" smtClean="0"/>
              <a:t>Multipath can look like spoofing!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Spoofing can look like multipath!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Detecting the difference between spoofing and multipath is difficult!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Proposed Spoofing Detection Metrics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153400" cy="27622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Sensible Suggestion</a:t>
            </a:r>
            <a:r>
              <a:rPr lang="en-US" dirty="0" smtClean="0"/>
              <a:t>: Apply signal quality and multipath monitoring metrics to spoofing detection:</a:t>
            </a:r>
          </a:p>
          <a:p>
            <a:endParaRPr lang="en-US" dirty="0" smtClean="0"/>
          </a:p>
          <a:p>
            <a:r>
              <a:rPr lang="en-US" dirty="0" smtClean="0"/>
              <a:t>Delta-Test [1]: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Ratio-Test [1,2,3]: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" y="4400550"/>
            <a:ext cx="8153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[1]  Ledvina, B.M.</a:t>
            </a: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kern="0" dirty="0" smtClean="0">
                <a:latin typeface="Calibri" pitchFamily="34" charset="0"/>
                <a:cs typeface="Calibri" pitchFamily="34" charset="0"/>
              </a:rPr>
              <a:t>et al</a:t>
            </a: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., “An In-Line Anti-Spoofing Device for Legacy Civil GPS Receivers,” (2010) Institute of Navigation ITM, San Diego, CA.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[</a:t>
            </a: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2] Cavaleri, A. </a:t>
            </a:r>
            <a:r>
              <a:rPr lang="en-US" sz="1400" i="1" kern="0" dirty="0" smtClean="0">
                <a:latin typeface="Calibri" pitchFamily="34" charset="0"/>
                <a:cs typeface="Calibri" pitchFamily="34" charset="0"/>
              </a:rPr>
              <a:t>et al</a:t>
            </a: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., “Detection of spoofed GPS signals at code and carrier tracking level," (2010) Satellite Navigation Technologies and European Workshop on GNSS Signals and Signal Processing (NAVITEC).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</a:pP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[3] Cavaleri, A. </a:t>
            </a:r>
            <a:r>
              <a:rPr lang="en-US" sz="1400" i="1" kern="0" dirty="0" smtClean="0">
                <a:latin typeface="Calibri" pitchFamily="34" charset="0"/>
                <a:cs typeface="Calibri" pitchFamily="34" charset="0"/>
              </a:rPr>
              <a:t>et al</a:t>
            </a:r>
            <a:r>
              <a:rPr lang="en-US" sz="1400" kern="0" dirty="0" smtClean="0">
                <a:latin typeface="Calibri" pitchFamily="34" charset="0"/>
                <a:cs typeface="Calibri" pitchFamily="34" charset="0"/>
              </a:rPr>
              <a:t>., “</a:t>
            </a:r>
            <a:r>
              <a:rPr lang="it-IT" sz="1400" kern="0" dirty="0" smtClean="0">
                <a:latin typeface="Calibri" pitchFamily="34" charset="0"/>
                <a:cs typeface="Calibri" pitchFamily="34" charset="0"/>
              </a:rPr>
              <a:t>Signal Quality Monitoring Applied to Spoofing Detection,” (2011) ION GNSS, Portland, OR. </a:t>
            </a:r>
            <a:r>
              <a:rPr lang="en-US" sz="1400" b="1" kern="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it-IT" sz="1400" b="1" kern="0" dirty="0" smtClean="0">
                <a:latin typeface="Calibri" pitchFamily="34" charset="0"/>
                <a:cs typeface="Calibri" pitchFamily="34" charset="0"/>
              </a:rPr>
              <a:t>Session C3, Paper #1]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324"/>
          <a:stretch>
            <a:fillRect/>
          </a:stretch>
        </p:blipFill>
        <p:spPr bwMode="auto">
          <a:xfrm>
            <a:off x="2930525" y="2191128"/>
            <a:ext cx="3408770" cy="8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4507" b="20302"/>
          <a:stretch>
            <a:fillRect/>
          </a:stretch>
        </p:blipFill>
        <p:spPr bwMode="auto">
          <a:xfrm>
            <a:off x="3426042" y="3435833"/>
            <a:ext cx="3240381" cy="76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the Ratio Test (1/3)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rt_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6575" y="1485900"/>
            <a:ext cx="5334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 l="4507" b="20302"/>
          <a:stretch>
            <a:fillRect/>
          </a:stretch>
        </p:blipFill>
        <p:spPr bwMode="auto">
          <a:xfrm>
            <a:off x="406618" y="2054708"/>
            <a:ext cx="2269908" cy="5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72772" y="291262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0.42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4688" y="3604199"/>
            <a:ext cx="135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Std = 0.011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8608" y="4295775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F</a:t>
            </a:r>
            <a:r>
              <a:rPr lang="en-US" dirty="0" smtClean="0"/>
              <a:t>= 5.7e-7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the Ratio Test (2/3)</a:t>
            </a:r>
            <a:endParaRPr lang="en-US" dirty="0"/>
          </a:p>
        </p:txBody>
      </p:sp>
      <p:pic>
        <p:nvPicPr>
          <p:cNvPr id="13" name="Content Placeholder 7" descr="rt_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6575" y="1485900"/>
            <a:ext cx="5334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 l="4507" b="20302"/>
          <a:stretch>
            <a:fillRect/>
          </a:stretch>
        </p:blipFill>
        <p:spPr bwMode="auto">
          <a:xfrm>
            <a:off x="406618" y="2054708"/>
            <a:ext cx="2269908" cy="5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72772" y="291262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0.43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4688" y="3604199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Std = 0.009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608" y="4295775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F</a:t>
            </a:r>
            <a:r>
              <a:rPr lang="en-US" dirty="0" smtClean="0"/>
              <a:t>= 5.7e-7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600576" y="1828800"/>
            <a:ext cx="133350" cy="3152775"/>
          </a:xfrm>
          <a:prstGeom prst="rect">
            <a:avLst/>
          </a:prstGeom>
          <a:noFill/>
          <a:ln w="38100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0125" y="1935557"/>
            <a:ext cx="164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Corresponds to Video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the Ratio Test (3/3)</a:t>
            </a:r>
            <a:endParaRPr lang="en-US" dirty="0"/>
          </a:p>
        </p:txBody>
      </p:sp>
      <p:pic>
        <p:nvPicPr>
          <p:cNvPr id="12" name="Content Placeholder 7" descr="rt_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6575" y="14859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/>
          <a:srcRect l="4507" b="20302"/>
          <a:stretch>
            <a:fillRect/>
          </a:stretch>
        </p:blipFill>
        <p:spPr bwMode="auto">
          <a:xfrm>
            <a:off x="406618" y="2054708"/>
            <a:ext cx="2269908" cy="5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72772" y="291262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0.47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64688" y="3604199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Std = 0.021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98608" y="4295775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F</a:t>
            </a:r>
            <a:r>
              <a:rPr lang="en-US" dirty="0" smtClean="0"/>
              <a:t>= 5.7e-7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353234" y="1828800"/>
            <a:ext cx="941033" cy="3152775"/>
          </a:xfrm>
          <a:prstGeom prst="rect">
            <a:avLst/>
          </a:prstGeom>
          <a:noFill/>
          <a:ln w="38100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0452" y="1882291"/>
            <a:ext cx="164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Corresponds to Video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81150"/>
            <a:ext cx="8153400" cy="3972910"/>
          </a:xfrm>
        </p:spPr>
        <p:txBody>
          <a:bodyPr>
            <a:normAutofit/>
          </a:bodyPr>
          <a:lstStyle/>
          <a:p>
            <a:r>
              <a:rPr lang="en-US" dirty="0" smtClean="0"/>
              <a:t>Possible high false alarm rate if no reliable method to differentiate spoofing and multipath</a:t>
            </a:r>
          </a:p>
          <a:p>
            <a:endParaRPr lang="en-US" dirty="0" smtClean="0"/>
          </a:p>
          <a:p>
            <a:r>
              <a:rPr lang="en-US" dirty="0" smtClean="0"/>
              <a:t>Most metrics ignore quadrature component</a:t>
            </a:r>
          </a:p>
          <a:p>
            <a:endParaRPr lang="en-US" dirty="0" smtClean="0"/>
          </a:p>
          <a:p>
            <a:r>
              <a:rPr lang="en-US" dirty="0" smtClean="0"/>
              <a:t>Certain taps may be better discriminators than others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2446153"/>
            <a:ext cx="5810250" cy="196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733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Maximum-likelihood {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τ</a:t>
            </a:r>
            <a:r>
              <a:rPr lang="en-US" dirty="0" smtClean="0"/>
              <a:t>, </a:t>
            </a:r>
            <a:r>
              <a:rPr lang="el-GR" dirty="0" smtClean="0"/>
              <a:t>θ</a:t>
            </a:r>
            <a:r>
              <a:rPr lang="en-US" dirty="0" smtClean="0"/>
              <a:t>} tracking: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Bistatic-radar-based localization of interference sources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Tertiary hypothesis tests on </a:t>
            </a:r>
            <a:r>
              <a:rPr lang="el-GR" dirty="0" smtClean="0"/>
              <a:t>α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76255"/>
            <a:ext cx="8153400" cy="356706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Multipath can look like spoofing!</a:t>
            </a:r>
          </a:p>
          <a:p>
            <a:r>
              <a:rPr lang="en-US" dirty="0" smtClean="0"/>
              <a:t>Spoofing can look like multipath!</a:t>
            </a:r>
          </a:p>
          <a:p>
            <a:r>
              <a:rPr lang="en-US" dirty="0" smtClean="0"/>
              <a:t>Blind application of signal quality monitoring may lead to a high false alarm rate</a:t>
            </a:r>
          </a:p>
          <a:p>
            <a:r>
              <a:rPr lang="en-US" sz="2800" dirty="0" smtClean="0"/>
              <a:t>VSD is still under development</a:t>
            </a:r>
            <a:endParaRPr lang="en-US" dirty="0" smtClean="0"/>
          </a:p>
          <a:p>
            <a:r>
              <a:rPr lang="en-US" b="1" dirty="0" smtClean="0"/>
              <a:t>Goal</a:t>
            </a:r>
            <a:r>
              <a:rPr lang="en-US" dirty="0" smtClean="0"/>
              <a:t>: </a:t>
            </a:r>
            <a:r>
              <a:rPr lang="en-US" sz="3200" dirty="0" smtClean="0"/>
              <a:t>reduce the degrees-of-freedom available to a spoofer, making it mimic multipath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4903533"/>
            <a:ext cx="8153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Multipath and Spoofing Data Set Available:</a:t>
            </a:r>
          </a:p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http://radionavlab.ae.utexas.edu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153400" cy="483869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Civil Anti-Spoofing Overview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Interference Model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Video Comparison: Interference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Interference Detection Metrics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Ongoing Work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585196" y="2885149"/>
            <a:ext cx="1720604" cy="12106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Civil Anti-Spoofing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1100"/>
          <a:ext cx="8153400" cy="290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72025" y="4267200"/>
            <a:ext cx="3838574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tabLst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Why  VSD?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Implementable today!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Software-only defense; requires no additional receiver hardware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" y="4295775"/>
            <a:ext cx="3838574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tabLst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Why not cryptographic anti-spoofing?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Requires infrastructure and possibly changes to GPS IS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Vulnerable to initial phase of spoofing attack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Vestigial Signal Defense?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600"/>
            <a:ext cx="8153400" cy="352462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FACT</a:t>
            </a:r>
            <a:r>
              <a:rPr lang="en-US" dirty="0" smtClean="0"/>
              <a:t>: Suppressing authentic GPS signal during a spoofing attack is difficult</a:t>
            </a:r>
          </a:p>
          <a:p>
            <a:endParaRPr lang="en-US" dirty="0" smtClean="0"/>
          </a:p>
          <a:p>
            <a:r>
              <a:rPr lang="en-US" b="1" dirty="0" smtClean="0"/>
              <a:t>OPPORTUNITY</a:t>
            </a:r>
            <a:r>
              <a:rPr lang="en-US" dirty="0" smtClean="0"/>
              <a:t>:  Ad-mixture of spoofing and authentic GPS signal can lead to detectable corruption of the complex correlation function</a:t>
            </a:r>
          </a:p>
          <a:p>
            <a:endParaRPr lang="en-US" dirty="0" smtClean="0"/>
          </a:p>
          <a:p>
            <a:r>
              <a:rPr lang="en-US" b="1" dirty="0" smtClean="0"/>
              <a:t>PROBLEM</a:t>
            </a:r>
            <a:r>
              <a:rPr lang="en-US" dirty="0" smtClean="0"/>
              <a:t>: Interaction of spoofing and authentic GPS signal is similar to interaction of multipath and direct-path GPS signal</a:t>
            </a:r>
          </a:p>
          <a:p>
            <a:endParaRPr lang="en-US" dirty="0" smtClean="0"/>
          </a:p>
          <a:p>
            <a:r>
              <a:rPr lang="en-US" b="1" dirty="0" smtClean="0"/>
              <a:t>DEFINITION</a:t>
            </a:r>
            <a:r>
              <a:rPr lang="en-US" dirty="0" smtClean="0"/>
              <a:t>: VSD is a technique for monitoring distortion in the complex correlation function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4854395"/>
            <a:ext cx="8305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VSD Goal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Reduce the degrees-of-freedom available to a spoofer, making it mimic multipath (i.e., “corner in” the spoofer)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Interference Model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419" y="4904918"/>
            <a:ext cx="38525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3076" y="2827403"/>
            <a:ext cx="5212556" cy="112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87" y="2207859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9933FF"/>
                </a:solidFill>
              </a:rPr>
              <a:t>Direct Path:</a:t>
            </a:r>
            <a:endParaRPr lang="en-US" dirty="0">
              <a:solidFill>
                <a:srgbClr val="99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7" y="3207337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Multipath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7662" y="4234096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6600"/>
                </a:solidFill>
              </a:rPr>
              <a:t>Spoofing: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0791" y="4063321"/>
            <a:ext cx="5905500" cy="7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4924" y="1187163"/>
            <a:ext cx="4554152" cy="506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3806" y="2081993"/>
            <a:ext cx="4170470" cy="5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Visual: Complex Correlation Domain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41" y="1847689"/>
            <a:ext cx="8377918" cy="41720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924" y="1187163"/>
            <a:ext cx="4554152" cy="506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Interference Comparison: The Tools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111" t="1512" r="1111" b="3177"/>
          <a:stretch>
            <a:fillRect/>
          </a:stretch>
        </p:blipFill>
        <p:spPr bwMode="auto">
          <a:xfrm>
            <a:off x="5000626" y="3383902"/>
            <a:ext cx="3333749" cy="227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10126" y="1333501"/>
            <a:ext cx="418147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Multipath Monitor (GCAF)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500 MHz bandwidth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512 Correlation Tap Dump at 1000 Hz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Designed at UT Applied Research Labs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Debut at ION GNSS 2010</a:t>
            </a:r>
          </a:p>
          <a:p>
            <a:endParaRPr lang="en-US" sz="1600" dirty="0" smtClean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5663" t="24960" r="16457" b="21703"/>
          <a:stretch>
            <a:fillRect/>
          </a:stretch>
        </p:blipFill>
        <p:spPr>
          <a:xfrm>
            <a:off x="628650" y="3383902"/>
            <a:ext cx="3803650" cy="22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9126" y="1333501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Spoofer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Real-time civil GPS spoofer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Enables civil anti-spoofing research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Described in open-literature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Debut at ION GNSS 2008</a:t>
            </a:r>
          </a:p>
          <a:p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21087" y="5772150"/>
            <a:ext cx="249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loaned</a:t>
            </a:r>
            <a:r>
              <a:rPr lang="en-US" sz="1050" dirty="0" smtClean="0"/>
              <a:t> by University of Texas </a:t>
            </a:r>
            <a:r>
              <a:rPr lang="en-US" sz="1050" dirty="0" smtClean="0"/>
              <a:t>Applied Research Laboratory</a:t>
            </a:r>
            <a:endParaRPr lang="en-US" sz="105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Multipath Wardriving Campaign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02" t="13529" b="4853"/>
          <a:stretch>
            <a:fillRect/>
          </a:stretch>
        </p:blipFill>
        <p:spPr bwMode="auto">
          <a:xfrm>
            <a:off x="3052763" y="1076325"/>
            <a:ext cx="2771775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" y="4162425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1) NI RFSA can record 30 MHz bandwidth about GPS L1 frequency slaved to OCXO clock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913" y="1045845"/>
            <a:ext cx="2257425" cy="406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test_setup.jpg"/>
          <p:cNvPicPr>
            <a:picLocks noChangeAspect="1"/>
          </p:cNvPicPr>
          <p:nvPr/>
        </p:nvPicPr>
        <p:blipFill>
          <a:blip r:embed="rId4" cstate="print"/>
          <a:srcRect t="20064" r="31702"/>
          <a:stretch>
            <a:fillRect/>
          </a:stretch>
        </p:blipFill>
        <p:spPr>
          <a:xfrm rot="5400000">
            <a:off x="156571" y="1294088"/>
            <a:ext cx="2734859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148012" y="4543425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2) Loaded test equipment into truck and recorded data in downtown Austin, Texas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7425" y="528637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3) Post-processed data with software-defined GPS receiver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13840</TotalTime>
  <Words>661</Words>
  <Application>Microsoft Office PowerPoint</Application>
  <PresentationFormat>On-screen Show (4:3)</PresentationFormat>
  <Paragraphs>121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Edge</vt:lpstr>
      <vt:lpstr>An Evaluation of the Vestigial Signal Defense for Civil GPS Anti-Spoofing</vt:lpstr>
      <vt:lpstr>Acknowledgements</vt:lpstr>
      <vt:lpstr>Outline</vt:lpstr>
      <vt:lpstr>Types of Civil Anti-Spoofing</vt:lpstr>
      <vt:lpstr>What is the Vestigial Signal Defense?</vt:lpstr>
      <vt:lpstr>Interference Model</vt:lpstr>
      <vt:lpstr>Visual: Complex Correlation Domain</vt:lpstr>
      <vt:lpstr>Interference Comparison: The Tools</vt:lpstr>
      <vt:lpstr>Multipath Wardriving Campaign</vt:lpstr>
      <vt:lpstr>Test Setup</vt:lpstr>
      <vt:lpstr>Complex Correlation Domain Explanation</vt:lpstr>
      <vt:lpstr>Is it Spoofing or Multipath?</vt:lpstr>
      <vt:lpstr>Videos</vt:lpstr>
      <vt:lpstr>Observations</vt:lpstr>
      <vt:lpstr>Proposed Spoofing Detection Metrics</vt:lpstr>
      <vt:lpstr>Examining the Ratio Test (1/3) </vt:lpstr>
      <vt:lpstr>Examining the Ratio Test (2/3)</vt:lpstr>
      <vt:lpstr>Examining the Ratio Test (3/3)</vt:lpstr>
      <vt:lpstr>Takeaways</vt:lpstr>
      <vt:lpstr>Ongoing Work</vt:lpstr>
      <vt:lpstr>Conclusions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zst75</dc:creator>
  <cp:lastModifiedBy>ION-L5</cp:lastModifiedBy>
  <cp:revision>431</cp:revision>
  <dcterms:created xsi:type="dcterms:W3CDTF">2010-06-11T15:45:13Z</dcterms:created>
  <dcterms:modified xsi:type="dcterms:W3CDTF">2011-09-21T21:29:53Z</dcterms:modified>
</cp:coreProperties>
</file>