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91" r:id="rId4"/>
    <p:sldId id="290" r:id="rId5"/>
    <p:sldId id="295" r:id="rId6"/>
    <p:sldId id="292" r:id="rId7"/>
    <p:sldId id="286" r:id="rId8"/>
    <p:sldId id="284" r:id="rId9"/>
    <p:sldId id="285" r:id="rId10"/>
    <p:sldId id="270" r:id="rId11"/>
    <p:sldId id="271" r:id="rId12"/>
    <p:sldId id="296" r:id="rId13"/>
    <p:sldId id="293" r:id="rId14"/>
    <p:sldId id="287" r:id="rId15"/>
    <p:sldId id="273" r:id="rId16"/>
    <p:sldId id="276" r:id="rId17"/>
    <p:sldId id="278" r:id="rId18"/>
    <p:sldId id="279" r:id="rId19"/>
    <p:sldId id="280" r:id="rId20"/>
    <p:sldId id="289" r:id="rId21"/>
    <p:sldId id="29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CC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8853" autoAdjust="0"/>
  </p:normalViewPr>
  <p:slideViewPr>
    <p:cSldViewPr>
      <p:cViewPr varScale="1">
        <p:scale>
          <a:sx n="88" d="100"/>
          <a:sy n="88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54AA7-CE96-4A60-A4DE-7283D83ECB6D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D0BE-7CE4-49E7-937F-77D8B1394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 l="6841" t="11534" r="7354" b="19262"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14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" name="Picture 17" descr="image00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6387906"/>
            <a:ext cx="2324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TEQknZNxV4A3hCjzbkF/SIG=13ailr72u/EXP=1299645072/**http:/www.winstonmotorsports.com/images/bigstockphoto_Speedometer_At___Mph_29124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rds.yahoo.com/_ylt=A0PDoS3VknZNmzkA.R6jzbkF/SIG=12gasbv8t/EXP=1299645269/**http:/unbecominglevity.blogharbor.com/_photos/red_light.jpg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962400"/>
            <a:ext cx="9448800" cy="990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Characterization of Receiver Response </a:t>
            </a:r>
            <a:br>
              <a:rPr lang="en-US" sz="2800" dirty="0" smtClean="0"/>
            </a:br>
            <a:r>
              <a:rPr lang="en-US" sz="2800" dirty="0" smtClean="0"/>
              <a:t>to a Spoofing Attack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Daniel Shepard </a:t>
            </a:r>
            <a:r>
              <a:rPr lang="en-US" dirty="0">
                <a:solidFill>
                  <a:schemeClr val="bg1"/>
                </a:solidFill>
              </a:rPr>
              <a:t>and Todd Humphreys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Presentation at ION 2011| September 22, 2011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Tested Receivers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Science receiver: CASES receiver </a:t>
            </a:r>
          </a:p>
          <a:p>
            <a:pPr marL="784225" lvl="1" indent="-457200"/>
            <a:r>
              <a:rPr lang="en-US" sz="2000" dirty="0" smtClean="0"/>
              <a:t>Developed for Ionosphere monitoring</a:t>
            </a:r>
            <a:endParaRPr lang="en-US" sz="16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1600" dirty="0" smtClean="0"/>
          </a:p>
          <a:p>
            <a:pPr marL="457200" indent="-457200">
              <a:buNone/>
            </a:pPr>
            <a:endParaRPr lang="en-US" sz="12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Telecommunications Network Time Reference Receiver: HP 58503B</a:t>
            </a:r>
          </a:p>
          <a:p>
            <a:pPr marL="784225" lvl="1" indent="-457200"/>
            <a:r>
              <a:rPr lang="en-US" sz="2000" dirty="0" smtClean="0"/>
              <a:t>Commonly used in cell phone base </a:t>
            </a:r>
            <a:r>
              <a:rPr lang="en-US" sz="2000" dirty="0" smtClean="0"/>
              <a:t>stations (</a:t>
            </a:r>
            <a:r>
              <a:rPr lang="en-US" sz="2000" dirty="0" err="1" smtClean="0"/>
              <a:t>Symmetricom</a:t>
            </a:r>
            <a:r>
              <a:rPr lang="en-US" sz="2000" dirty="0" smtClean="0"/>
              <a:t> predecessor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784225" lvl="1" indent="-457200"/>
            <a:r>
              <a:rPr lang="en-US" sz="2000" dirty="0" smtClean="0"/>
              <a:t>High quality Ovenized Crystal Oscillator (OCXO) steered by the GPS time solution</a:t>
            </a:r>
            <a:endParaRPr lang="en-US" sz="2000" dirty="0"/>
          </a:p>
        </p:txBody>
      </p:sp>
      <p:pic>
        <p:nvPicPr>
          <p:cNvPr id="6" name="Picture 5" descr="C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3048000" cy="2276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733800"/>
            <a:ext cx="3041703" cy="2271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Tested Receivers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Power Grid Time Reference Receiver: </a:t>
            </a:r>
            <a:r>
              <a:rPr lang="en-US" sz="2000" dirty="0" smtClean="0"/>
              <a:t>SEL-2401</a:t>
            </a:r>
            <a:endParaRPr lang="en-US" sz="2000" dirty="0" smtClean="0"/>
          </a:p>
          <a:p>
            <a:pPr marL="784225" lvl="1" indent="-457200"/>
            <a:r>
              <a:rPr lang="en-US" sz="2000" dirty="0" smtClean="0"/>
              <a:t>Provides timing for power grid Synchrophasor Measurement Units (SMUs)</a:t>
            </a:r>
          </a:p>
          <a:p>
            <a:pPr marL="784225" lvl="1" indent="-457200"/>
            <a:r>
              <a:rPr lang="en-US" sz="2000" dirty="0" smtClean="0"/>
              <a:t>Low quality Temperature Controlled Oscillator (TCXO) slaved to the GPS time solution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Name brand receiver: Trimble Juno SB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524000" cy="21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8" descr="DSC_0049.JPG"/>
          <p:cNvPicPr>
            <a:picLocks noChangeAspect="1"/>
          </p:cNvPicPr>
          <p:nvPr/>
        </p:nvPicPr>
        <p:blipFill rotWithShape="1">
          <a:blip r:embed="rId4" cstate="print"/>
          <a:srcRect l="8292" t="-1" r="12684" b="-1355"/>
          <a:stretch/>
        </p:blipFill>
        <p:spPr bwMode="auto">
          <a:xfrm rot="16200000">
            <a:off x="5683578" y="1588421"/>
            <a:ext cx="2481599" cy="2113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GPS </a:t>
            </a:r>
            <a:r>
              <a:rPr lang="en-US" dirty="0" err="1" smtClean="0"/>
              <a:t>Spoofer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683125"/>
          </a:xfrm>
        </p:spPr>
        <p:txBody>
          <a:bodyPr/>
          <a:lstStyle/>
          <a:p>
            <a:r>
              <a:rPr lang="en-US" sz="2000" dirty="0" smtClean="0"/>
              <a:t>Introduced in 2008 by Humphreys</a:t>
            </a:r>
          </a:p>
          <a:p>
            <a:r>
              <a:rPr lang="en-US" sz="2000" dirty="0" smtClean="0"/>
              <a:t>Improved </a:t>
            </a:r>
            <a:r>
              <a:rPr lang="en-US" sz="2000" dirty="0" err="1" smtClean="0"/>
              <a:t>Spoofer</a:t>
            </a:r>
            <a:r>
              <a:rPr lang="en-US" sz="2000" dirty="0" smtClean="0"/>
              <a:t> capable of:</a:t>
            </a:r>
          </a:p>
          <a:p>
            <a:pPr lvl="1"/>
            <a:r>
              <a:rPr lang="en-US" sz="2000" dirty="0" smtClean="0"/>
              <a:t>Tracking all L1C/A &amp; L1C signals</a:t>
            </a:r>
          </a:p>
          <a:p>
            <a:pPr lvl="1"/>
            <a:r>
              <a:rPr lang="en-US" sz="2000" dirty="0" smtClean="0"/>
              <a:t>Producing up to 10 L1C/A spoofed signals</a:t>
            </a:r>
          </a:p>
          <a:p>
            <a:pPr lvl="1"/>
            <a:r>
              <a:rPr lang="en-US" sz="2000" dirty="0" smtClean="0"/>
              <a:t>Precise code phase alignment and frequency lock</a:t>
            </a:r>
          </a:p>
          <a:p>
            <a:pPr lvl="1"/>
            <a:r>
              <a:rPr lang="en-US" sz="2000" dirty="0" smtClean="0"/>
              <a:t>Data bit prediction</a:t>
            </a:r>
          </a:p>
          <a:p>
            <a:pPr lvl="1"/>
            <a:r>
              <a:rPr lang="en-US" sz="2000" dirty="0" smtClean="0"/>
              <a:t>Remote control of </a:t>
            </a:r>
            <a:r>
              <a:rPr lang="en-US" sz="2000" dirty="0" err="1" smtClean="0"/>
              <a:t>spoofer</a:t>
            </a:r>
            <a:r>
              <a:rPr lang="en-US" sz="2000" dirty="0" smtClean="0"/>
              <a:t> suggested position, velocity, and acceleration and signal power via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599"/>
            <a:ext cx="4196915" cy="27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 Setup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10100" cy="4606925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smtClean="0"/>
              <a:t>National Instruments Radio Frequency Signal Generator (RFSG) produced 6 GPS signals at constant power </a:t>
            </a:r>
          </a:p>
          <a:p>
            <a:endParaRPr lang="en-US" sz="1200" dirty="0" smtClean="0"/>
          </a:p>
          <a:p>
            <a:r>
              <a:rPr lang="en-US" sz="2000" dirty="0" smtClean="0"/>
              <a:t>The spoofed signals were summed with the RFSG signals</a:t>
            </a:r>
          </a:p>
          <a:p>
            <a:endParaRPr lang="en-US" sz="1200" dirty="0" smtClean="0"/>
          </a:p>
          <a:p>
            <a:r>
              <a:rPr lang="en-US" sz="2000" dirty="0" smtClean="0"/>
              <a:t>This combination was fed </a:t>
            </a:r>
            <a:r>
              <a:rPr lang="en-US" sz="2000" dirty="0" smtClean="0"/>
              <a:t>to: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target </a:t>
            </a:r>
            <a:r>
              <a:rPr lang="en-US" sz="2000" dirty="0" smtClean="0"/>
              <a:t>receiver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/>
              <a:t>National Instruments Radio Frequency Signal Analyzer (RFSA) used for visualization</a:t>
            </a:r>
            <a:endParaRPr lang="en-US" sz="2000" dirty="0"/>
          </a:p>
        </p:txBody>
      </p:sp>
      <p:pic>
        <p:nvPicPr>
          <p:cNvPr id="4" name="Picture 3" descr="test_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13564" y="2092037"/>
            <a:ext cx="4488873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16764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RFSG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rot="10800000">
            <a:off x="6934200" y="1828801"/>
            <a:ext cx="381000" cy="14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11430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RFSA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 bwMode="auto">
          <a:xfrm rot="16200000" flipH="1">
            <a:off x="6154639" y="1582638"/>
            <a:ext cx="301825" cy="3810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15200" y="4648200"/>
            <a:ext cx="83820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Spoofer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4648200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Target Receiver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rot="5400000" flipH="1" flipV="1">
            <a:off x="5905500" y="4229100"/>
            <a:ext cx="381000" cy="4572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689301" y="3070408"/>
            <a:ext cx="121169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 Conditioning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 bwMode="auto">
          <a:xfrm flipH="1">
            <a:off x="7917905" y="3593628"/>
            <a:ext cx="377246" cy="17480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067300" y="3455598"/>
            <a:ext cx="11430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 / Feedback Computer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 bwMode="auto">
          <a:xfrm flipV="1">
            <a:off x="5638800" y="3070408"/>
            <a:ext cx="228600" cy="38519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96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000" dirty="0" smtClean="0"/>
              <a:t>Power Ratio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Spoofed Velocity and Acceleration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432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0" y="17526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Power Adv. = x 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Attempt Carry-off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7526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Check for Success (Remove Authentic Signal)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Measure the Power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rot="10800000">
            <a:off x="3124201" y="25146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048000" y="2237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m/s</a:t>
            </a:r>
            <a:endParaRPr lang="en-US" sz="12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419600" y="2509520"/>
          <a:ext cx="1676400" cy="69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  <a:gridCol w="381000"/>
                <a:gridCol w="381000"/>
                <a:gridCol w="381000"/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SV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C/N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pSp>
        <p:nvGrpSpPr>
          <p:cNvPr id="103" name="Group 102"/>
          <p:cNvGrpSpPr/>
          <p:nvPr/>
        </p:nvGrpSpPr>
        <p:grpSpPr>
          <a:xfrm>
            <a:off x="6324600" y="2438400"/>
            <a:ext cx="1219994" cy="685800"/>
            <a:chOff x="6400006" y="2819400"/>
            <a:chExt cx="1068388" cy="45799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6400800" y="3276600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6400800" y="2971800"/>
              <a:ext cx="457200" cy="1524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553200" y="2971800"/>
              <a:ext cx="457200" cy="1524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858000" y="3276600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858000" y="3276601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 flipH="1" flipV="1">
              <a:off x="6934200" y="3048001"/>
              <a:ext cx="304802" cy="152401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7086600" y="3047999"/>
              <a:ext cx="304801" cy="152401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315200" y="3276601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5400000" flipH="1" flipV="1">
              <a:off x="6172200" y="3048000"/>
              <a:ext cx="457200" cy="15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10800000">
              <a:off x="6400800" y="2819400"/>
              <a:ext cx="3048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rot="5400000" flipH="1" flipV="1">
              <a:off x="7315200" y="3124200"/>
              <a:ext cx="304800" cy="15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162800" y="2971800"/>
              <a:ext cx="3048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5" name="Straight Connector 104"/>
          <p:cNvCxnSpPr>
            <a:stCxn id="7" idx="3"/>
          </p:cNvCxnSpPr>
          <p:nvPr/>
        </p:nvCxnSpPr>
        <p:spPr bwMode="auto">
          <a:xfrm>
            <a:off x="7772400" y="25146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5400000">
            <a:off x="7848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10800000">
            <a:off x="685800" y="3429000"/>
            <a:ext cx="76200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4" idx="1"/>
          </p:cNvCxnSpPr>
          <p:nvPr/>
        </p:nvCxnSpPr>
        <p:spPr bwMode="auto">
          <a:xfrm rot="10800000">
            <a:off x="685800" y="2514600"/>
            <a:ext cx="3810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rot="5400000" flipH="1" flipV="1">
            <a:off x="228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Arrow Connector 125"/>
          <p:cNvCxnSpPr>
            <a:endCxn id="4" idx="1"/>
          </p:cNvCxnSpPr>
          <p:nvPr/>
        </p:nvCxnSpPr>
        <p:spPr bwMode="auto">
          <a:xfrm>
            <a:off x="685800" y="25146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Rectangle 135"/>
          <p:cNvSpPr/>
          <p:nvPr/>
        </p:nvSpPr>
        <p:spPr bwMode="auto">
          <a:xfrm>
            <a:off x="1066801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2743200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419600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0" name="Straight Connector 139"/>
          <p:cNvCxnSpPr>
            <a:stCxn id="91" idx="3"/>
          </p:cNvCxnSpPr>
          <p:nvPr/>
        </p:nvCxnSpPr>
        <p:spPr bwMode="auto">
          <a:xfrm>
            <a:off x="7586314" y="5472500"/>
            <a:ext cx="719486" cy="1390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rot="16200000" flipH="1">
            <a:off x="8115300" y="5676899"/>
            <a:ext cx="381000" cy="1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0800000">
            <a:off x="685801" y="5867400"/>
            <a:ext cx="76200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1066800" y="4267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Acceleration = a m/s</a:t>
            </a:r>
            <a:r>
              <a:rPr lang="en-US" sz="1400" baseline="30000" dirty="0" smtClean="0"/>
              <a:t>2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743200" y="4267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Velocity = v m/s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419600" y="4267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Check for Success (watch for alarms)</a:t>
            </a:r>
            <a:endParaRPr lang="en-US" sz="14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1219200" y="2504420"/>
            <a:ext cx="1371600" cy="543580"/>
            <a:chOff x="1219200" y="2504420"/>
            <a:chExt cx="1371600" cy="391180"/>
          </a:xfrm>
        </p:grpSpPr>
        <p:grpSp>
          <p:nvGrpSpPr>
            <p:cNvPr id="20" name="Group 19"/>
            <p:cNvGrpSpPr/>
            <p:nvPr/>
          </p:nvGrpSpPr>
          <p:grpSpPr>
            <a:xfrm>
              <a:off x="1219200" y="2504420"/>
              <a:ext cx="1371600" cy="391180"/>
              <a:chOff x="1219200" y="2646640"/>
              <a:chExt cx="1371600" cy="39118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3037820"/>
                <a:ext cx="381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557010" y="2689830"/>
                <a:ext cx="391180" cy="3048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16200000" flipH="1">
                <a:off x="1861810" y="2689830"/>
                <a:ext cx="391180" cy="3048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2209800" y="3037820"/>
                <a:ext cx="381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 flipH="1" flipV="1">
                <a:off x="1643390" y="2776210"/>
                <a:ext cx="294620" cy="228600"/>
              </a:xfrm>
              <a:prstGeom prst="line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H="1">
                <a:off x="1871990" y="2776210"/>
                <a:ext cx="294620" cy="228600"/>
              </a:xfrm>
              <a:prstGeom prst="line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2" name="Straight Connector 151"/>
            <p:cNvCxnSpPr/>
            <p:nvPr/>
          </p:nvCxnSpPr>
          <p:spPr bwMode="auto">
            <a:xfrm rot="10800000">
              <a:off x="1600200" y="2895600"/>
              <a:ext cx="762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2133600" y="2895600"/>
              <a:ext cx="762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9" name="Group 158"/>
          <p:cNvGrpSpPr/>
          <p:nvPr/>
        </p:nvGrpSpPr>
        <p:grpSpPr>
          <a:xfrm>
            <a:off x="2819400" y="2514600"/>
            <a:ext cx="1371600" cy="543580"/>
            <a:chOff x="1143000" y="2504420"/>
            <a:chExt cx="1371600" cy="391180"/>
          </a:xfrm>
        </p:grpSpPr>
        <p:grpSp>
          <p:nvGrpSpPr>
            <p:cNvPr id="160" name="Group 19"/>
            <p:cNvGrpSpPr/>
            <p:nvPr/>
          </p:nvGrpSpPr>
          <p:grpSpPr>
            <a:xfrm>
              <a:off x="1143000" y="2504420"/>
              <a:ext cx="1371600" cy="391180"/>
              <a:chOff x="1143000" y="2646640"/>
              <a:chExt cx="1371600" cy="391180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>
                <a:off x="1143000" y="3037820"/>
                <a:ext cx="381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5400000" flipH="1" flipV="1">
                <a:off x="1480810" y="2689830"/>
                <a:ext cx="391180" cy="3048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16200000" flipH="1">
                <a:off x="1785611" y="2689830"/>
                <a:ext cx="391180" cy="3048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2133600" y="3037820"/>
                <a:ext cx="381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rot="5400000" flipH="1" flipV="1">
                <a:off x="1643390" y="2776210"/>
                <a:ext cx="294620" cy="228600"/>
              </a:xfrm>
              <a:prstGeom prst="line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16200000" flipH="1">
                <a:off x="1871990" y="2776210"/>
                <a:ext cx="294620" cy="228600"/>
              </a:xfrm>
              <a:prstGeom prst="line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1" name="Straight Connector 160"/>
            <p:cNvCxnSpPr/>
            <p:nvPr/>
          </p:nvCxnSpPr>
          <p:spPr bwMode="auto">
            <a:xfrm rot="10800000">
              <a:off x="1524000" y="2888274"/>
              <a:ext cx="152400" cy="7326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2133600" y="2895600"/>
              <a:ext cx="762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5" name="Rectangle 184"/>
          <p:cNvSpPr/>
          <p:nvPr/>
        </p:nvSpPr>
        <p:spPr bwMode="auto">
          <a:xfrm>
            <a:off x="6096000" y="4267200"/>
            <a:ext cx="1676400" cy="14478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096000" y="4267200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Iterate until a maximum velocity is found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v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found?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 bwMode="auto">
          <a:xfrm rot="5400000" flipH="1" flipV="1">
            <a:off x="77724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10800000">
            <a:off x="3581400" y="4114800"/>
            <a:ext cx="47244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Arrow Connector 195"/>
          <p:cNvCxnSpPr>
            <a:endCxn id="137" idx="0"/>
          </p:cNvCxnSpPr>
          <p:nvPr/>
        </p:nvCxnSpPr>
        <p:spPr bwMode="auto">
          <a:xfrm rot="5400000">
            <a:off x="3505994" y="4191000"/>
            <a:ext cx="151606" cy="794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 flipH="1" flipV="1">
            <a:off x="266700" y="5448300"/>
            <a:ext cx="838200" cy="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Arrow Connector 233"/>
          <p:cNvCxnSpPr>
            <a:endCxn id="136" idx="1"/>
          </p:cNvCxnSpPr>
          <p:nvPr/>
        </p:nvCxnSpPr>
        <p:spPr bwMode="auto">
          <a:xfrm flipV="1">
            <a:off x="685800" y="4991100"/>
            <a:ext cx="381001" cy="381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1143000" y="4800600"/>
            <a:ext cx="1219200" cy="962799"/>
            <a:chOff x="1143000" y="4800600"/>
            <a:chExt cx="1219200" cy="962799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1371600" y="5486400"/>
              <a:ext cx="9906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 rot="5400000" flipH="1" flipV="1">
              <a:off x="1028700" y="5143500"/>
              <a:ext cx="6858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 rot="5400000" flipH="1" flipV="1">
              <a:off x="1181100" y="5067300"/>
              <a:ext cx="609600" cy="22860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/>
            <p:cNvCxnSpPr/>
            <p:nvPr/>
          </p:nvCxnSpPr>
          <p:spPr bwMode="auto">
            <a:xfrm>
              <a:off x="1600200" y="4876800"/>
              <a:ext cx="7620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1143000" y="4953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</a:t>
              </a:r>
              <a:endParaRPr lang="en-US" sz="12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52600" y="5486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</a:t>
              </a:r>
              <a:endParaRPr lang="en-US" sz="1200" dirty="0"/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 rot="5400000">
              <a:off x="1409700" y="5219700"/>
              <a:ext cx="2286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 bwMode="auto">
            <a:xfrm rot="10800000">
              <a:off x="1447800" y="5334000"/>
              <a:ext cx="762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TextBox 243"/>
            <p:cNvSpPr txBox="1"/>
            <p:nvPr/>
          </p:nvSpPr>
          <p:spPr>
            <a:xfrm>
              <a:off x="1524000" y="51054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</p:grpSp>
      <p:cxnSp>
        <p:nvCxnSpPr>
          <p:cNvPr id="246" name="Straight Connector 245"/>
          <p:cNvCxnSpPr/>
          <p:nvPr/>
        </p:nvCxnSpPr>
        <p:spPr bwMode="auto">
          <a:xfrm rot="16200000" flipH="1">
            <a:off x="5181600" y="2667000"/>
            <a:ext cx="6858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5181600" y="2667000"/>
            <a:ext cx="6858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endCxn id="88" idx="3"/>
          </p:cNvCxnSpPr>
          <p:nvPr/>
        </p:nvCxnSpPr>
        <p:spPr bwMode="auto">
          <a:xfrm rot="10800000">
            <a:off x="7620000" y="5167700"/>
            <a:ext cx="685800" cy="1390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7239000" y="5029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7162800" y="53340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pic>
        <p:nvPicPr>
          <p:cNvPr id="16388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48200"/>
            <a:ext cx="1241804" cy="958672"/>
          </a:xfrm>
          <a:prstGeom prst="rect">
            <a:avLst/>
          </a:prstGeom>
          <a:noFill/>
        </p:spPr>
      </p:pic>
      <p:pic>
        <p:nvPicPr>
          <p:cNvPr id="16390" name="Picture 6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50" y="5013044"/>
            <a:ext cx="933450" cy="70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Power Ratio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4648200" cy="2743199"/>
          </a:xfrm>
        </p:spPr>
        <p:txBody>
          <a:bodyPr/>
          <a:lstStyle/>
          <a:p>
            <a:r>
              <a:rPr lang="en-US" sz="2000" dirty="0" smtClean="0"/>
              <a:t>A power ratio of about 1.1 or greater is needed to capture a target receiver with high confidence</a:t>
            </a:r>
          </a:p>
          <a:p>
            <a:endParaRPr lang="en-US" sz="1200" dirty="0" smtClean="0"/>
          </a:p>
          <a:p>
            <a:r>
              <a:rPr lang="en-US" sz="2000" dirty="0" smtClean="0"/>
              <a:t>This increase in absolute received power is well below the natural variations due to solar activity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265474"/>
            <a:ext cx="8229600" cy="175432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lang="en-US" sz="2000" kern="0" dirty="0" smtClean="0">
                <a:solidFill>
                  <a:srgbClr val="000000"/>
                </a:solidFill>
              </a:rPr>
              <a:t>Implications: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A spoofing attack would easily evade detection by a J/N sensor: J/N sensors are necessary, but not sufficient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Downstream signal processing is crucial for reliable spoofing 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744256" cy="280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Spoofed Velocity and Acceleration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data points collected for each receiver were fit to an exponential curve of the form: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curve fit:</a:t>
            </a:r>
          </a:p>
          <a:p>
            <a:pPr lvl="1"/>
            <a:r>
              <a:rPr lang="en-US" sz="2000" dirty="0" smtClean="0"/>
              <a:t>Defines the upper bound in the velocity-acceleration plane </a:t>
            </a:r>
            <a:r>
              <a:rPr lang="en-US" sz="2000" dirty="0" smtClean="0"/>
              <a:t>below which</a:t>
            </a:r>
            <a:r>
              <a:rPr lang="en-US" sz="2000" dirty="0" smtClean="0"/>
              <a:t> </a:t>
            </a:r>
            <a:r>
              <a:rPr lang="en-US" sz="2000" dirty="0" smtClean="0"/>
              <a:t>a sophisticated spoofer can successfully spoof that particular receiver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000" dirty="0" smtClean="0"/>
              <a:t>Can be used to assess the security implications of a spoofing attack </a:t>
            </a:r>
            <a:endParaRPr lang="en-US" sz="20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3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514600"/>
            <a:ext cx="3867150" cy="476250"/>
          </a:xfrm>
          <a:prstGeom prst="rect">
            <a:avLst/>
          </a:prstGeom>
          <a:noFill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867400" cy="1322387"/>
          </a:xfrm>
        </p:spPr>
        <p:txBody>
          <a:bodyPr/>
          <a:lstStyle/>
          <a:p>
            <a:r>
              <a:rPr lang="en-US" sz="3200" dirty="0" smtClean="0"/>
              <a:t>Results: Spoofed Velocity and Acceleration of Science Receiver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39624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Notice the asymptote at 5 m/s</a:t>
            </a:r>
            <a:r>
              <a:rPr lang="en-US" sz="2000" kern="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</a:rPr>
              <a:t> acceleration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Maximum speed is only limited by the </a:t>
            </a:r>
            <a:r>
              <a:rPr lang="en-US" sz="2000" kern="0" dirty="0" err="1" smtClean="0">
                <a:solidFill>
                  <a:srgbClr val="000000"/>
                </a:solidFill>
              </a:rPr>
              <a:t>doppler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frequency range </a:t>
            </a:r>
            <a:r>
              <a:rPr lang="en-US" sz="2000" kern="0" dirty="0" smtClean="0">
                <a:solidFill>
                  <a:srgbClr val="000000"/>
                </a:solidFill>
              </a:rPr>
              <a:t>to around 1300 m/s (4.3 </a:t>
            </a:r>
            <a:r>
              <a:rPr lang="el-GR" sz="2000" kern="0" dirty="0" smtClean="0">
                <a:solidFill>
                  <a:srgbClr val="000000"/>
                </a:solidFill>
              </a:rPr>
              <a:t>μ</a:t>
            </a:r>
            <a:r>
              <a:rPr lang="en-US" sz="2000" kern="0" dirty="0" smtClean="0">
                <a:solidFill>
                  <a:srgbClr val="000000"/>
                </a:solidFill>
              </a:rPr>
              <a:t>s/s)</a:t>
            </a:r>
          </a:p>
        </p:txBody>
      </p:sp>
      <p:pic>
        <p:nvPicPr>
          <p:cNvPr id="5" name="Picture 4" descr="C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81000"/>
            <a:ext cx="2133600" cy="1593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3886200" cy="2062103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lang="en-US" sz="2000" kern="0" dirty="0" smtClean="0">
                <a:solidFill>
                  <a:srgbClr val="000000"/>
                </a:solidFill>
              </a:rPr>
              <a:t>Implications: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Acceleration limited to 2 m/s</a:t>
            </a:r>
            <a:r>
              <a:rPr lang="en-US" sz="2000" kern="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</a:rPr>
              <a:t> due to phase trauma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No limitation on velocity up until the receiver is unable to track the signal</a:t>
            </a:r>
          </a:p>
        </p:txBody>
      </p:sp>
      <p:pic>
        <p:nvPicPr>
          <p:cNvPr id="10" name="Content Placeholder 9" descr="spoof_fit_CASES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4572001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poof_fit_HP_zou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399" y="2210208"/>
            <a:ext cx="4572001" cy="3429000"/>
          </a:xfrm>
        </p:spPr>
      </p:pic>
      <p:pic>
        <p:nvPicPr>
          <p:cNvPr id="14" name="Picture 13" descr="spoof_fit_H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399" y="2209800"/>
            <a:ext cx="4572001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762304"/>
            <a:ext cx="373380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Due to this receiver placing trust in the frequency stability of its oscillator, it cannot be moved very quickly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Maximum achievable speed in time is 2 m/s (6.67 ns/s)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Spoofed Velocity and Acceleration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Telecommunications Network Time Reference Receiver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64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6066" y="357010"/>
            <a:ext cx="2174535" cy="162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4434007"/>
            <a:ext cx="4114800" cy="1354217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Implications: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Can still be carried 10 </a:t>
            </a:r>
            <a:r>
              <a:rPr lang="el-GR" sz="2000" kern="0" dirty="0" smtClean="0">
                <a:solidFill>
                  <a:srgbClr val="000000"/>
                </a:solidFill>
              </a:rPr>
              <a:t>μ</a:t>
            </a:r>
            <a:r>
              <a:rPr lang="en-US" sz="2000" kern="0" dirty="0" smtClean="0">
                <a:solidFill>
                  <a:srgbClr val="000000"/>
                </a:solidFill>
              </a:rPr>
              <a:t>s off in time in around 35 min, which would </a:t>
            </a:r>
            <a:r>
              <a:rPr lang="en-US" sz="2000" kern="0" dirty="0" smtClean="0">
                <a:solidFill>
                  <a:srgbClr val="000000"/>
                </a:solidFill>
              </a:rPr>
              <a:t>disrupt call hand-off</a:t>
            </a:r>
            <a:endParaRPr lang="en-US" sz="20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547197"/>
            <a:ext cx="4572003" cy="5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759327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Can be easily manipulated by the spoofer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Corresponding induced phase angle rate is shown for a 60 Hz phasor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Spoofed Velocity and Acceleration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Power Grid Time Reference Receiver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64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86200"/>
            <a:ext cx="3810000" cy="214212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Can reach a maximum speed of 400 m/s resulting in a phase angle rate of 1.73</a:t>
            </a:r>
            <a:r>
              <a:rPr lang="en-US" kern="0" baseline="30000" dirty="0" smtClean="0">
                <a:solidFill>
                  <a:srgbClr val="000000"/>
                </a:solidFill>
              </a:rPr>
              <a:t>o</a:t>
            </a:r>
            <a:r>
              <a:rPr lang="en-US" kern="0" dirty="0" smtClean="0">
                <a:solidFill>
                  <a:srgbClr val="000000"/>
                </a:solidFill>
              </a:rPr>
              <a:t>/min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Oscillations </a:t>
            </a:r>
            <a:r>
              <a:rPr lang="en-US" kern="0" dirty="0" smtClean="0">
                <a:solidFill>
                  <a:srgbClr val="000000"/>
                </a:solidFill>
              </a:rPr>
              <a:t>are </a:t>
            </a:r>
            <a:r>
              <a:rPr lang="en-US" kern="0" dirty="0" smtClean="0">
                <a:solidFill>
                  <a:srgbClr val="000000"/>
                </a:solidFill>
              </a:rPr>
              <a:t>not possible due to the low </a:t>
            </a:r>
            <a:r>
              <a:rPr lang="en-US" kern="0" dirty="0" smtClean="0">
                <a:solidFill>
                  <a:srgbClr val="000000"/>
                </a:solidFill>
              </a:rPr>
              <a:t>acceleration capability of </a:t>
            </a:r>
            <a:r>
              <a:rPr lang="en-US" kern="0" dirty="0" err="1" smtClean="0">
                <a:solidFill>
                  <a:srgbClr val="000000"/>
                </a:solidFill>
              </a:rPr>
              <a:t>spoofer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2" name="Content Placeholder 11" descr="spoof_fit_SEL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210208"/>
            <a:ext cx="4572001" cy="3429000"/>
          </a:xfrm>
        </p:spPr>
      </p:pic>
      <p:pic>
        <p:nvPicPr>
          <p:cNvPr id="9" name="Picture 58" descr="DSC_0049.JPG"/>
          <p:cNvPicPr>
            <a:picLocks noChangeAspect="1"/>
          </p:cNvPicPr>
          <p:nvPr/>
        </p:nvPicPr>
        <p:blipFill rotWithShape="1">
          <a:blip r:embed="rId5" cstate="print"/>
          <a:srcRect l="8292" t="-1" r="12684" b="-1355"/>
          <a:stretch/>
        </p:blipFill>
        <p:spPr bwMode="auto">
          <a:xfrm rot="16200000">
            <a:off x="6561174" y="432178"/>
            <a:ext cx="1719603" cy="146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 of a Spoofing Attack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Questions to answer</a:t>
            </a:r>
          </a:p>
          <a:p>
            <a:endParaRPr lang="en-US" sz="1200" dirty="0" smtClean="0"/>
          </a:p>
          <a:p>
            <a:r>
              <a:rPr lang="en-US" dirty="0" smtClean="0"/>
              <a:t>Test Procedure</a:t>
            </a:r>
          </a:p>
          <a:p>
            <a:endParaRPr lang="en-US" sz="1200" dirty="0" smtClean="0"/>
          </a:p>
          <a:p>
            <a:r>
              <a:rPr lang="en-US" dirty="0" smtClean="0"/>
              <a:t>Test Results</a:t>
            </a:r>
          </a:p>
          <a:p>
            <a:endParaRPr lang="en-US" sz="1200" dirty="0" smtClean="0"/>
          </a:p>
          <a:p>
            <a:r>
              <a:rPr lang="en-US" dirty="0" smtClean="0"/>
              <a:t>Summary of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759327"/>
            <a:ext cx="37338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Most easily manipulated receiver tested to date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Can be accelerated continuously at about 25 m/s</a:t>
            </a:r>
            <a:r>
              <a:rPr lang="en-US" sz="2000" kern="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</a:rPr>
              <a:t> until the </a:t>
            </a:r>
            <a:r>
              <a:rPr lang="en-US" sz="2000" kern="0" dirty="0" err="1" smtClean="0">
                <a:solidFill>
                  <a:srgbClr val="000000"/>
                </a:solidFill>
              </a:rPr>
              <a:t>doppler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frequency range </a:t>
            </a:r>
            <a:r>
              <a:rPr lang="en-US" sz="2000" kern="0" dirty="0" smtClean="0">
                <a:solidFill>
                  <a:srgbClr val="000000"/>
                </a:solidFill>
              </a:rPr>
              <a:t>is reach at a velocity of about 1300 m/s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5867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Spoofed Velocity and Acceleration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64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Name Brand Receiver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64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32269"/>
            <a:ext cx="3810000" cy="1255728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Large accelerations and velocities may be possible in many name brand receivers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b="7033"/>
          <a:stretch>
            <a:fillRect/>
          </a:stretch>
        </p:blipFill>
        <p:spPr bwMode="auto">
          <a:xfrm>
            <a:off x="6629400" y="381000"/>
            <a:ext cx="152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poof_fit_Trim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4571667" cy="3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Trimble Resolution SMT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143000"/>
          </a:xfrm>
        </p:spPr>
        <p:txBody>
          <a:bodyPr/>
          <a:lstStyle/>
          <a:p>
            <a:r>
              <a:rPr lang="en-US" sz="2000" dirty="0" smtClean="0"/>
              <a:t>Suggested to be </a:t>
            </a:r>
            <a:r>
              <a:rPr lang="en-US" sz="2000" dirty="0" err="1" smtClean="0"/>
              <a:t>unspoofable</a:t>
            </a:r>
            <a:r>
              <a:rPr lang="en-US" sz="2000" dirty="0" smtClean="0"/>
              <a:t> based on tests performed at White Sands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470564" cy="25922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470564" cy="2592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876800"/>
            <a:ext cx="6705600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Myth Busted </a:t>
            </a:r>
          </a:p>
          <a:p>
            <a:pPr algn="ctr"/>
            <a:r>
              <a:rPr lang="en-US" sz="3600" dirty="0" smtClean="0"/>
              <a:t>Quite </a:t>
            </a:r>
            <a:r>
              <a:rPr lang="en-US" sz="3600" dirty="0" err="1" smtClean="0"/>
              <a:t>Spoofable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3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 of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sz="2000" dirty="0" smtClean="0"/>
              <a:t>We’ve never met a civil receiver we couldn’t spoof</a:t>
            </a:r>
          </a:p>
          <a:p>
            <a:endParaRPr lang="en-US" sz="1600" dirty="0" smtClean="0"/>
          </a:p>
          <a:p>
            <a:r>
              <a:rPr lang="en-US" sz="2000" dirty="0" smtClean="0"/>
              <a:t>J/N-type </a:t>
            </a:r>
            <a:r>
              <a:rPr lang="en-US" sz="2000" dirty="0" smtClean="0"/>
              <a:t>jamming detector won’t catch a </a:t>
            </a:r>
            <a:r>
              <a:rPr lang="en-US" sz="2000" dirty="0" err="1" smtClean="0"/>
              <a:t>spoofer</a:t>
            </a:r>
            <a:r>
              <a:rPr lang="en-US" sz="2000" dirty="0" smtClean="0"/>
              <a:t>, but does restrict it</a:t>
            </a:r>
          </a:p>
          <a:p>
            <a:endParaRPr lang="en-US" sz="1600" dirty="0" smtClean="0"/>
          </a:p>
          <a:p>
            <a:r>
              <a:rPr lang="en-US" sz="2000" dirty="0" smtClean="0"/>
              <a:t>There are vast differences in the dynamic response to spoofing between receivers</a:t>
            </a:r>
          </a:p>
          <a:p>
            <a:endParaRPr lang="en-US" sz="1600" dirty="0" smtClean="0"/>
          </a:p>
          <a:p>
            <a:r>
              <a:rPr lang="en-US" sz="2000" dirty="0" smtClean="0"/>
              <a:t>Large oscillations </a:t>
            </a:r>
            <a:r>
              <a:rPr lang="en-US" sz="2000" dirty="0" smtClean="0"/>
              <a:t>in position and timing are difficult to induce due to low acceleration capability of the spoofer</a:t>
            </a:r>
          </a:p>
          <a:p>
            <a:endParaRPr lang="en-US" sz="1600" dirty="0" smtClean="0"/>
          </a:p>
          <a:p>
            <a:r>
              <a:rPr lang="en-US" sz="2000" dirty="0" smtClean="0"/>
              <a:t>Areas of vulnerability exist in CDMA cell phone networks and the power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Anatomy of a Civil GPS Spoofing Attack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54325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smtClean="0"/>
              <a:t>spoofer seeks to alter a target receiver’s Position-Velocity-Time (PVT) solution by transmitting fictitious GPS </a:t>
            </a:r>
            <a:r>
              <a:rPr lang="en-US" sz="2000" dirty="0" smtClean="0"/>
              <a:t>signals</a:t>
            </a:r>
          </a:p>
          <a:p>
            <a:endParaRPr lang="en-US" sz="1200" dirty="0"/>
          </a:p>
          <a:p>
            <a:r>
              <a:rPr lang="en-US" sz="2000" dirty="0" smtClean="0"/>
              <a:t>Attacks considered Proximity Spoofing Attacks which were first envisioned by Logan Scott in 2003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A typical spoofing attack involves: 1) alignment, 2) increase power, 3) carry receiver off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069848"/>
            <a:ext cx="7505746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GPS Dependency Begets Vulnerability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t="9893" r="11529" b="14100"/>
          <a:stretch/>
        </p:blipFill>
        <p:spPr>
          <a:xfrm>
            <a:off x="1371599" y="1695074"/>
            <a:ext cx="1869735" cy="2495926"/>
          </a:xfrm>
          <a:prstGeom prst="rect">
            <a:avLst/>
          </a:prstGeom>
        </p:spPr>
      </p:pic>
      <p:pic>
        <p:nvPicPr>
          <p:cNvPr id="17" name="Picture 16" descr="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548010"/>
            <a:ext cx="2174535" cy="162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58" descr="DSC_0049.JPG"/>
          <p:cNvPicPr>
            <a:picLocks noChangeAspect="1"/>
          </p:cNvPicPr>
          <p:nvPr/>
        </p:nvPicPr>
        <p:blipFill rotWithShape="1">
          <a:blip r:embed="rId5" cstate="print"/>
          <a:srcRect l="8292" t="-1" r="12684" b="-1355"/>
          <a:stretch/>
        </p:blipFill>
        <p:spPr bwMode="auto">
          <a:xfrm rot="16200000">
            <a:off x="5536685" y="4585726"/>
            <a:ext cx="1719603" cy="146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24633" r="5808" b="19811"/>
          <a:stretch/>
        </p:blipFill>
        <p:spPr>
          <a:xfrm>
            <a:off x="4114800" y="2208362"/>
            <a:ext cx="4537938" cy="1525438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7" idx="0"/>
            <a:endCxn id="3" idx="2"/>
          </p:cNvCxnSpPr>
          <p:nvPr/>
        </p:nvCxnSpPr>
        <p:spPr bwMode="auto">
          <a:xfrm flipH="1" flipV="1">
            <a:off x="2306467" y="4191000"/>
            <a:ext cx="1" cy="35701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8" idx="3"/>
            <a:endCxn id="19" idx="2"/>
          </p:cNvCxnSpPr>
          <p:nvPr/>
        </p:nvCxnSpPr>
        <p:spPr bwMode="auto">
          <a:xfrm flipH="1" flipV="1">
            <a:off x="6383769" y="3733800"/>
            <a:ext cx="12718" cy="7245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049166" y="100641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Telecommunications</a:t>
            </a:r>
          </a:p>
          <a:p>
            <a:pPr algn="ctr"/>
            <a:r>
              <a:rPr lang="en-US" sz="2000" dirty="0" smtClean="0"/>
              <a:t>Network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1219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Smart Grid:</a:t>
            </a:r>
          </a:p>
          <a:p>
            <a:pPr algn="ctr"/>
            <a:r>
              <a:rPr lang="en-US" sz="2000" dirty="0" err="1" smtClean="0"/>
              <a:t>Synchrophasor</a:t>
            </a:r>
            <a:r>
              <a:rPr lang="en-US" sz="2000" dirty="0" smtClean="0"/>
              <a:t> Measurement Units (SMUs)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Zhang Paper on </a:t>
            </a:r>
            <a:r>
              <a:rPr lang="en-US" sz="3600" dirty="0" err="1" smtClean="0"/>
              <a:t>Synchrophasor</a:t>
            </a:r>
            <a:r>
              <a:rPr lang="en-US" sz="3600" dirty="0" smtClean="0"/>
              <a:t> Spoofing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Considers the effects of a </a:t>
            </a:r>
            <a:r>
              <a:rPr lang="en-US" sz="2000" dirty="0"/>
              <a:t>S</a:t>
            </a:r>
            <a:r>
              <a:rPr lang="en-US" sz="2000" dirty="0" smtClean="0"/>
              <a:t>poofing Attack or Time Stamp Attack on fault location using SMUs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However, these results failed to consider any limits on </a:t>
            </a:r>
            <a:r>
              <a:rPr lang="en-US" sz="2000" dirty="0" err="1" smtClean="0"/>
              <a:t>spoofer</a:t>
            </a:r>
            <a:r>
              <a:rPr lang="en-US" sz="2000" dirty="0" smtClean="0"/>
              <a:t> induced dynamics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82" y="2362200"/>
            <a:ext cx="3856118" cy="2754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6" y="2362200"/>
            <a:ext cx="3846054" cy="29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Questions to Assess Critical Infrastructure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Would a jamming-power-to-noise-power (J/N)  type jamming detector trigger on a spoofing attack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0"/>
            <a:endParaRPr lang="en-US" sz="2800" dirty="0" smtClean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How </a:t>
            </a:r>
            <a:r>
              <a:rPr lang="en-US" sz="2800" dirty="0">
                <a:solidFill>
                  <a:srgbClr val="000000"/>
                </a:solidFill>
              </a:rPr>
              <a:t>aggressively can receiver dynamics be manipulated by a spoofing attack?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Would a J/N-type jamming detector trigger on a spoofing attack?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Power ratio (</a:t>
            </a:r>
            <a:r>
              <a:rPr lang="el-GR" sz="2000" dirty="0" smtClean="0"/>
              <a:t>η</a:t>
            </a:r>
            <a:r>
              <a:rPr lang="en-US" sz="2000" dirty="0" smtClean="0"/>
              <a:t>):  Ratio of spoofing signal power to authentic signal power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 power ratio above 3 would cause input power to exceed 95% of natural variation </a:t>
            </a:r>
            <a:r>
              <a:rPr lang="en-US" sz="2000" dirty="0" smtClean="0">
                <a:sym typeface="Wingdings" pitchFamily="2" charset="2"/>
              </a:rPr>
              <a:t> J/N-type jamming detector would trigger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What power ratio is required for reliable spoofing?</a:t>
            </a: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09006" y="2667000"/>
            <a:ext cx="1524794" cy="990600"/>
            <a:chOff x="6400006" y="2819400"/>
            <a:chExt cx="1068388" cy="45799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6400800" y="3276600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6400800" y="2971800"/>
              <a:ext cx="457200" cy="1524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6553200" y="2971800"/>
              <a:ext cx="457200" cy="1524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858000" y="3276600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6858000" y="3276601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 flipH="1" flipV="1">
              <a:off x="6934200" y="3048001"/>
              <a:ext cx="304802" cy="152401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7086600" y="3047999"/>
              <a:ext cx="304801" cy="152401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315200" y="3276601"/>
              <a:ext cx="152400" cy="0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6172200" y="3048000"/>
              <a:ext cx="457200" cy="15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6400800" y="2819400"/>
              <a:ext cx="3048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7315200" y="3124200"/>
              <a:ext cx="304800" cy="15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162800" y="2971800"/>
              <a:ext cx="3048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676400" y="2971800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spoof</a:t>
            </a:r>
            <a:endParaRPr lang="en-US" sz="1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315200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auth</a:t>
            </a:r>
            <a:endParaRPr lang="en-US" sz="1200" baseline="-250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5562" y="2895600"/>
            <a:ext cx="1036638" cy="6096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Aggressively can Receivers be Manipulated?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/>
          <a:lstStyle/>
          <a:p>
            <a:r>
              <a:rPr lang="en-US" sz="2000" dirty="0" smtClean="0"/>
              <a:t>We would like to know: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000" dirty="0" smtClean="0"/>
              <a:t>How quickly could a timing or position bias be introduced?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000" dirty="0" smtClean="0"/>
              <a:t>What kinds of oscillations could a spoofer cause in a receiver’s position and timing?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000" dirty="0" smtClean="0"/>
              <a:t>How different are receiver responses to spoofing?</a:t>
            </a:r>
          </a:p>
          <a:p>
            <a:pPr lvl="2">
              <a:spcBef>
                <a:spcPts val="600"/>
              </a:spcBef>
            </a:pPr>
            <a:endParaRPr lang="en-US" sz="1400" dirty="0" smtClean="0"/>
          </a:p>
          <a:p>
            <a:pPr lvl="2">
              <a:spcBef>
                <a:spcPts val="600"/>
              </a:spcBef>
              <a:buNone/>
            </a:pPr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19800" y="4447401"/>
            <a:ext cx="1828800" cy="1496199"/>
            <a:chOff x="1143000" y="4800600"/>
            <a:chExt cx="1219200" cy="96279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371600" y="5486400"/>
              <a:ext cx="9906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1028700" y="5143500"/>
              <a:ext cx="6858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 flipH="1" flipV="1">
              <a:off x="1181100" y="5067300"/>
              <a:ext cx="609600" cy="22860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600200" y="4876800"/>
              <a:ext cx="7620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143000" y="4953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2600" y="5486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</a:t>
              </a:r>
              <a:endParaRPr lang="en-US" sz="12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1409700" y="5219700"/>
              <a:ext cx="2286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1447800" y="5334000"/>
              <a:ext cx="762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533774" y="51054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42672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Approach: Determine maximum velocity at which a receiver can be spoofed over a range of </a:t>
            </a:r>
            <a:r>
              <a:rPr lang="en-US" sz="2000" kern="0" dirty="0" smtClean="0">
                <a:solidFill>
                  <a:srgbClr val="000000"/>
                </a:solidFill>
              </a:rPr>
              <a:t>accelerations without:</a:t>
            </a:r>
            <a:endParaRPr lang="en-US" sz="2000" dirty="0" smtClean="0"/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Causing loss of lock of satellites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+mj-lt"/>
              <a:buAutoNum type="arabicPeriod"/>
            </a:pPr>
            <a:r>
              <a:rPr lang="en-US" sz="2000" kern="0" dirty="0" smtClean="0">
                <a:solidFill>
                  <a:srgbClr val="000000"/>
                </a:solidFill>
              </a:rPr>
              <a:t>Raising alarms</a:t>
            </a:r>
            <a:endParaRPr lang="en-US" sz="20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Aggressively can Receivers be Manipulated?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30725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These are some potential shapes for the velocity-acceleration curves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Green: represents the region where a spoofer can operate without being detected</a:t>
            </a:r>
          </a:p>
          <a:p>
            <a:pPr lvl="0"/>
            <a:endParaRPr lang="en-US" sz="1200" dirty="0" smtClean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Red represents the region where a spoofer might be unsuccessful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3352"/>
            <a:ext cx="5340927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1106</Words>
  <Application>Microsoft Office PowerPoint</Application>
  <PresentationFormat>On-screen Show (4:3)</PresentationFormat>
  <Paragraphs>216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Edge</vt:lpstr>
      <vt:lpstr>Characterization of Receiver Response  to a Spoofing Attack</vt:lpstr>
      <vt:lpstr>Overview</vt:lpstr>
      <vt:lpstr>Anatomy of a Civil GPS Spoofing Attack</vt:lpstr>
      <vt:lpstr>GPS Dependency Begets Vulnerability</vt:lpstr>
      <vt:lpstr>Zhang Paper on Synchrophasor Spoofing</vt:lpstr>
      <vt:lpstr>Research Questions to Assess Critical Infrastructure Vulnerability</vt:lpstr>
      <vt:lpstr>Would a J/N-type jamming detector trigger on a spoofing attack?</vt:lpstr>
      <vt:lpstr>How Aggressively can Receivers be Manipulated?</vt:lpstr>
      <vt:lpstr>How Aggressively can Receivers be Manipulated? (cont.)</vt:lpstr>
      <vt:lpstr>Tested Receivers</vt:lpstr>
      <vt:lpstr>Tested Receivers (cont.)</vt:lpstr>
      <vt:lpstr>The Civil GPS Spoofer</vt:lpstr>
      <vt:lpstr>Test Setup</vt:lpstr>
      <vt:lpstr>Procedure</vt:lpstr>
      <vt:lpstr>Results: Power Ratio</vt:lpstr>
      <vt:lpstr>Results: Spoofed Velocity and Acceleration</vt:lpstr>
      <vt:lpstr>Results: Spoofed Velocity and Acceleration of Science Receiver </vt:lpstr>
      <vt:lpstr>PowerPoint Presentation</vt:lpstr>
      <vt:lpstr>PowerPoint Presentation</vt:lpstr>
      <vt:lpstr>PowerPoint Presentation</vt:lpstr>
      <vt:lpstr>Trimble Resolution SMT</vt:lpstr>
      <vt:lpstr>Summary of Findings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Daniel</cp:lastModifiedBy>
  <cp:revision>611</cp:revision>
  <dcterms:created xsi:type="dcterms:W3CDTF">2010-06-11T15:45:13Z</dcterms:created>
  <dcterms:modified xsi:type="dcterms:W3CDTF">2011-09-18T23:18:13Z</dcterms:modified>
</cp:coreProperties>
</file>