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70" r:id="rId3"/>
    <p:sldId id="288" r:id="rId4"/>
    <p:sldId id="256" r:id="rId5"/>
    <p:sldId id="262" r:id="rId6"/>
    <p:sldId id="271" r:id="rId7"/>
    <p:sldId id="276" r:id="rId8"/>
    <p:sldId id="277" r:id="rId9"/>
    <p:sldId id="264" r:id="rId10"/>
    <p:sldId id="257" r:id="rId11"/>
    <p:sldId id="296" r:id="rId12"/>
    <p:sldId id="299" r:id="rId13"/>
    <p:sldId id="273" r:id="rId14"/>
    <p:sldId id="278" r:id="rId15"/>
    <p:sldId id="300" r:id="rId16"/>
    <p:sldId id="286" r:id="rId17"/>
    <p:sldId id="289" r:id="rId18"/>
    <p:sldId id="290" r:id="rId19"/>
    <p:sldId id="281" r:id="rId20"/>
    <p:sldId id="282" r:id="rId21"/>
    <p:sldId id="283" r:id="rId22"/>
    <p:sldId id="284" r:id="rId23"/>
    <p:sldId id="292" r:id="rId24"/>
    <p:sldId id="294" r:id="rId25"/>
    <p:sldId id="30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005"/>
    <a:srgbClr val="D15B05"/>
    <a:srgbClr val="9E540A"/>
  </p:clrMru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9" autoAdjust="0"/>
    <p:restoredTop sz="94660" autoAdjust="0"/>
  </p:normalViewPr>
  <p:slideViewPr>
    <p:cSldViewPr>
      <p:cViewPr>
        <p:scale>
          <a:sx n="100" d="100"/>
          <a:sy n="100" d="100"/>
        </p:scale>
        <p:origin x="-134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4002" y="-96"/>
      </p:cViewPr>
      <p:guideLst>
        <p:guide orient="horz" pos="2880"/>
        <p:guide pos="2160"/>
      </p:guideLst>
    </p:cSldViewPr>
  </p:notesViewPr>
  <p:gridSpacing cx="46816963" cy="468169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1A539-F6AA-46D7-B8A9-6A18A6330F5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8B3BB-3ED6-4B36-A18C-C278B6E05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A213A-3BC9-4974-9280-EB1CF8ECA5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84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762000"/>
          </a:xfrm>
        </p:spPr>
        <p:txBody>
          <a:bodyPr>
            <a:normAutofit/>
          </a:bodyPr>
          <a:lstStyle>
            <a:lvl1pPr algn="ctr">
              <a:defRPr lang="en-US" sz="3600" b="1" baseline="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esplwb.g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6766560" y="137160"/>
            <a:ext cx="2228850" cy="11144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94360" y="3886200"/>
            <a:ext cx="10332720" cy="9144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800" dirty="0" smtClean="0">
                <a:latin typeface="Garamond" pitchFamily="18" charset="0"/>
              </a:rPr>
              <a:t>Probabilistic Secure Time Transfer:</a:t>
            </a:r>
            <a:br>
              <a:rPr lang="en-US" sz="2800" dirty="0" smtClean="0">
                <a:latin typeface="Garamond" pitchFamily="18" charset="0"/>
              </a:rPr>
            </a:br>
            <a:r>
              <a:rPr lang="en-US" sz="2800" dirty="0" smtClean="0">
                <a:latin typeface="Garamond" pitchFamily="18" charset="0"/>
              </a:rPr>
              <a:t>Challenges </a:t>
            </a:r>
            <a:r>
              <a:rPr lang="en-US" sz="2800" strike="sngStrike" dirty="0" smtClean="0">
                <a:latin typeface="Garamond" pitchFamily="18" charset="0"/>
              </a:rPr>
              <a:t>and Opportunities</a:t>
            </a:r>
            <a:r>
              <a:rPr lang="en-US" sz="2800" dirty="0" smtClean="0">
                <a:latin typeface="Garamond" pitchFamily="18" charset="0"/>
              </a:rPr>
              <a:t> for a Sub-Millisecond World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Kyle D. Wesson, Prof. Todd E. Humphreys, Prof. Brian L. Evans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University of Texas at Austin</a:t>
            </a: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pPr>
              <a:spcBef>
                <a:spcPts val="336"/>
              </a:spcBef>
            </a:pPr>
            <a:r>
              <a:rPr lang="en-US" sz="1800" dirty="0" smtClean="0">
                <a:solidFill>
                  <a:schemeClr val="bg1"/>
                </a:solidFill>
                <a:latin typeface="Garamond"/>
              </a:rPr>
              <a:t>NITRD Workshop on “New Clockwork” | </a:t>
            </a:r>
            <a:r>
              <a:rPr lang="en-US" sz="1800" dirty="0" smtClean="0">
                <a:solidFill>
                  <a:schemeClr val="bg1"/>
                </a:solidFill>
                <a:latin typeface="Garamond"/>
              </a:rPr>
              <a:t>October 26, 2012</a:t>
            </a:r>
            <a:endParaRPr lang="en-US" sz="1800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red_drone.PNG"/>
          <p:cNvPicPr>
            <a:picLocks noChangeAspect="1"/>
          </p:cNvPicPr>
          <p:nvPr/>
        </p:nvPicPr>
        <p:blipFill>
          <a:blip r:embed="rId2" cstate="print"/>
          <a:srcRect t="30927"/>
          <a:stretch>
            <a:fillRect/>
          </a:stretch>
        </p:blipFill>
        <p:spPr>
          <a:xfrm>
            <a:off x="3474720" y="914400"/>
            <a:ext cx="2743200" cy="3063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</p:spPr>
      </p:pic>
      <p:pic>
        <p:nvPicPr>
          <p:cNvPr id="9" name="Picture 8" descr="fn_drone.PNG"/>
          <p:cNvPicPr>
            <a:picLocks noChangeAspect="1"/>
          </p:cNvPicPr>
          <p:nvPr/>
        </p:nvPicPr>
        <p:blipFill>
          <a:blip r:embed="rId3" cstate="print"/>
          <a:srcRect l="10072" r="33690"/>
          <a:stretch>
            <a:fillRect/>
          </a:stretch>
        </p:blipFill>
        <p:spPr>
          <a:xfrm>
            <a:off x="6537960" y="228600"/>
            <a:ext cx="2462953" cy="330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</p:spPr>
      </p:pic>
      <p:pic>
        <p:nvPicPr>
          <p:cNvPr id="10" name="Picture 9" descr="ii_flashcrash.PNG"/>
          <p:cNvPicPr>
            <a:picLocks noChangeAspect="1"/>
          </p:cNvPicPr>
          <p:nvPr/>
        </p:nvPicPr>
        <p:blipFill>
          <a:blip r:embed="rId4" cstate="print"/>
          <a:srcRect t="4938" r="33663" b="53841"/>
          <a:stretch>
            <a:fillRect/>
          </a:stretch>
        </p:blipFill>
        <p:spPr>
          <a:xfrm>
            <a:off x="777240" y="4343400"/>
            <a:ext cx="354925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</p:spPr>
      </p:pic>
      <p:pic>
        <p:nvPicPr>
          <p:cNvPr id="11" name="Picture 10" descr="reuters_maritime.PNG"/>
          <p:cNvPicPr>
            <a:picLocks noChangeAspect="1"/>
          </p:cNvPicPr>
          <p:nvPr/>
        </p:nvPicPr>
        <p:blipFill>
          <a:blip r:embed="rId5" cstate="print"/>
          <a:srcRect l="32872" t="17778" b="52222"/>
          <a:stretch>
            <a:fillRect/>
          </a:stretch>
        </p:blipFill>
        <p:spPr>
          <a:xfrm>
            <a:off x="4754880" y="4343400"/>
            <a:ext cx="4038600" cy="1722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</p:spPr>
      </p:pic>
      <p:pic>
        <p:nvPicPr>
          <p:cNvPr id="12" name="Picture 11" descr="spectrum_drones.PNG"/>
          <p:cNvPicPr>
            <a:picLocks noChangeAspect="1"/>
          </p:cNvPicPr>
          <p:nvPr/>
        </p:nvPicPr>
        <p:blipFill>
          <a:blip r:embed="rId6" cstate="print"/>
          <a:srcRect l="3444" r="50925" b="37776"/>
          <a:stretch>
            <a:fillRect/>
          </a:stretch>
        </p:blipFill>
        <p:spPr>
          <a:xfrm>
            <a:off x="137160" y="228600"/>
            <a:ext cx="2984457" cy="332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40" y="2148840"/>
            <a:ext cx="7204320" cy="416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52207" y="355384"/>
            <a:ext cx="64594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The Texas Spoofing Test Battery: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Toward a Standard for Evaluating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GPS Signal Authentication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" y="777240"/>
            <a:ext cx="8961120" cy="58978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ectangle 1"/>
          <p:cNvSpPr/>
          <p:nvPr/>
        </p:nvSpPr>
        <p:spPr>
          <a:xfrm>
            <a:off x="310266" y="320040"/>
            <a:ext cx="3210174" cy="92333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8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Challenges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8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280160"/>
            <a:ext cx="8732520" cy="525780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</a:t>
            </a:r>
            <a:r>
              <a:rPr lang="en-US" sz="2800" u="sng" dirty="0" smtClean="0">
                <a:solidFill>
                  <a:schemeClr val="bg1"/>
                </a:solidFill>
              </a:rPr>
              <a:t>trust</a:t>
            </a:r>
            <a:r>
              <a:rPr lang="en-US" sz="2800" dirty="0" smtClean="0">
                <a:solidFill>
                  <a:schemeClr val="bg1"/>
                </a:solidFill>
              </a:rPr>
              <a:t> civil GPS receivers to deliver secure </a:t>
            </a:r>
            <a:r>
              <a:rPr lang="en-US" sz="2800" dirty="0" smtClean="0">
                <a:solidFill>
                  <a:schemeClr val="bg1"/>
                </a:solidFill>
              </a:rPr>
              <a:t>time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defend against a near-zero-delay </a:t>
            </a:r>
            <a:r>
              <a:rPr lang="en-US" sz="2800" dirty="0" err="1" smtClean="0">
                <a:solidFill>
                  <a:schemeClr val="bg1"/>
                </a:solidFill>
              </a:rPr>
              <a:t>meaconing</a:t>
            </a:r>
            <a:r>
              <a:rPr lang="en-US" sz="2800" dirty="0" smtClean="0">
                <a:solidFill>
                  <a:schemeClr val="bg1"/>
                </a:solidFill>
              </a:rPr>
              <a:t> attack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verify pending leap second changes in advance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catch a patient time saboteur by comparison with local </a:t>
            </a:r>
            <a:r>
              <a:rPr lang="en-US" sz="2800" dirty="0" smtClean="0">
                <a:solidFill>
                  <a:schemeClr val="bg1"/>
                </a:solidFill>
              </a:rPr>
              <a:t>clocks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distinguish multipath from spoofing on dynamic platform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</a:t>
            </a:r>
            <a:r>
              <a:rPr lang="en-US" sz="2800" u="sng" dirty="0" smtClean="0">
                <a:solidFill>
                  <a:schemeClr val="bg1"/>
                </a:solidFill>
              </a:rPr>
              <a:t>trust</a:t>
            </a:r>
            <a:r>
              <a:rPr lang="en-US" sz="2800" dirty="0" smtClean="0">
                <a:solidFill>
                  <a:schemeClr val="bg1"/>
                </a:solidFill>
              </a:rPr>
              <a:t> other dependent time systems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20" y="960120"/>
            <a:ext cx="56242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NTP/PTP Timing Attacks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6440" y="6446520"/>
            <a:ext cx="331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J. Tsang, UBC, LERSSE-TR-2006-02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5760" y="2697480"/>
          <a:ext cx="8412481" cy="2677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/>
                <a:gridCol w="1874520"/>
                <a:gridCol w="5394961"/>
              </a:tblGrid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Jamming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Unintentional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Network failure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Intentional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Denial of service (flood network with bogus traffic)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Spoofing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Delay/Replay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Man-in-the-middle</a:t>
                      </a:r>
                      <a:r>
                        <a:rPr lang="en-US" baseline="0" dirty="0" smtClean="0"/>
                        <a:t> rebroadcast to alter delay estimates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Masquerade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</a:t>
                      </a:r>
                      <a:r>
                        <a:rPr lang="en-US" baseline="0" dirty="0" smtClean="0"/>
                        <a:t> as false grandmaster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Message Modification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Modify message content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3154680"/>
            <a:ext cx="4251960" cy="310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00697" y="464999"/>
            <a:ext cx="6942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Hybrid Cyber-Physical Attacks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390" name="Picture 6" descr="http://openclipart.org/image/800px/svg_to_png/26203/lukas_Redundant_network_-_routers_and_switch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760" y="3566160"/>
            <a:ext cx="4023360" cy="2395157"/>
          </a:xfrm>
          <a:prstGeom prst="rect">
            <a:avLst/>
          </a:prstGeom>
          <a:noFill/>
        </p:spPr>
      </p:pic>
      <p:pic>
        <p:nvPicPr>
          <p:cNvPr id="16388" name="Picture 4" descr="http://openclipart.org/image/800px/svg_to_png/19159/dune73_Firewall-2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14600"/>
            <a:ext cx="3400599" cy="157988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77640" y="1965960"/>
            <a:ext cx="2334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Internet Traffic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5831860"/>
            <a:ext cx="1444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Network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68880" y="1874520"/>
            <a:ext cx="1101090" cy="1741170"/>
            <a:chOff x="2971800" y="1874520"/>
            <a:chExt cx="1101090" cy="1741170"/>
          </a:xfrm>
        </p:grpSpPr>
        <p:pic>
          <p:nvPicPr>
            <p:cNvPr id="16392" name="Picture 8" descr="http://www.mobilegpsonline.com/mgpsstore/images/sannav/SA-200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2514600"/>
              <a:ext cx="1101090" cy="110109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063240" y="1874520"/>
              <a:ext cx="8435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GPS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" y="777240"/>
            <a:ext cx="8961120" cy="58978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ectangle 1"/>
          <p:cNvSpPr/>
          <p:nvPr/>
        </p:nvSpPr>
        <p:spPr>
          <a:xfrm>
            <a:off x="310266" y="320040"/>
            <a:ext cx="3210174" cy="92333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8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Challenges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8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280160"/>
            <a:ext cx="8732520" cy="525780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</a:t>
            </a:r>
            <a:r>
              <a:rPr lang="en-US" sz="2800" u="sng" dirty="0" smtClean="0">
                <a:solidFill>
                  <a:schemeClr val="bg1"/>
                </a:solidFill>
              </a:rPr>
              <a:t>trust</a:t>
            </a:r>
            <a:r>
              <a:rPr lang="en-US" sz="2800" dirty="0" smtClean="0">
                <a:solidFill>
                  <a:schemeClr val="bg1"/>
                </a:solidFill>
              </a:rPr>
              <a:t> civil GPS receivers to deliver secure </a:t>
            </a:r>
            <a:r>
              <a:rPr lang="en-US" sz="2800" dirty="0" smtClean="0">
                <a:solidFill>
                  <a:schemeClr val="bg1"/>
                </a:solidFill>
              </a:rPr>
              <a:t>time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defend against a near-zero-delay </a:t>
            </a:r>
            <a:r>
              <a:rPr lang="en-US" sz="2800" dirty="0" err="1" smtClean="0">
                <a:solidFill>
                  <a:schemeClr val="bg1"/>
                </a:solidFill>
              </a:rPr>
              <a:t>meaconing</a:t>
            </a:r>
            <a:r>
              <a:rPr lang="en-US" sz="2800" dirty="0" smtClean="0">
                <a:solidFill>
                  <a:schemeClr val="bg1"/>
                </a:solidFill>
              </a:rPr>
              <a:t> attack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verify pending leap second changes in advance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catch a patient time saboteur by comparison with local </a:t>
            </a:r>
            <a:r>
              <a:rPr lang="en-US" sz="2800" dirty="0" smtClean="0">
                <a:solidFill>
                  <a:schemeClr val="bg1"/>
                </a:solidFill>
              </a:rPr>
              <a:t>clocks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distinguish multipath from spoofing on dynamic platform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</a:t>
            </a:r>
            <a:r>
              <a:rPr lang="en-US" sz="2800" u="sng" dirty="0" smtClean="0">
                <a:solidFill>
                  <a:schemeClr val="bg1"/>
                </a:solidFill>
              </a:rPr>
              <a:t>trust</a:t>
            </a:r>
            <a:r>
              <a:rPr lang="en-US" sz="2800" dirty="0" smtClean="0">
                <a:solidFill>
                  <a:schemeClr val="bg1"/>
                </a:solidFill>
              </a:rPr>
              <a:t> other time systems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make </a:t>
            </a:r>
            <a:r>
              <a:rPr lang="en-US" sz="2800" u="sng" dirty="0" smtClean="0">
                <a:solidFill>
                  <a:schemeClr val="bg1"/>
                </a:solidFill>
              </a:rPr>
              <a:t>strong guarantees</a:t>
            </a:r>
            <a:r>
              <a:rPr lang="en-US" sz="2800" dirty="0" smtClean="0">
                <a:solidFill>
                  <a:schemeClr val="bg1"/>
                </a:solidFill>
              </a:rPr>
              <a:t>: timing demands a probabilistic security model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60"/>
            <a:ext cx="4204470" cy="543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650" y="365760"/>
            <a:ext cx="4204470" cy="5439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00125" y="6134101"/>
            <a:ext cx="714375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http://rnl.ae.utexas.edu/publications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Security-Enhanced GNSS Signal Model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26999" y="1662444"/>
            <a:ext cx="5105321" cy="11387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343275"/>
            <a:ext cx="8153400" cy="275272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Security code       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Generalization of binary modulating sequence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Either fully encrypted or contains periodic authentication codes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Unpredictable to would-be spoofer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520" y="3487593"/>
            <a:ext cx="540520" cy="39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Attacking Security-Enhanced GNSS Signals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</a:rPr>
              <a:t>Meaconing</a:t>
            </a:r>
            <a:r>
              <a:rPr lang="en-US" sz="2000" dirty="0" smtClean="0">
                <a:solidFill>
                  <a:schemeClr val="bg1"/>
                </a:solidFill>
              </a:rPr>
              <a:t>: Spoofer records and re-broadcasts entire block of RF spectrum containing ensemble of GNSS signals </a:t>
            </a:r>
          </a:p>
          <a:p>
            <a:pPr marL="841375" lvl="1" indent="-514350"/>
            <a:endParaRPr lang="en-US" sz="2000" dirty="0" smtClean="0">
              <a:solidFill>
                <a:schemeClr val="bg1"/>
              </a:solidFill>
            </a:endParaRPr>
          </a:p>
          <a:p>
            <a:pPr marL="841375" lvl="1" indent="-514350"/>
            <a:endParaRPr lang="en-US" sz="2000" dirty="0" smtClean="0">
              <a:solidFill>
                <a:schemeClr val="bg1"/>
              </a:solidFill>
            </a:endParaRPr>
          </a:p>
          <a:p>
            <a:pPr marL="841375" lvl="1" indent="-514350"/>
            <a:endParaRPr lang="en-US" sz="2000" dirty="0" smtClean="0">
              <a:solidFill>
                <a:schemeClr val="bg1"/>
              </a:solidFill>
            </a:endParaRPr>
          </a:p>
          <a:p>
            <a:pPr marL="841375" lvl="1" indent="-514350"/>
            <a:endParaRPr lang="en-US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</a:rPr>
              <a:t>Security Code Estimation and Replay (SCER) Attack</a:t>
            </a:r>
            <a:r>
              <a:rPr lang="en-US" sz="2000" dirty="0" smtClean="0">
                <a:solidFill>
                  <a:schemeClr val="bg1"/>
                </a:solidFill>
              </a:rPr>
              <a:t>: Spoofer estimates unpredictable security code chips from authentic signals on-the-fly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622" y="2520753"/>
            <a:ext cx="5766516" cy="71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2937" y="4737105"/>
            <a:ext cx="4527886" cy="69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456" y="75982"/>
            <a:ext cx="9194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Public-Key Signal Authentication: Receiver Perspective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1100" y="993775"/>
            <a:ext cx="8121801" cy="51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</p:spPr>
      </p:pic>
      <p:sp>
        <p:nvSpPr>
          <p:cNvPr id="4" name="Rounded Rectangle 3"/>
          <p:cNvSpPr/>
          <p:nvPr/>
        </p:nvSpPr>
        <p:spPr bwMode="auto">
          <a:xfrm>
            <a:off x="4067175" y="2000250"/>
            <a:ext cx="2105025" cy="1495425"/>
          </a:xfrm>
          <a:prstGeom prst="roundRect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848100" y="3638550"/>
            <a:ext cx="2524125" cy="2409825"/>
          </a:xfrm>
          <a:prstGeom prst="roundRect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14350" y="952500"/>
            <a:ext cx="1876425" cy="1552575"/>
          </a:xfrm>
          <a:prstGeom prst="roundRect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7150" y="1485900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Origin Authentication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7625" y="1504950"/>
            <a:ext cx="299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Timing Authentication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5335" y="6304806"/>
            <a:ext cx="7029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 smtClean="0">
                <a:solidFill>
                  <a:schemeClr val="bg1"/>
                </a:solidFill>
              </a:rPr>
              <a:t>Wesson, K., </a:t>
            </a:r>
            <a:r>
              <a:rPr lang="en-US" sz="1200" dirty="0" err="1" smtClean="0">
                <a:solidFill>
                  <a:schemeClr val="bg1"/>
                </a:solidFill>
              </a:rPr>
              <a:t>Rothlisberger</a:t>
            </a:r>
            <a:r>
              <a:rPr lang="en-US" sz="1200" dirty="0" smtClean="0">
                <a:solidFill>
                  <a:schemeClr val="bg1"/>
                </a:solidFill>
              </a:rPr>
              <a:t>, M., and Humphreys, T. E., “Practical Cryptographic Civil GPS Signal Authentication,” 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</a:rPr>
              <a:t>NAVIGATION: The Journal of the Institute of Navigation, 59(3):177-193.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743200" y="1325880"/>
            <a:ext cx="1645920" cy="3383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 at the </a:t>
            </a:r>
            <a:r>
              <a:rPr lang="en-US" dirty="0" err="1" smtClean="0"/>
              <a:t>probablisitic</a:t>
            </a:r>
            <a:r>
              <a:rPr lang="en-US" dirty="0" smtClean="0"/>
              <a:t> nature of this problem specifically </a:t>
            </a:r>
          </a:p>
          <a:p>
            <a:pPr algn="ctr"/>
            <a:r>
              <a:rPr lang="en-US" dirty="0" smtClean="0"/>
              <a:t>PD H1J H1T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H1C and I are like crypto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663440" y="2743200"/>
            <a:ext cx="3794760" cy="3429000"/>
          </a:xfrm>
          <a:prstGeom prst="roundRect">
            <a:avLst/>
          </a:prstGeom>
          <a:ln w="38100">
            <a:solidFill>
              <a:srgbClr val="9E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40080" y="2743200"/>
            <a:ext cx="3794760" cy="3429000"/>
          </a:xfrm>
          <a:prstGeom prst="roundRect">
            <a:avLst/>
          </a:prstGeom>
          <a:ln w="38100">
            <a:solidFill>
              <a:srgbClr val="9E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25900" y="4226799"/>
            <a:ext cx="311150" cy="54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 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025900" y="4226799"/>
            <a:ext cx="311150" cy="54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 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025900" y="4226799"/>
            <a:ext cx="311150" cy="54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  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 flipH="1" flipV="1">
            <a:off x="5943600" y="4358640"/>
            <a:ext cx="1371600" cy="0"/>
          </a:xfrm>
          <a:prstGeom prst="line">
            <a:avLst/>
          </a:prstGeom>
          <a:noFill/>
          <a:ln w="114300" cap="flat" cmpd="sng" algn="ctr">
            <a:solidFill>
              <a:srgbClr val="C660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 flipV="1">
            <a:off x="4297680" y="4328160"/>
            <a:ext cx="1417320" cy="716280"/>
          </a:xfrm>
          <a:prstGeom prst="line">
            <a:avLst/>
          </a:prstGeom>
          <a:noFill/>
          <a:ln w="114300" cap="flat" cmpd="sng" algn="ctr">
            <a:solidFill>
              <a:srgbClr val="C660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8" descr="C:\Users\kw9625\Downloads\UTRL_Full_BlackOnlyRGB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22520"/>
            <a:ext cx="1905000" cy="809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3368040"/>
            <a:ext cx="3048000" cy="462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 bwMode="auto">
          <a:xfrm flipH="1">
            <a:off x="2743200" y="4099560"/>
            <a:ext cx="1097280" cy="914400"/>
          </a:xfrm>
          <a:prstGeom prst="line">
            <a:avLst/>
          </a:prstGeom>
          <a:noFill/>
          <a:ln w="114300" cap="flat" cmpd="sng" algn="ctr">
            <a:solidFill>
              <a:srgbClr val="C660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0" name="Picture 2" descr="http://signal.ece.utexas.edu/ESP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7360" y="4876800"/>
            <a:ext cx="1783080" cy="8915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20" y="3962400"/>
            <a:ext cx="2362200" cy="608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 descr="ase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514600"/>
            <a:ext cx="298813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</p:pic>
      <p:pic>
        <p:nvPicPr>
          <p:cNvPr id="21" name="Picture 4" descr="Return to the UT ECE Home Page"/>
          <p:cNvPicPr>
            <a:picLocks noChangeAspect="1" noChangeArrowheads="1"/>
          </p:cNvPicPr>
          <p:nvPr/>
        </p:nvPicPr>
        <p:blipFill>
          <a:blip r:embed="rId7" cstate="print"/>
          <a:srcRect r="72828"/>
          <a:stretch>
            <a:fillRect/>
          </a:stretch>
        </p:blipFill>
        <p:spPr bwMode="auto">
          <a:xfrm>
            <a:off x="1600200" y="2514600"/>
            <a:ext cx="2021939" cy="5029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25" name="Picture 2" descr="the university of texas at austi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20040"/>
            <a:ext cx="1463040" cy="14792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03758" y="75982"/>
            <a:ext cx="7990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Security Code Estimation and Replay Detection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" y="3566160"/>
            <a:ext cx="7975354" cy="299474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932" y="795289"/>
            <a:ext cx="6082241" cy="2404479"/>
          </a:xfrm>
          <a:prstGeom prst="rect">
            <a:avLst/>
          </a:prstGeom>
          <a:ln w="1270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956733"/>
            <a:ext cx="3042949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Inside the Spoofer: </a:t>
            </a:r>
          </a:p>
          <a:p>
            <a:r>
              <a:rPr lang="en-US" b="1" dirty="0" smtClean="0"/>
              <a:t>Security Code Chip Estimation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2733" y="3632200"/>
            <a:ext cx="7174977" cy="369332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Inside the Defender: Detection Statistic Based on Specialized Correlations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-2240280" y="1417320"/>
            <a:ext cx="1920240" cy="4434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Talk about statistics and </a:t>
            </a:r>
            <a:r>
              <a:rPr lang="en-US" dirty="0" err="1" smtClean="0"/>
              <a:t>probablility</a:t>
            </a:r>
            <a:r>
              <a:rPr lang="en-US" dirty="0" smtClean="0"/>
              <a:t> and how we need to look at the statistics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6242" y="75982"/>
            <a:ext cx="9065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Security Code Estimation and Replay Detection: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Hypothesis Testing During an Attack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644" y="1345416"/>
            <a:ext cx="4989250" cy="473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77578" y="6287872"/>
            <a:ext cx="499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Humphreys, T. E., “Detection Strategy for Cryptographic GNSS Anti-Spoofing,”</a:t>
            </a:r>
          </a:p>
          <a:p>
            <a:r>
              <a:rPr lang="en-US" sz="1200" dirty="0" smtClean="0"/>
              <a:t> IEEE Transactions on Aerospace and Electronic Systems, to be published.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03658" y="75982"/>
            <a:ext cx="899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Operational Definition of GNSS Signal Authentication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88972"/>
            <a:ext cx="8153400" cy="44957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GNSS signal is declared authentic if since some trusted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initialization event:</a:t>
            </a:r>
          </a:p>
          <a:p>
            <a:pPr marL="841375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l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ogical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S has remained low,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41375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l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ogical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remained low, and </a:t>
            </a:r>
          </a:p>
          <a:p>
            <a:pPr marL="841375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o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utput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remained above an acceptable threshold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52872" y="3293535"/>
            <a:ext cx="5369245" cy="3381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40" y="1097280"/>
            <a:ext cx="7179070" cy="489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3658" y="208300"/>
            <a:ext cx="8958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are essential elements to enable secure time transfer?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91840" y="2606040"/>
            <a:ext cx="3108960" cy="224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Ask questions; are there others that I’m missing here?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658" y="208300"/>
            <a:ext cx="8958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are essential elements to enable secure time transfer?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3880" y="1988820"/>
          <a:ext cx="801624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846"/>
                <a:gridCol w="5130394"/>
              </a:tblGrid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Layer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User alerts and management</a:t>
                      </a:r>
                    </a:p>
                  </a:txBody>
                  <a:tcPr anchor="ctr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Consistency</a:t>
                      </a:r>
                      <a:r>
                        <a:rPr lang="en-US" baseline="0" dirty="0" smtClean="0"/>
                        <a:t> Level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Code verification and validation</a:t>
                      </a:r>
                    </a:p>
                  </a:txBody>
                  <a:tcPr anchor="ctr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Estimation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Security code estimation and replay attack detection</a:t>
                      </a:r>
                    </a:p>
                  </a:txBody>
                  <a:tcPr anchor="ctr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Jamming detection to detect intentional interference</a:t>
                      </a:r>
                    </a:p>
                  </a:txBody>
                  <a:tcPr anchor="ctr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Signal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Unpredictable bits or chips embedded</a:t>
                      </a:r>
                      <a:r>
                        <a:rPr lang="en-US" baseline="0" dirty="0" smtClean="0"/>
                        <a:t> in signal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" y="777240"/>
            <a:ext cx="8961120" cy="58978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ectangle 1"/>
          <p:cNvSpPr/>
          <p:nvPr/>
        </p:nvSpPr>
        <p:spPr>
          <a:xfrm>
            <a:off x="310266" y="320040"/>
            <a:ext cx="3210174" cy="92333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8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Challenges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8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280160"/>
            <a:ext cx="8732520" cy="525780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</a:t>
            </a:r>
            <a:r>
              <a:rPr lang="en-US" sz="2800" u="sng" dirty="0" smtClean="0">
                <a:solidFill>
                  <a:schemeClr val="bg1"/>
                </a:solidFill>
              </a:rPr>
              <a:t>trust</a:t>
            </a:r>
            <a:r>
              <a:rPr lang="en-US" sz="2800" dirty="0" smtClean="0">
                <a:solidFill>
                  <a:schemeClr val="bg1"/>
                </a:solidFill>
              </a:rPr>
              <a:t> civil GPS receivers to deliver secure </a:t>
            </a:r>
            <a:r>
              <a:rPr lang="en-US" sz="2800" dirty="0" smtClean="0">
                <a:solidFill>
                  <a:schemeClr val="bg1"/>
                </a:solidFill>
              </a:rPr>
              <a:t>time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defend against a near-zero-delay </a:t>
            </a:r>
            <a:r>
              <a:rPr lang="en-US" sz="2800" dirty="0" err="1" smtClean="0">
                <a:solidFill>
                  <a:schemeClr val="bg1"/>
                </a:solidFill>
              </a:rPr>
              <a:t>meaconing</a:t>
            </a:r>
            <a:r>
              <a:rPr lang="en-US" sz="2800" dirty="0" smtClean="0">
                <a:solidFill>
                  <a:schemeClr val="bg1"/>
                </a:solidFill>
              </a:rPr>
              <a:t> attack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verify pending leap second changes in advance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catch a patient time saboteur by comparison with local </a:t>
            </a:r>
            <a:r>
              <a:rPr lang="en-US" sz="2800" dirty="0" smtClean="0">
                <a:solidFill>
                  <a:schemeClr val="bg1"/>
                </a:solidFill>
              </a:rPr>
              <a:t>clocks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distinguish multipath from spoofing on dynamic platform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</a:t>
            </a:r>
            <a:r>
              <a:rPr lang="en-US" sz="2800" u="sng" dirty="0" smtClean="0">
                <a:solidFill>
                  <a:schemeClr val="bg1"/>
                </a:solidFill>
              </a:rPr>
              <a:t>trust</a:t>
            </a:r>
            <a:r>
              <a:rPr lang="en-US" sz="2800" dirty="0" smtClean="0">
                <a:solidFill>
                  <a:schemeClr val="bg1"/>
                </a:solidFill>
              </a:rPr>
              <a:t> other time systems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make </a:t>
            </a:r>
            <a:r>
              <a:rPr lang="en-US" sz="2800" u="sng" dirty="0" smtClean="0">
                <a:solidFill>
                  <a:schemeClr val="bg1"/>
                </a:solidFill>
              </a:rPr>
              <a:t>strong guarantees</a:t>
            </a:r>
            <a:r>
              <a:rPr lang="en-US" sz="2800" dirty="0" smtClean="0">
                <a:solidFill>
                  <a:schemeClr val="bg1"/>
                </a:solidFill>
              </a:rPr>
              <a:t>: timing demands a probabilistic security model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-822960" y="4800600"/>
            <a:ext cx="10789920" cy="1463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6550" indent="-336550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6600" indent="-2794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lvl="1">
              <a:buNone/>
            </a:pPr>
            <a:endParaRPr lang="en-US" sz="1400" u="sng" dirty="0" smtClean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6525"/>
            <a:ext cx="8763000" cy="7016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Sources of Time and Frequency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85" y="1071729"/>
            <a:ext cx="4114800" cy="838199"/>
          </a:xfr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2400" b="1" dirty="0" smtClean="0">
                <a:ln w="1905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</a:t>
            </a:r>
            <a:endParaRPr lang="en-US" sz="700" b="1" dirty="0" smtClean="0">
              <a:ln w="1905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10 ns Time Accuracy</a:t>
            </a:r>
          </a:p>
          <a:p>
            <a:pPr lvl="1">
              <a:spcBef>
                <a:spcPts val="0"/>
              </a:spcBef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1 x 10</a:t>
            </a:r>
            <a:r>
              <a:rPr lang="en-US" sz="1200" baseline="300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-13</a:t>
            </a:r>
            <a:r>
              <a:rPr lang="en-US" sz="1200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 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Frequency Stability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5724" y="5613922"/>
            <a:ext cx="8905875" cy="0"/>
          </a:xfrm>
          <a:prstGeom prst="line">
            <a:avLst/>
          </a:prstGeom>
          <a:ln>
            <a:headEnd type="triangle" w="lg" len="lg"/>
            <a:tailEnd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160904" y="5283456"/>
            <a:ext cx="0" cy="64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094562" y="5283456"/>
            <a:ext cx="0" cy="64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247339" y="5283456"/>
            <a:ext cx="0" cy="64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26272" y="5283456"/>
            <a:ext cx="0" cy="64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20439" y="4878110"/>
            <a:ext cx="622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sz="18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-5</a:t>
            </a:r>
            <a:endParaRPr lang="en-US" sz="1800" b="1" cap="all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06039" y="4878110"/>
            <a:ext cx="63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sz="18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-6</a:t>
            </a:r>
            <a:endParaRPr lang="en-US" sz="1800" b="1" cap="all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48113" y="4878110"/>
            <a:ext cx="58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sz="18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-8</a:t>
            </a:r>
            <a:endParaRPr lang="en-US" sz="1800" b="1" cap="all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97672" y="487811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sz="18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-9</a:t>
            </a:r>
            <a:endParaRPr lang="en-US" sz="1800" b="1" cap="all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047385" y="4876800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sz="18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-7</a:t>
            </a:r>
            <a:endParaRPr lang="en-US" sz="1800" b="1" cap="all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293588" y="5283456"/>
            <a:ext cx="0" cy="64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64013" y="5283456"/>
            <a:ext cx="0" cy="64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6028220" y="5283456"/>
            <a:ext cx="0" cy="64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848323" y="4876800"/>
            <a:ext cx="6500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sz="18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-4</a:t>
            </a:r>
            <a:endParaRPr lang="en-US" sz="1800" b="1" cap="all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6961878" y="5283456"/>
            <a:ext cx="0" cy="64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790220" y="4876800"/>
            <a:ext cx="6258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sz="18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-3</a:t>
            </a:r>
            <a:endParaRPr lang="en-US" sz="1800" b="1" cap="all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7895539" y="5283456"/>
            <a:ext cx="0" cy="64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735353" y="487811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sz="18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-2</a:t>
            </a:r>
            <a:endParaRPr lang="en-US" sz="1800" b="1" cap="all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666939" y="487811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sz="18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-1</a:t>
            </a:r>
            <a:endParaRPr lang="en-US" sz="1800" b="1" cap="all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421099" y="5855732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637739" y="5855732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1 </a:t>
            </a:r>
            <a:r>
              <a:rPr lang="el-G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μ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172" y="5855732"/>
            <a:ext cx="8500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ns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23214" y="5301924"/>
            <a:ext cx="640080" cy="2743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GPS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6645859" y="5301924"/>
            <a:ext cx="640080" cy="274320"/>
          </a:xfrm>
          <a:prstGeom prst="roundRect">
            <a:avLst/>
          </a:prstGeom>
          <a:solidFill>
            <a:srgbClr val="C0504D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NTP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5095189" y="5636419"/>
            <a:ext cx="1944964" cy="2743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WWVB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4663440" y="1071729"/>
            <a:ext cx="4114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6550" indent="-336550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6600" indent="-2794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WWVB</a:t>
            </a:r>
            <a:endParaRPr lang="en-US" sz="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0.1 – 15 </a:t>
            </a:r>
            <a:r>
              <a:rPr lang="en-US" sz="1200" dirty="0" err="1" smtClean="0">
                <a:ln>
                  <a:solidFill>
                    <a:schemeClr val="tx1"/>
                  </a:solidFill>
                </a:ln>
              </a:rPr>
              <a:t>ms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 Time Accuracy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ln>
                  <a:solidFill>
                    <a:schemeClr val="tx1"/>
                  </a:solidFill>
                </a:ln>
              </a:rPr>
              <a:t>1 x 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10</a:t>
            </a:r>
            <a:r>
              <a:rPr lang="en-US" sz="1200" baseline="30000" dirty="0" smtClean="0">
                <a:ln>
                  <a:solidFill>
                    <a:schemeClr val="tx1"/>
                  </a:solidFill>
                </a:ln>
              </a:rPr>
              <a:t>-10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 - </a:t>
            </a:r>
            <a:r>
              <a:rPr lang="en-US" sz="1200" dirty="0">
                <a:ln>
                  <a:solidFill>
                    <a:schemeClr val="tx1"/>
                  </a:solidFill>
                </a:ln>
              </a:rPr>
              <a:t>1 x 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10</a:t>
            </a:r>
            <a:r>
              <a:rPr lang="en-US" sz="1200" baseline="30000" dirty="0" smtClean="0">
                <a:ln>
                  <a:solidFill>
                    <a:schemeClr val="tx1"/>
                  </a:solidFill>
                </a:ln>
              </a:rPr>
              <a:t>-12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 Frequency </a:t>
            </a:r>
            <a:r>
              <a:rPr lang="en-US" sz="1200" dirty="0">
                <a:ln>
                  <a:solidFill>
                    <a:schemeClr val="tx1"/>
                  </a:solidFill>
                </a:ln>
              </a:rPr>
              <a:t>Stability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09365" y="2700328"/>
            <a:ext cx="1446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u="sng" dirty="0" smtClean="0">
                <a:solidFill>
                  <a:schemeClr val="accent6"/>
                </a:solidFill>
              </a:rPr>
              <a:t>*Internet </a:t>
            </a:r>
            <a:r>
              <a:rPr lang="en-US" sz="1050" b="1" u="sng" dirty="0">
                <a:solidFill>
                  <a:schemeClr val="accent6"/>
                </a:solidFill>
              </a:rPr>
              <a:t>Time </a:t>
            </a:r>
            <a:r>
              <a:rPr lang="en-US" sz="1050" b="1" u="sng" dirty="0" smtClean="0">
                <a:solidFill>
                  <a:schemeClr val="accent6"/>
                </a:solidFill>
              </a:rPr>
              <a:t>Service</a:t>
            </a:r>
            <a:endParaRPr lang="en-US" sz="1050" u="sng" dirty="0">
              <a:solidFill>
                <a:schemeClr val="accent6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63785" y="1986129"/>
            <a:ext cx="4114800" cy="93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6550" indent="-336550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6600" indent="-2794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2400" dirty="0" smtClean="0">
                <a:ln w="1905"/>
                <a:solidFill>
                  <a:schemeClr val="accent6">
                    <a:shade val="20000"/>
                    <a:satMod val="20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ITS* (NTP)</a:t>
            </a:r>
            <a:endParaRPr lang="en-US" sz="700" dirty="0" smtClean="0">
              <a:ln w="1905"/>
              <a:solidFill>
                <a:schemeClr val="accent6">
                  <a:shade val="20000"/>
                  <a:satMod val="20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spcBef>
                <a:spcPts val="0"/>
              </a:spcBef>
            </a:pPr>
            <a:r>
              <a:rPr 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0 </a:t>
            </a:r>
            <a:r>
              <a:rPr lang="en-US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ms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Time Accuracy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 x 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10</a:t>
            </a:r>
            <a:r>
              <a:rPr lang="en-US" sz="1200" baseline="30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-7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Frequency 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Stability</a:t>
            </a:r>
          </a:p>
          <a:p>
            <a:pPr lvl="1"/>
            <a:endParaRPr lang="en-US" sz="1400" u="sng" dirty="0" smtClean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4669790" y="1988840"/>
            <a:ext cx="4125665" cy="93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6550" indent="-336550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6600" indent="-2794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2400" dirty="0" smtClean="0">
                <a:ln w="1905"/>
                <a:solidFill>
                  <a:srgbClr val="0080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ITS* (PTP)</a:t>
            </a:r>
            <a:endParaRPr lang="en-US" sz="700" dirty="0" smtClean="0">
              <a:ln w="1905"/>
              <a:solidFill>
                <a:srgbClr val="00804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spcBef>
                <a:spcPts val="0"/>
              </a:spcBef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0.1 </a:t>
            </a:r>
            <a:r>
              <a:rPr lang="en-US" sz="1200" dirty="0" err="1" smtClean="0">
                <a:ln>
                  <a:solidFill>
                    <a:schemeClr val="tx1"/>
                  </a:solidFill>
                </a:ln>
              </a:rPr>
              <a:t>ms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 Time Accuracy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1 x 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10</a:t>
            </a:r>
            <a:r>
              <a:rPr lang="en-US" sz="1200" baseline="300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-9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 </a:t>
            </a:r>
            <a:r>
              <a:rPr lang="en-US" sz="1200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Frequency 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Stability</a:t>
            </a:r>
            <a:endParaRPr lang="en-US" sz="1200" dirty="0" smtClean="0">
              <a:ln>
                <a:solidFill>
                  <a:schemeClr val="tx1"/>
                </a:solidFill>
              </a:ln>
            </a:endParaRPr>
          </a:p>
          <a:p>
            <a:pPr lvl="1"/>
            <a:endParaRPr lang="en-US" sz="1400" dirty="0" smtClean="0">
              <a:ln>
                <a:solidFill>
                  <a:schemeClr val="tx1"/>
                </a:solidFill>
              </a:ln>
            </a:endParaRPr>
          </a:p>
          <a:p>
            <a:pPr lvl="1"/>
            <a:endParaRPr lang="en-US" sz="1400" dirty="0" smtClean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82064" y="2700328"/>
            <a:ext cx="1524776" cy="195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6"/>
                </a:solidFill>
              </a:rPr>
              <a:t>*Internet </a:t>
            </a:r>
            <a:r>
              <a:rPr lang="en-US" sz="1000" b="1" dirty="0">
                <a:solidFill>
                  <a:schemeClr val="accent6"/>
                </a:solidFill>
              </a:rPr>
              <a:t>Time </a:t>
            </a:r>
            <a:r>
              <a:rPr lang="en-US" sz="1000" b="1" dirty="0" smtClean="0">
                <a:solidFill>
                  <a:schemeClr val="accent6"/>
                </a:solidFill>
              </a:rPr>
              <a:t>Service</a:t>
            </a: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771339" y="5301924"/>
            <a:ext cx="640080" cy="274320"/>
          </a:xfrm>
          <a:prstGeom prst="roundRect">
            <a:avLst/>
          </a:prstGeom>
          <a:solidFill>
            <a:srgbClr val="00804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P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TP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4680655" y="3352800"/>
            <a:ext cx="41148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6550" indent="-336550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6600" indent="-2794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400" dirty="0" smtClean="0">
                <a:ln w="1905"/>
                <a:solidFill>
                  <a:srgbClr val="72BF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Rubidium (Rb) Clock</a:t>
            </a:r>
            <a:endParaRPr lang="en-US" sz="700" dirty="0" smtClean="0">
              <a:ln w="1905"/>
              <a:solidFill>
                <a:srgbClr val="72BF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10 </a:t>
            </a:r>
            <a:r>
              <a:rPr lang="el-GR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cs typeface="Calibri"/>
              </a:rPr>
              <a:t>μ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 Time Accuracy</a:t>
            </a:r>
          </a:p>
          <a:p>
            <a:pPr lvl="1">
              <a:spcBef>
                <a:spcPts val="0"/>
              </a:spcBef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Cannot Recover Time Independently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x 10</a:t>
            </a:r>
            <a:r>
              <a:rPr lang="en-US" sz="1200" baseline="30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-11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Frequency Stability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381000" y="3359196"/>
            <a:ext cx="4113353" cy="9842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6550" indent="-336550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6600" indent="-2794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4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Cesium (Cs) Clock</a:t>
            </a:r>
            <a:endParaRPr lang="en-US" sz="700" dirty="0" smtClean="0">
              <a:ln w="1905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10 ns Time Accuracy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Cannot 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Recover Time independently</a:t>
            </a:r>
          </a:p>
          <a:p>
            <a:pPr lvl="1">
              <a:spcBef>
                <a:spcPts val="0"/>
              </a:spcBef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 x 10</a:t>
            </a:r>
            <a:r>
              <a:rPr lang="en-US" sz="1200" baseline="30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-13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Frequency Stability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81000" y="3129128"/>
            <a:ext cx="84582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ounded Rectangle 41"/>
          <p:cNvSpPr/>
          <p:nvPr/>
        </p:nvSpPr>
        <p:spPr bwMode="auto">
          <a:xfrm>
            <a:off x="723408" y="5636419"/>
            <a:ext cx="640080" cy="2743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Cs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3521659" y="5636419"/>
            <a:ext cx="640080" cy="27432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Rb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</a:endParaRP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8820150" y="5282146"/>
            <a:ext cx="0" cy="64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8591550" y="48768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sz="18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</a:t>
            </a:r>
            <a:endParaRPr lang="en-US" sz="1800" b="1" cap="all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8553450" y="5855732"/>
            <a:ext cx="523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77674" y="6488668"/>
            <a:ext cx="156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M. </a:t>
            </a:r>
            <a:r>
              <a:rPr lang="en-US" dirty="0" err="1" smtClean="0">
                <a:solidFill>
                  <a:schemeClr val="bg1"/>
                </a:solidFill>
              </a:rPr>
              <a:t>Narins</a:t>
            </a:r>
            <a:r>
              <a:rPr lang="en-US" dirty="0" smtClean="0">
                <a:solidFill>
                  <a:schemeClr val="bg1"/>
                </a:solidFill>
              </a:rPr>
              <a:t>, FAA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38664" y="2685260"/>
            <a:ext cx="1524776" cy="195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6"/>
                </a:solidFill>
              </a:rPr>
              <a:t>*Internet </a:t>
            </a:r>
            <a:r>
              <a:rPr lang="en-US" sz="1000" b="1" dirty="0">
                <a:solidFill>
                  <a:schemeClr val="accent6"/>
                </a:solidFill>
              </a:rPr>
              <a:t>Time </a:t>
            </a:r>
            <a:r>
              <a:rPr lang="en-US" sz="1000" b="1" dirty="0" smtClean="0">
                <a:solidFill>
                  <a:schemeClr val="accent6"/>
                </a:solidFill>
              </a:rPr>
              <a:t>Service</a:t>
            </a:r>
            <a:endParaRPr lang="en-US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934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6323944"/>
              </p:ext>
            </p:extLst>
          </p:nvPr>
        </p:nvGraphicFramePr>
        <p:xfrm>
          <a:off x="1365903" y="623537"/>
          <a:ext cx="6412195" cy="56109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31855"/>
                <a:gridCol w="790170"/>
                <a:gridCol w="790170"/>
              </a:tblGrid>
              <a:tr h="3936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800" dirty="0" smtClean="0"/>
                        <a:t>Critical Infrastructure/Key Resource </a:t>
                      </a:r>
                      <a:r>
                        <a:rPr lang="en-US" sz="1800" dirty="0"/>
                        <a:t>Sector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Uses GPS Timing?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9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endParaRPr lang="en-US" sz="1200" b="1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200" dirty="0"/>
                        <a:t>Yes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200" dirty="0"/>
                        <a:t>No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5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Communications Sector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endParaRPr lang="en-US" sz="1400" b="1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5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Emergency Services Sector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endParaRPr lang="en-US" sz="1400" b="1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5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Information Technology Sector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endParaRPr lang="en-US" sz="1400" b="1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5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Banking &amp; Finance Sector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endParaRPr lang="en-US" sz="1400" b="1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5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Healthcare &amp; Public Health Sector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endParaRPr lang="en-US" sz="1400" b="1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5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Energy/Electric Power and Oil &amp; Natural Gas SubSector                                                                       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endParaRPr lang="en-US" sz="1400" b="1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5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Nuclear Sector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endParaRPr lang="en-US" sz="1400" b="1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5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Dams Sector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endParaRPr lang="en-US" sz="1400" b="1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5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Chemical Sector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endParaRPr lang="en-US" sz="1400" b="1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5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Critical Manufacturing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endParaRPr lang="en-US" sz="1400" b="1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5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Defense Industrial Base Sectors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endParaRPr lang="en-US" sz="1400" b="1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5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Postal &amp; Shipping Sector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endParaRPr lang="en-US" sz="1400" b="1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5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Transportation Sector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endParaRPr lang="en-US" sz="1400" b="1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5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Government Facilities Sector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 smtClean="0"/>
                        <a:t>X</a:t>
                      </a:r>
                      <a:endParaRPr lang="en-US" sz="1400" b="1" i="1" dirty="0">
                        <a:solidFill>
                          <a:srgbClr val="00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              </a:t>
                      </a:r>
                      <a:r>
                        <a:rPr lang="en-US" sz="1400" dirty="0" smtClean="0"/>
                        <a:t>     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5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Commercial Facilities Sector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 smtClean="0"/>
                        <a:t>X</a:t>
                      </a:r>
                      <a:endParaRPr lang="en-US" sz="1400" b="1" i="1" dirty="0">
                        <a:solidFill>
                          <a:srgbClr val="00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              </a:t>
                      </a:r>
                      <a:r>
                        <a:rPr lang="en-US" sz="1400" dirty="0" smtClean="0"/>
                        <a:t>     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5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National </a:t>
                      </a:r>
                      <a:r>
                        <a:rPr lang="en-US" sz="1400" dirty="0" smtClean="0"/>
                        <a:t>Monuments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and </a:t>
                      </a:r>
                      <a:r>
                        <a:rPr lang="en-US" sz="1400" dirty="0"/>
                        <a:t>Icons Sector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endParaRPr lang="en-US" sz="1400" b="1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279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  <a:buClrTx/>
                        <a:buSzTx/>
                        <a:buFontTx/>
                        <a:buNone/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  <a:defRPr/>
                      </a:pPr>
                      <a:r>
                        <a:rPr lang="en-US" sz="1400" dirty="0" smtClean="0"/>
                        <a:t>Agriculture and Food Sector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endParaRPr lang="en-US" sz="1400" b="1" i="1" dirty="0">
                        <a:solidFill>
                          <a:srgbClr val="00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       </a:t>
                      </a:r>
                      <a:r>
                        <a:rPr lang="en-US" sz="1400" dirty="0" smtClean="0"/>
                        <a:t>X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27935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Water and Wastewater Sector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endParaRPr lang="en-US" sz="1400" b="1" i="1" dirty="0">
                        <a:solidFill>
                          <a:srgbClr val="00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  <a:tabLst>
                          <a:tab pos="137160" algn="l"/>
                          <a:tab pos="228600" algn="l"/>
                          <a:tab pos="411480" algn="l"/>
                          <a:tab pos="640080" algn="dec"/>
                          <a:tab pos="914400" algn="r"/>
                          <a:tab pos="1371600" algn="dec"/>
                          <a:tab pos="1828800" algn="dec"/>
                          <a:tab pos="2011680" algn="r"/>
                        </a:tabLst>
                      </a:pPr>
                      <a:r>
                        <a:rPr lang="en-US" sz="1400" dirty="0"/>
                        <a:t>  </a:t>
                      </a:r>
                      <a:r>
                        <a:rPr lang="en-US" sz="1400" dirty="0" smtClean="0"/>
                        <a:t>     X                  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77674" y="6488668"/>
            <a:ext cx="156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M. </a:t>
            </a:r>
            <a:r>
              <a:rPr lang="en-US" dirty="0" err="1" smtClean="0">
                <a:solidFill>
                  <a:schemeClr val="bg1"/>
                </a:solidFill>
              </a:rPr>
              <a:t>Narins</a:t>
            </a:r>
            <a:r>
              <a:rPr lang="en-US" dirty="0" smtClean="0">
                <a:solidFill>
                  <a:schemeClr val="bg1"/>
                </a:solidFill>
              </a:rPr>
              <a:t>, FAA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" y="777240"/>
            <a:ext cx="8961120" cy="58978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ectangle 1"/>
          <p:cNvSpPr/>
          <p:nvPr/>
        </p:nvSpPr>
        <p:spPr>
          <a:xfrm>
            <a:off x="310266" y="320040"/>
            <a:ext cx="3210174" cy="92333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8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Challenges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8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280160"/>
            <a:ext cx="8732520" cy="525780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</a:t>
            </a:r>
            <a:r>
              <a:rPr lang="en-US" sz="2800" u="sng" dirty="0" smtClean="0">
                <a:solidFill>
                  <a:schemeClr val="bg1"/>
                </a:solidFill>
              </a:rPr>
              <a:t>trust</a:t>
            </a:r>
            <a:r>
              <a:rPr lang="en-US" sz="2800" dirty="0" smtClean="0">
                <a:solidFill>
                  <a:schemeClr val="bg1"/>
                </a:solidFill>
              </a:rPr>
              <a:t> civil GPS receivers to deliver secure </a:t>
            </a:r>
            <a:r>
              <a:rPr lang="en-US" sz="2800" dirty="0" smtClean="0">
                <a:solidFill>
                  <a:schemeClr val="bg1"/>
                </a:solidFill>
              </a:rPr>
              <a:t>time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defend against a near-zero-delay </a:t>
            </a:r>
            <a:r>
              <a:rPr lang="en-US" sz="2800" dirty="0" err="1" smtClean="0">
                <a:solidFill>
                  <a:schemeClr val="bg1"/>
                </a:solidFill>
              </a:rPr>
              <a:t>meaconing</a:t>
            </a:r>
            <a:r>
              <a:rPr lang="en-US" sz="2800" dirty="0" smtClean="0">
                <a:solidFill>
                  <a:schemeClr val="bg1"/>
                </a:solidFill>
              </a:rPr>
              <a:t> attack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verify pending leap second changes in advance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catch a patient time saboteur by comparison with local </a:t>
            </a:r>
            <a:r>
              <a:rPr lang="en-US" sz="2800" dirty="0" smtClean="0">
                <a:solidFill>
                  <a:schemeClr val="bg1"/>
                </a:solidFill>
              </a:rPr>
              <a:t>clocks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Can’t distinguish multipath from spoofing on dynamic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5760" y="3175000"/>
          <a:ext cx="8412481" cy="322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/>
                <a:gridCol w="2423160"/>
                <a:gridCol w="4846321"/>
              </a:tblGrid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Jamming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Unintentional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Solar radio</a:t>
                      </a:r>
                      <a:r>
                        <a:rPr lang="en-US" baseline="0" dirty="0" smtClean="0"/>
                        <a:t> bursts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Intentional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Denial of service via RF noise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Spoofing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Meaconing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Record and playback of entire RF spectrum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 Code Estimation and Replay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Estimate</a:t>
                      </a:r>
                      <a:r>
                        <a:rPr lang="en-US" baseline="0" dirty="0" smtClean="0"/>
                        <a:t> security code on-the-fly and playback with estimated value to defeat security enhanced GPS (not publically available)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 Bit Forgery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Alter</a:t>
                      </a:r>
                      <a:r>
                        <a:rPr lang="en-US" baseline="0" dirty="0" smtClean="0"/>
                        <a:t> ephemeris or leap second indicators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65760" y="411480"/>
            <a:ext cx="8375650" cy="2354263"/>
            <a:chOff x="365760" y="411480"/>
            <a:chExt cx="8375650" cy="2354263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60" y="411480"/>
              <a:ext cx="8375650" cy="2354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480560" y="836116"/>
              <a:ext cx="411480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1 km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37200" y="685799"/>
            <a:ext cx="2819400" cy="25823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9467" y="753967"/>
            <a:ext cx="3260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GPS Jammers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7134" y="0"/>
            <a:ext cx="4306866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http://static.flickr.com/141/332373631_4df091e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2319868"/>
            <a:ext cx="4762500" cy="4029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Donut 6"/>
          <p:cNvSpPr/>
          <p:nvPr/>
        </p:nvSpPr>
        <p:spPr>
          <a:xfrm>
            <a:off x="5113865" y="152402"/>
            <a:ext cx="3649133" cy="3682999"/>
          </a:xfrm>
          <a:prstGeom prst="donut">
            <a:avLst>
              <a:gd name="adj" fmla="val 188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5935" y="355384"/>
            <a:ext cx="8492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University of Texas Spoofing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Testbed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C:\Users\todd\Desktop\spoofing_testbe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8823" y="1600200"/>
            <a:ext cx="8483138" cy="433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67" y="1312333"/>
            <a:ext cx="7738533" cy="410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76285" y="602159"/>
            <a:ext cx="3007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GPS Spoofer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1422400"/>
            <a:ext cx="7713133" cy="404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733" y="1397000"/>
            <a:ext cx="7721600" cy="403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200" y="1405467"/>
            <a:ext cx="7730067" cy="399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733" y="1354667"/>
            <a:ext cx="7730067" cy="417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267" y="1261533"/>
            <a:ext cx="7747000" cy="418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952</Words>
  <Application>Microsoft Office PowerPoint</Application>
  <PresentationFormat>On-screen Show (4:3)</PresentationFormat>
  <Paragraphs>222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Probabilistic Secure Time Transfer: Challenges and Opportunities for a Sub-Millisecond World</vt:lpstr>
      <vt:lpstr>Slide 2</vt:lpstr>
      <vt:lpstr>Sources of Time and Frequency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Security-Enhanced GNSS Signal Model</vt:lpstr>
      <vt:lpstr>Attacking Security-Enhanced GNSS Signals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Wesson, Kyle D</dc:creator>
  <cp:lastModifiedBy>a</cp:lastModifiedBy>
  <cp:revision>342</cp:revision>
  <dcterms:created xsi:type="dcterms:W3CDTF">2006-08-16T00:00:00Z</dcterms:created>
  <dcterms:modified xsi:type="dcterms:W3CDTF">2012-10-17T00:01:28Z</dcterms:modified>
</cp:coreProperties>
</file>