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57" r:id="rId4"/>
    <p:sldId id="274" r:id="rId5"/>
    <p:sldId id="271" r:id="rId6"/>
    <p:sldId id="259" r:id="rId7"/>
    <p:sldId id="260" r:id="rId8"/>
    <p:sldId id="263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FF0D0D"/>
    <a:srgbClr val="0000FF"/>
    <a:srgbClr val="FF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049" autoAdjust="0"/>
  </p:normalViewPr>
  <p:slideViewPr>
    <p:cSldViewPr>
      <p:cViewPr varScale="1">
        <p:scale>
          <a:sx n="35" d="100"/>
          <a:sy n="35" d="100"/>
        </p:scale>
        <p:origin x="-168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987DF-9480-4DC9-9818-58807B59B8C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A6C44-20CB-4CE9-9EE3-40DEC2FC8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21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CB5F9-CBBA-477E-BC56-775D682875A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49763"/>
            <a:ext cx="5683250" cy="4216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F63F4-7EF6-4289-8110-3B1A88E9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F63F4-7EF6-4289-8110-3B1A88E965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28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F63F4-7EF6-4289-8110-3B1A88E965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00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F63F4-7EF6-4289-8110-3B1A88E965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51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Results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Major improvement for triplex float solution for all Alert Limits (ALs)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Minor degradation for triplex fixed/GERAFS solutions for all </a:t>
            </a:r>
            <a:r>
              <a:rPr lang="en-US" sz="2000" dirty="0" err="1" smtClean="0"/>
              <a:t>Als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Degradation caused by need for tighter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NAF</a:t>
            </a:r>
            <a:r>
              <a:rPr lang="en-US" sz="2000" dirty="0" smtClean="0"/>
              <a:t> for triplex solution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GERAFS degrades for </a:t>
            </a:r>
            <a:br>
              <a:rPr lang="en-US" sz="2000" dirty="0" smtClean="0"/>
            </a:br>
            <a:r>
              <a:rPr lang="en-US" sz="2000" dirty="0" smtClean="0"/>
              <a:t>AL &lt; 2.5 </a:t>
            </a:r>
            <a:r>
              <a:rPr lang="en-US" sz="2000" i="1" dirty="0" smtClean="0"/>
              <a:t>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F63F4-7EF6-4289-8110-3B1A88E965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6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6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2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1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6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9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0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0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0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BA941-4688-4BBD-83A2-983CB9A693C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61E7B-936D-46B9-BA4E-1076C74C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8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5.wmf"/><Relationship Id="rId2" Type="http://schemas.openxmlformats.org/officeDocument/2006/relationships/tags" Target="../tags/tag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9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Fault Free Integrity of Mid-Level Voting for Triplex Carrier Phase Differential GPS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G. Nathan Green – The University of Texas at Austin</a:t>
            </a:r>
          </a:p>
          <a:p>
            <a:r>
              <a:rPr lang="en-US" dirty="0" smtClean="0"/>
              <a:t>Martin King – NAVAIR</a:t>
            </a:r>
          </a:p>
          <a:p>
            <a:r>
              <a:rPr lang="en-US" dirty="0" smtClean="0"/>
              <a:t>Dr. </a:t>
            </a:r>
            <a:r>
              <a:rPr lang="en-US" dirty="0"/>
              <a:t>Todd Humphreys – The University of Texas at Austin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1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19"/>
    </mc:Choice>
    <mc:Fallback xmlns="">
      <p:transition spd="slow" advTm="224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CDGPS Solution Integrity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415873"/>
              </p:ext>
            </p:extLst>
          </p:nvPr>
        </p:nvGraphicFramePr>
        <p:xfrm>
          <a:off x="4750595" y="1600200"/>
          <a:ext cx="413067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4" imgW="2273040" imgH="825480" progId="Equation.DSMT4">
                  <p:embed/>
                </p:oleObj>
              </mc:Choice>
              <mc:Fallback>
                <p:oleObj name="Equation" r:id="rId4" imgW="2273040" imgH="825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0595" y="1600200"/>
                        <a:ext cx="413067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600429"/>
              </p:ext>
            </p:extLst>
          </p:nvPr>
        </p:nvGraphicFramePr>
        <p:xfrm>
          <a:off x="4695032" y="3386931"/>
          <a:ext cx="424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tion" r:id="rId6" imgW="2120760" imgH="457200" progId="Equation.DSMT4">
                  <p:embed/>
                </p:oleObj>
              </mc:Choice>
              <mc:Fallback>
                <p:oleObj name="Equation" r:id="rId6" imgW="2120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95032" y="3386931"/>
                        <a:ext cx="42418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317037"/>
              </p:ext>
            </p:extLst>
          </p:nvPr>
        </p:nvGraphicFramePr>
        <p:xfrm>
          <a:off x="4640436" y="4572000"/>
          <a:ext cx="435099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Equation" r:id="rId8" imgW="2273300" imgH="660400" progId="Equation.DSMT4">
                  <p:embed/>
                </p:oleObj>
              </mc:Choice>
              <mc:Fallback>
                <p:oleObj name="Equation" r:id="rId8" imgW="2273300" imgH="660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436" y="4572000"/>
                        <a:ext cx="4350992" cy="1279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5410200" y="40386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400800" y="39624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09" name="Picture 141"/>
          <p:cNvPicPr>
            <a:picLocks noGrp="1" noChangeAspect="1" noChangeArrowheads="1"/>
          </p:cNvPicPr>
          <p:nvPr>
            <p:ph sz="half"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038600" cy="402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33554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68"/>
    </mc:Choice>
    <mc:Fallback xmlns="">
      <p:transition spd="slow" advTm="64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MLV Triplex GERAFS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Similar to fixed solution, GERAFS has three risk components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̆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e>
                        </m:acc>
                      </m:e>
                    </m:d>
                  </m:oMath>
                </a14:m>
                <a:endParaRPr lang="en-US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  <m:r>
                          <a:rPr lang="en-US" i="1">
                            <a:latin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</a:rPr>
                          <m:t>𝐸𝑃𝐼𝑅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  <m:r>
                          <a:rPr lang="en-US" i="1">
                            <a:latin typeface="Cambria Math"/>
                          </a:rPr>
                          <m:t>∉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𝐸𝑃𝐼𝑅</m:t>
                            </m:r>
                            <m:r>
                              <a:rPr lang="en-US" i="1">
                                <a:latin typeface="Cambria Math"/>
                              </a:rPr>
                              <m:t>∪</m:t>
                            </m:r>
                            <m:acc>
                              <m:accPr>
                                <m:chr m:val="̆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𝑁</m:t>
                                </m:r>
                              </m:e>
                            </m:acc>
                          </m:e>
                        </m:d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The relationship among these possibilities for triplex solutions is unknown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7"/>
                <a:stretch>
                  <a:fillRect l="-2564" t="-2156" r="-4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bounds similar to fixed solution</a:t>
            </a:r>
          </a:p>
          <a:p>
            <a:r>
              <a:rPr lang="en-US" dirty="0" smtClean="0"/>
              <a:t>Not appropriate for EPIC since the joint distribution is unknown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850207"/>
              </p:ext>
            </p:extLst>
          </p:nvPr>
        </p:nvGraphicFramePr>
        <p:xfrm>
          <a:off x="5029200" y="3695857"/>
          <a:ext cx="3733800" cy="2552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8" imgW="2311400" imgH="1574800" progId="Equation.DSMT4">
                  <p:embed/>
                </p:oleObj>
              </mc:Choice>
              <mc:Fallback>
                <p:oleObj name="Equation" r:id="rId8" imgW="2311400" imgH="1574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695857"/>
                        <a:ext cx="3733800" cy="25525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7162800" y="5638800"/>
            <a:ext cx="609600" cy="685800"/>
          </a:xfrm>
          <a:prstGeom prst="rect">
            <a:avLst/>
          </a:prstGeom>
          <a:solidFill>
            <a:srgbClr val="FF0D0D">
              <a:alpha val="3803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702"/>
    </mc:Choice>
    <mc:Fallback xmlns="">
      <p:transition spd="slow" advTm="917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World wide daily average availability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Grid of locations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24 hours for SV motion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Availability of Integrity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Availability of Accuracy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</a:p>
          <a:p>
            <a:r>
              <a:rPr lang="en-US" dirty="0" smtClean="0"/>
              <a:t>Error models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Noise, correlated multipath, </a:t>
            </a:r>
            <a:r>
              <a:rPr lang="en-US" dirty="0" err="1" smtClean="0"/>
              <a:t>Iono</a:t>
            </a:r>
            <a:r>
              <a:rPr lang="en-US" dirty="0" smtClean="0"/>
              <a:t> + </a:t>
            </a:r>
            <a:r>
              <a:rPr lang="en-US" dirty="0" err="1" smtClean="0"/>
              <a:t>Tropo</a:t>
            </a:r>
            <a:r>
              <a:rPr lang="en-US" dirty="0" smtClean="0"/>
              <a:t>, and position domain errors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Simulate three solution types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Simplex float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Simplex GERAFS with float backup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Triplex GERAFS with triplex float backup</a:t>
            </a:r>
          </a:p>
          <a:p>
            <a:r>
              <a:rPr lang="en-US" dirty="0" smtClean="0"/>
              <a:t>Compare availability vs accuracy for varied alert limits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13596"/>
              </p:ext>
            </p:extLst>
          </p:nvPr>
        </p:nvGraphicFramePr>
        <p:xfrm>
          <a:off x="1295400" y="3810000"/>
          <a:ext cx="291302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3" imgW="2463800" imgH="711200" progId="Equation.DSMT4">
                  <p:embed/>
                </p:oleObj>
              </mc:Choice>
              <mc:Fallback>
                <p:oleObj name="Equation" r:id="rId3" imgW="24638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2913027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913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016"/>
    </mc:Choice>
    <mc:Fallback xmlns="">
      <p:transition spd="slow" advTm="10401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0488"/>
            <a:ext cx="8572500" cy="66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 rot="17699839">
            <a:off x="1876619" y="2827165"/>
            <a:ext cx="6870179" cy="951361"/>
          </a:xfrm>
          <a:prstGeom prst="ellipse">
            <a:avLst/>
          </a:prstGeom>
          <a:solidFill>
            <a:srgbClr val="BBE0E3">
              <a:alpha val="12157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Float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16833722">
            <a:off x="20495" y="2917893"/>
            <a:ext cx="6225457" cy="717882"/>
          </a:xfrm>
          <a:prstGeom prst="ellipse">
            <a:avLst/>
          </a:prstGeom>
          <a:solidFill>
            <a:srgbClr val="BBE0E3">
              <a:alpha val="12157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Triplex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667000" y="1828800"/>
            <a:ext cx="2133600" cy="2590800"/>
            <a:chOff x="2667000" y="1828800"/>
            <a:chExt cx="2133600" cy="2590800"/>
          </a:xfrm>
        </p:grpSpPr>
        <p:sp>
          <p:nvSpPr>
            <p:cNvPr id="8" name="TextBox 7"/>
            <p:cNvSpPr txBox="1"/>
            <p:nvPr/>
          </p:nvSpPr>
          <p:spPr>
            <a:xfrm>
              <a:off x="3657600" y="32004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GERAFS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8" idx="0"/>
            </p:cNvCxnSpPr>
            <p:nvPr/>
          </p:nvCxnSpPr>
          <p:spPr>
            <a:xfrm flipH="1" flipV="1">
              <a:off x="2667000" y="2514600"/>
              <a:ext cx="1562100" cy="685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>
              <a:off x="4229100" y="3200400"/>
              <a:ext cx="342900" cy="1219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0"/>
            </p:cNvCxnSpPr>
            <p:nvPr/>
          </p:nvCxnSpPr>
          <p:spPr>
            <a:xfrm flipV="1">
              <a:off x="4229100" y="1828800"/>
              <a:ext cx="114300" cy="1371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7784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42"/>
    </mc:Choice>
    <mc:Fallback xmlns="">
      <p:transition spd="slow" advTm="1147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Modifications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r>
              <a:rPr lang="en-US" dirty="0" smtClean="0"/>
              <a:t>Design Modification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Use MLV for float integrity, but not fixed integrity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Compute GERAFS PL as though simplex, but gain accuracy benefit from MLV solution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606" y="1447800"/>
            <a:ext cx="2811394" cy="30906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671347"/>
              </p:ext>
            </p:extLst>
          </p:nvPr>
        </p:nvGraphicFramePr>
        <p:xfrm>
          <a:off x="6276975" y="2895600"/>
          <a:ext cx="2847975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Visio" r:id="rId4" imgW="3543280" imgH="3840264" progId="Visio.Drawing.11">
                  <p:embed/>
                </p:oleObj>
              </mc:Choice>
              <mc:Fallback>
                <p:oleObj name="Visio" r:id="rId4" imgW="3543280" imgH="384026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975" y="2895600"/>
                        <a:ext cx="2847975" cy="3086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585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675"/>
    </mc:Choice>
    <mc:Fallback xmlns="">
      <p:transition spd="slow" advTm="3267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76200"/>
            <a:ext cx="8543925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1828800" y="1752601"/>
            <a:ext cx="6553200" cy="1288196"/>
            <a:chOff x="1828800" y="1752601"/>
            <a:chExt cx="6553200" cy="1288196"/>
          </a:xfrm>
        </p:grpSpPr>
        <p:sp>
          <p:nvSpPr>
            <p:cNvPr id="6" name="TextBox 5"/>
            <p:cNvSpPr txBox="1"/>
            <p:nvPr/>
          </p:nvSpPr>
          <p:spPr>
            <a:xfrm>
              <a:off x="6172200" y="2209800"/>
              <a:ext cx="220980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Modified Triplex Results</a:t>
              </a:r>
              <a:endParaRPr lang="en-US" sz="2400" dirty="0"/>
            </a:p>
          </p:txBody>
        </p:sp>
        <p:cxnSp>
          <p:nvCxnSpPr>
            <p:cNvPr id="7" name="Straight Arrow Connector 6"/>
            <p:cNvCxnSpPr>
              <a:stCxn id="6" idx="1"/>
            </p:cNvCxnSpPr>
            <p:nvPr/>
          </p:nvCxnSpPr>
          <p:spPr>
            <a:xfrm flipH="1" flipV="1">
              <a:off x="1828800" y="2438401"/>
              <a:ext cx="4343400" cy="1868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 flipV="1">
              <a:off x="3429000" y="1752601"/>
              <a:ext cx="2743200" cy="8726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1"/>
            </p:cNvCxnSpPr>
            <p:nvPr/>
          </p:nvCxnSpPr>
          <p:spPr>
            <a:xfrm flipH="1" flipV="1">
              <a:off x="2590800" y="1828800"/>
              <a:ext cx="3581400" cy="7964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0255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54"/>
    </mc:Choice>
    <mc:Fallback xmlns="">
      <p:transition spd="slow" advTm="465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Triplex MLV provides significant benefit to the float solution when compared to simplex.</a:t>
            </a:r>
          </a:p>
          <a:p>
            <a:r>
              <a:rPr lang="en-US" sz="2800" dirty="0" smtClean="0"/>
              <a:t>GERAFS fixing probabilities are not aided by triplex MLV, but accuracy can be improved</a:t>
            </a:r>
            <a:endParaRPr lang="en-US" sz="28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48200" y="1600200"/>
            <a:ext cx="4038600" cy="426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System continuity may preclude taking integrity credit for MLV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Loss of single receiver eliminates MLV benefit for float solution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Requires additional airborne receivers to claim benefit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332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095"/>
    </mc:Choice>
    <mc:Fallback xmlns="">
      <p:transition spd="slow" advTm="8209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6465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71" y="0"/>
            <a:ext cx="6675059" cy="688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73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0600" y="4697260"/>
            <a:ext cx="3962400" cy="216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3886200" cy="216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202" y1="1050" x2="1043" y2="98556"/>
                        <a14:foregroundMark x1="46698" y1="85302" x2="51101" y2="99606"/>
                        <a14:foregroundMark x1="16454" y1="656" x2="28273" y2="42913"/>
                        <a14:foregroundMark x1="16570" y1="44488" x2="27810" y2="394"/>
                        <a14:foregroundMark x1="16802" y1="7349" x2="16802" y2="42913"/>
                        <a14:foregroundMark x1="16570" y1="1706" x2="28737" y2="1181"/>
                        <a14:foregroundMark x1="28737" y1="1181" x2="28621" y2="43045"/>
                        <a14:foregroundMark x1="28389" y1="43045" x2="16918" y2="43701"/>
                        <a14:foregroundMark x1="20278" y1="42388" x2="20857" y2="0"/>
                        <a14:foregroundMark x1="46118" y1="1050" x2="49826" y2="10630"/>
                        <a14:foregroundMark x1="69061" y1="1050" x2="68134" y2="42388"/>
                        <a14:foregroundMark x1="68134" y1="42388" x2="80533" y2="43307"/>
                        <a14:foregroundMark x1="80533" y1="43307" x2="79606" y2="656"/>
                        <a14:foregroundMark x1="79606" y1="656" x2="68714" y2="1444"/>
                        <a14:foregroundMark x1="72190" y1="2493" x2="75550" y2="40551"/>
                        <a14:foregroundMark x1="71842" y1="41339" x2="72190" y2="16929"/>
                        <a14:foregroundMark x1="76246" y1="1837" x2="75666" y2="41207"/>
                        <a14:foregroundMark x1="98378" y1="787" x2="98030" y2="97507"/>
                        <a14:foregroundMark x1="35458" y1="84646" x2="47045" y2="73885"/>
                        <a14:foregroundMark x1="52260" y1="52231" x2="60950" y2="52756"/>
                        <a14:foregroundMark x1="59212" y1="52493" x2="85863" y2="61942"/>
                        <a14:foregroundMark x1="85863" y1="61942" x2="95133" y2="61286"/>
                        <a14:foregroundMark x1="86095" y1="62073" x2="94554" y2="63780"/>
                        <a14:foregroundMark x1="46118" y1="52756" x2="34531" y2="52887"/>
                        <a14:foregroundMark x1="35574" y1="53150" x2="10081" y2="62467"/>
                        <a14:foregroundMark x1="3476" y1="63517" x2="14368" y2="62336"/>
                        <a14:foregroundMark x1="44148" y1="50787" x2="45423" y2="76115"/>
                        <a14:foregroundMark x1="52028" y1="50656" x2="52028" y2="77822"/>
                        <a14:foregroundMark x1="51680" y1="75853" x2="61877" y2="84514"/>
                        <a14:foregroundMark x1="61877" y1="84514" x2="61645" y2="90157"/>
                        <a14:foregroundMark x1="61993" y1="90945" x2="50521" y2="85696"/>
                        <a14:foregroundMark x1="40788" y1="50787" x2="11008" y2="62730"/>
                        <a14:foregroundMark x1="43917" y1="49738" x2="15295" y2="61942"/>
                        <a14:foregroundMark x1="47045" y1="50394" x2="30823" y2="56299"/>
                        <a14:foregroundMark x1="47972" y1="84777" x2="36153" y2="91076"/>
                        <a14:foregroundMark x1="35110" y1="83727" x2="35458" y2="91470"/>
                        <a14:foregroundMark x1="35226" y1="85827" x2="36385" y2="90420"/>
                        <a14:foregroundMark x1="66512" y1="55512" x2="52260" y2="53412"/>
                        <a14:backgroundMark x1="44496" y1="53150" x2="38586" y2="53806"/>
                        <a14:backgroundMark x1="11240" y1="63517" x2="11240" y2="64567"/>
                        <a14:backgroundMark x1="11240" y1="64567" x2="3708" y2="64567"/>
                        <a14:backgroundMark x1="4056" y1="65617" x2="3708" y2="98556"/>
                        <a14:backgroundMark x1="3708" y1="98556" x2="44264" y2="98294"/>
                        <a14:backgroundMark x1="44148" y1="98294" x2="44612" y2="86352"/>
                        <a14:backgroundMark x1="44148" y1="87402" x2="35805" y2="92257"/>
                        <a14:backgroundMark x1="33951" y1="82808" x2="45539" y2="74934"/>
                        <a14:backgroundMark x1="52375" y1="53150" x2="52839" y2="74409"/>
                        <a14:backgroundMark x1="52839" y1="74409" x2="62225" y2="83465"/>
                        <a14:backgroundMark x1="62804" y1="84646" x2="62804" y2="91601"/>
                        <a14:backgroundMark x1="62572" y1="91864" x2="52607" y2="88714"/>
                        <a14:backgroundMark x1="53187" y1="90551" x2="52839" y2="98556"/>
                        <a14:backgroundMark x1="55041" y1="98294" x2="94902" y2="98294"/>
                        <a14:backgroundMark x1="94902" y1="98294" x2="93975" y2="65223"/>
                        <a14:backgroundMark x1="93975" y1="65223" x2="82155" y2="63780"/>
                        <a14:backgroundMark x1="10545" y1="64567" x2="41483" y2="54593"/>
                        <a14:backgroundMark x1="33024" y1="82415" x2="34878" y2="97769"/>
                        <a14:backgroundMark x1="82735" y1="64173" x2="52260" y2="566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6858000" cy="5988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Preliminary Definitions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4267200"/>
            <a:ext cx="1676400" cy="830997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dirty="0"/>
              <a:t>Error</a:t>
            </a:r>
          </a:p>
          <a:p>
            <a:r>
              <a:rPr lang="en-US" dirty="0"/>
              <a:t>Distribution</a:t>
            </a:r>
          </a:p>
        </p:txBody>
      </p:sp>
      <p:cxnSp>
        <p:nvCxnSpPr>
          <p:cNvPr id="15" name="Straight Arrow Connector 14"/>
          <p:cNvCxnSpPr>
            <a:stCxn id="22" idx="1"/>
          </p:cNvCxnSpPr>
          <p:nvPr/>
        </p:nvCxnSpPr>
        <p:spPr>
          <a:xfrm flipH="1">
            <a:off x="2362200" y="4682699"/>
            <a:ext cx="1219200" cy="651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2" idx="3"/>
          </p:cNvCxnSpPr>
          <p:nvPr/>
        </p:nvCxnSpPr>
        <p:spPr>
          <a:xfrm>
            <a:off x="5257800" y="4682699"/>
            <a:ext cx="1143000" cy="575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914400" y="5257800"/>
            <a:ext cx="7239000" cy="1447800"/>
            <a:chOff x="914400" y="5257800"/>
            <a:chExt cx="7239000" cy="1447800"/>
          </a:xfrm>
        </p:grpSpPr>
        <p:sp>
          <p:nvSpPr>
            <p:cNvPr id="10" name="TextBox 9"/>
            <p:cNvSpPr txBox="1"/>
            <p:nvPr/>
          </p:nvSpPr>
          <p:spPr>
            <a:xfrm>
              <a:off x="3733800" y="5257800"/>
              <a:ext cx="1447800" cy="830997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Integrity</a:t>
              </a:r>
            </a:p>
            <a:p>
              <a:pPr algn="ctr"/>
              <a:r>
                <a:rPr lang="en-US" sz="2400" dirty="0" smtClean="0"/>
                <a:t>Risk</a:t>
              </a:r>
              <a:endParaRPr lang="en-US" sz="2400" dirty="0"/>
            </a:p>
          </p:txBody>
        </p:sp>
        <p:cxnSp>
          <p:nvCxnSpPr>
            <p:cNvPr id="12" name="Straight Arrow Connector 11"/>
            <p:cNvCxnSpPr>
              <a:stCxn id="10" idx="1"/>
            </p:cNvCxnSpPr>
            <p:nvPr/>
          </p:nvCxnSpPr>
          <p:spPr>
            <a:xfrm flipH="1">
              <a:off x="914400" y="5673299"/>
              <a:ext cx="2819400" cy="9561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0" idx="3"/>
            </p:cNvCxnSpPr>
            <p:nvPr/>
          </p:nvCxnSpPr>
          <p:spPr>
            <a:xfrm>
              <a:off x="5181600" y="5673299"/>
              <a:ext cx="2971800" cy="1032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006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529"/>
    </mc:Choice>
    <mc:Fallback xmlns="">
      <p:transition spd="slow" advTm="945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Correlation on Integrity Risk</a:t>
            </a:r>
            <a:endParaRPr lang="en-US" dirty="0"/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10094"/>
            <a:ext cx="8132344" cy="473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ine Callout 1 5"/>
          <p:cNvSpPr/>
          <p:nvPr/>
        </p:nvSpPr>
        <p:spPr>
          <a:xfrm flipH="1">
            <a:off x="1219200" y="3124200"/>
            <a:ext cx="1828800" cy="1219200"/>
          </a:xfrm>
          <a:prstGeom prst="borderCallout1">
            <a:avLst>
              <a:gd name="adj1" fmla="val 45462"/>
              <a:gd name="adj2" fmla="val -3538"/>
              <a:gd name="adj3" fmla="val -12843"/>
              <a:gd name="adj4" fmla="val -48607"/>
            </a:avLst>
          </a:prstGeom>
          <a:solidFill>
            <a:srgbClr val="FF0000">
              <a:alpha val="4902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Independent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Triplex with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MLV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 flipH="1">
            <a:off x="3352800" y="3886200"/>
            <a:ext cx="1828800" cy="1219200"/>
          </a:xfrm>
          <a:prstGeom prst="borderCallout1">
            <a:avLst>
              <a:gd name="adj1" fmla="val 45462"/>
              <a:gd name="adj2" fmla="val -3538"/>
              <a:gd name="adj3" fmla="val -19007"/>
              <a:gd name="adj4" fmla="val -50662"/>
            </a:avLst>
          </a:prstGeom>
          <a:solidFill>
            <a:srgbClr val="00B050">
              <a:alpha val="4902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Partially Correlated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Triplex with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MLV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Line Callout 1 10"/>
          <p:cNvSpPr/>
          <p:nvPr/>
        </p:nvSpPr>
        <p:spPr>
          <a:xfrm flipH="1">
            <a:off x="7010400" y="2362200"/>
            <a:ext cx="1828800" cy="1219200"/>
          </a:xfrm>
          <a:prstGeom prst="borderCallout1">
            <a:avLst>
              <a:gd name="adj1" fmla="val 45462"/>
              <a:gd name="adj2" fmla="val 101257"/>
              <a:gd name="adj3" fmla="val 62157"/>
              <a:gd name="adj4" fmla="val 167146"/>
            </a:avLst>
          </a:prstGeom>
          <a:solidFill>
            <a:srgbClr val="0000FF">
              <a:alpha val="49020"/>
            </a:srgb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Completely Correlated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Triplex with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MLV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Mid-Level Voting (MLV) Integrity Monitor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33400" y="4322579"/>
                <a:ext cx="3657600" cy="1546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𝑀𝐿𝑉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nary>
                            <m:naryPr>
                              <m:chr m:val="∭"/>
                              <m:supHide m:val="on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bar>
                                    <m:bar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bar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bar>
                                </m:sub>
                              </m:sSub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bar>
                                        <m:bar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sz="20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bar>
                                    </m:e>
                                  </m:acc>
                                </m:e>
                              </m:d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acc>
                                <m:accPr>
                                  <m:chr m:val="̃"/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bar>
                                    <m:barPr>
                                      <m:ctrlPr>
                                        <a:rPr lang="en-US" sz="2000" b="0" i="1" smtClean="0">
                                          <a:latin typeface="Cambria Math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0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bar>
                                </m:e>
                              </m:acc>
                            </m:e>
                          </m:nary>
                        </m:e>
                      </m:nary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  <m:sup/>
                        <m:e>
                          <m:nary>
                            <m:naryPr>
                              <m:chr m:val="∭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bar>
                                    <m:bar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bar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ba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bar>
                                        <m:bar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bar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acc>
                                <m:accPr>
                                  <m:chr m:val="̃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bar>
                                    <m:bar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bar>
                                </m:e>
                              </m:acc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322579"/>
                <a:ext cx="3657600" cy="15462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62535"/>
            <a:ext cx="4038600" cy="400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2819400" y="3429000"/>
            <a:ext cx="2743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895600" y="4953000"/>
            <a:ext cx="411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819400" y="4343400"/>
            <a:ext cx="2819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667000" y="3352800"/>
            <a:ext cx="44196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066800" y="2514600"/>
                <a:ext cx="3053272" cy="23541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(1)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en-US" sz="2000" i="1" dirty="0" smtClean="0">
                  <a:latin typeface="Cambria Math"/>
                </a:endParaRPr>
              </a:p>
              <a:p>
                <a:endParaRPr lang="en-US" sz="2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𝑋</m:t>
                              </m:r>
                            </m:e>
                          </m:acc>
                        </m:e>
                        <m: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≜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sub>
                      </m:sSub>
                      <m:r>
                        <a:rPr lang="en-US" sz="2000" i="1">
                          <a:latin typeface="Cambria Math"/>
                        </a:rPr>
                        <m:t>−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 smtClean="0"/>
              </a:p>
              <a:p>
                <a:endParaRPr lang="en-US" sz="2000" dirty="0"/>
              </a:p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𝑀𝐿𝑉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  <m:sub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&gt;</m:t>
                          </m:r>
                          <m:r>
                            <a:rPr lang="en-US" sz="2000" i="1">
                              <a:latin typeface="Cambria Math"/>
                            </a:rPr>
                            <m:t>𝐴𝐿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514600"/>
                <a:ext cx="3053272" cy="235410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04800" y="1371600"/>
                <a:ext cx="14468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71600"/>
                <a:ext cx="1446806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Arrow 21"/>
          <p:cNvSpPr/>
          <p:nvPr/>
        </p:nvSpPr>
        <p:spPr>
          <a:xfrm rot="1816002">
            <a:off x="797326" y="1940656"/>
            <a:ext cx="117223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5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740"/>
    </mc:Choice>
    <mc:Fallback xmlns="">
      <p:transition spd="slow" advTm="1247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Correlation-Agnostic Integrity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Without accounting for correlation, two good solutions can protect one bad one.</a:t>
            </a:r>
          </a:p>
          <a:p>
            <a:endParaRPr lang="en-US" dirty="0"/>
          </a:p>
          <a:p>
            <a:r>
              <a:rPr lang="en-US" dirty="0" smtClean="0"/>
              <a:t>However, the additional protection is minimal.</a:t>
            </a:r>
          </a:p>
          <a:p>
            <a:endParaRPr lang="en-US" dirty="0" smtClean="0"/>
          </a:p>
          <a:p>
            <a:r>
              <a:rPr lang="en-US" dirty="0" smtClean="0"/>
              <a:t>In order to protect the selected solution without knowing the correlation, the integrity allocations must be reduced by half.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882839"/>
              </p:ext>
            </p:extLst>
          </p:nvPr>
        </p:nvGraphicFramePr>
        <p:xfrm>
          <a:off x="4724400" y="2819400"/>
          <a:ext cx="415834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4" imgW="2425680" imgH="355320" progId="Equation.DSMT4">
                  <p:embed/>
                </p:oleObj>
              </mc:Choice>
              <mc:Fallback>
                <p:oleObj name="Equation" r:id="rId4" imgW="24256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2819400"/>
                        <a:ext cx="415834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385309"/>
              </p:ext>
            </p:extLst>
          </p:nvPr>
        </p:nvGraphicFramePr>
        <p:xfrm>
          <a:off x="6030913" y="4060825"/>
          <a:ext cx="13700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6" imgW="799920" imgH="241200" progId="Equation.DSMT4">
                  <p:embed/>
                </p:oleObj>
              </mc:Choice>
              <mc:Fallback>
                <p:oleObj name="Equation" r:id="rId6" imgW="79992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4060825"/>
                        <a:ext cx="137001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61" name="Picture 1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536458" cy="312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Group 40"/>
          <p:cNvGrpSpPr/>
          <p:nvPr/>
        </p:nvGrpSpPr>
        <p:grpSpPr>
          <a:xfrm>
            <a:off x="1905000" y="3200400"/>
            <a:ext cx="990600" cy="2932331"/>
            <a:chOff x="1905000" y="3200400"/>
            <a:chExt cx="990600" cy="2932331"/>
          </a:xfrm>
        </p:grpSpPr>
        <p:sp>
          <p:nvSpPr>
            <p:cNvPr id="7" name="TextBox 6"/>
            <p:cNvSpPr txBox="1"/>
            <p:nvPr/>
          </p:nvSpPr>
          <p:spPr>
            <a:xfrm>
              <a:off x="1905000" y="5486400"/>
              <a:ext cx="990600" cy="64633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Selected</a:t>
              </a:r>
            </a:p>
            <a:p>
              <a:r>
                <a:rPr lang="en-US" dirty="0" smtClean="0"/>
                <a:t>Solution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7" idx="0"/>
            </p:cNvCxnSpPr>
            <p:nvPr/>
          </p:nvCxnSpPr>
          <p:spPr>
            <a:xfrm flipV="1">
              <a:off x="2400300" y="3200400"/>
              <a:ext cx="38100" cy="22860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52400" y="4495800"/>
            <a:ext cx="990600" cy="1484531"/>
            <a:chOff x="152400" y="4495800"/>
            <a:chExt cx="990600" cy="1484531"/>
          </a:xfrm>
        </p:grpSpPr>
        <p:sp>
          <p:nvSpPr>
            <p:cNvPr id="34" name="TextBox 33"/>
            <p:cNvSpPr txBox="1"/>
            <p:nvPr/>
          </p:nvSpPr>
          <p:spPr>
            <a:xfrm>
              <a:off x="152400" y="5334000"/>
              <a:ext cx="990600" cy="646331"/>
            </a:xfrm>
            <a:prstGeom prst="rect">
              <a:avLst/>
            </a:prstGeom>
            <a:noFill/>
            <a:ln w="1905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 Risk</a:t>
              </a:r>
            </a:p>
            <a:p>
              <a:pPr algn="ctr"/>
              <a:r>
                <a:rPr lang="en-US" dirty="0" smtClean="0"/>
                <a:t>Solution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4" idx="0"/>
            </p:cNvCxnSpPr>
            <p:nvPr/>
          </p:nvCxnSpPr>
          <p:spPr>
            <a:xfrm flipV="1">
              <a:off x="647700" y="4495800"/>
              <a:ext cx="38100" cy="83820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276600" y="4191000"/>
            <a:ext cx="1066800" cy="1789331"/>
            <a:chOff x="3276600" y="4191000"/>
            <a:chExt cx="1066800" cy="1789331"/>
          </a:xfrm>
        </p:grpSpPr>
        <p:sp>
          <p:nvSpPr>
            <p:cNvPr id="37" name="TextBox 36"/>
            <p:cNvSpPr txBox="1"/>
            <p:nvPr/>
          </p:nvSpPr>
          <p:spPr>
            <a:xfrm>
              <a:off x="3276600" y="5334000"/>
              <a:ext cx="1066800" cy="64633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High Risk</a:t>
              </a:r>
            </a:p>
            <a:p>
              <a:pPr algn="ctr"/>
              <a:r>
                <a:rPr lang="en-US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Solutions</a:t>
              </a:r>
              <a:endParaRPr 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cxnSp>
          <p:nvCxnSpPr>
            <p:cNvPr id="35" name="Straight Arrow Connector 34"/>
            <p:cNvCxnSpPr>
              <a:stCxn id="37" idx="0"/>
            </p:cNvCxnSpPr>
            <p:nvPr/>
          </p:nvCxnSpPr>
          <p:spPr>
            <a:xfrm flipH="1" flipV="1">
              <a:off x="3505200" y="4191000"/>
              <a:ext cx="304800" cy="11430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7" idx="0"/>
            </p:cNvCxnSpPr>
            <p:nvPr/>
          </p:nvCxnSpPr>
          <p:spPr>
            <a:xfrm flipV="1">
              <a:off x="3810000" y="4267200"/>
              <a:ext cx="76200" cy="10668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220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710"/>
    </mc:Choice>
    <mc:Fallback xmlns="">
      <p:transition spd="slow" advTm="1287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Triplex Float CDGPS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Correlations stem from common atmospheric errors and the use of shared reference receivers</a:t>
            </a:r>
          </a:p>
          <a:p>
            <a:r>
              <a:rPr lang="en-US" dirty="0" smtClean="0"/>
              <a:t>This covariance can be evaluated in the MLV risk expression and trigger an alert if </a:t>
            </a:r>
            <a:r>
              <a:rPr lang="en-US" i="1" dirty="0" smtClean="0"/>
              <a:t>R</a:t>
            </a:r>
            <a:r>
              <a:rPr lang="en-US" i="1" baseline="-25000" dirty="0" smtClean="0"/>
              <a:t>MLV</a:t>
            </a:r>
            <a:r>
              <a:rPr lang="en-US" dirty="0" smtClean="0"/>
              <a:t> exceeds </a:t>
            </a:r>
            <a:r>
              <a:rPr lang="en-US" i="1" dirty="0" err="1" smtClean="0"/>
              <a:t>IR</a:t>
            </a:r>
            <a:r>
              <a:rPr lang="en-US" i="1" baseline="-25000" dirty="0" err="1" smtClean="0"/>
              <a:t>spec</a:t>
            </a:r>
            <a:endParaRPr lang="en-US" i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048451"/>
              </p:ext>
            </p:extLst>
          </p:nvPr>
        </p:nvGraphicFramePr>
        <p:xfrm>
          <a:off x="228600" y="1981200"/>
          <a:ext cx="4270375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3" imgW="2717640" imgH="2361960" progId="Equation.DSMT4">
                  <p:embed/>
                </p:oleObj>
              </mc:Choice>
              <mc:Fallback>
                <p:oleObj name="Equation" r:id="rId3" imgW="2717640" imgH="236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981200"/>
                        <a:ext cx="4270375" cy="371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-Shape 2"/>
          <p:cNvSpPr/>
          <p:nvPr/>
        </p:nvSpPr>
        <p:spPr>
          <a:xfrm>
            <a:off x="1676400" y="3810000"/>
            <a:ext cx="1143000" cy="762000"/>
          </a:xfrm>
          <a:prstGeom prst="corner">
            <a:avLst>
              <a:gd name="adj1" fmla="val 50000"/>
              <a:gd name="adj2" fmla="val 69726"/>
            </a:avLst>
          </a:pr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-Shape 6"/>
          <p:cNvSpPr/>
          <p:nvPr/>
        </p:nvSpPr>
        <p:spPr>
          <a:xfrm>
            <a:off x="533400" y="4572000"/>
            <a:ext cx="3581400" cy="1219200"/>
          </a:xfrm>
          <a:prstGeom prst="corner">
            <a:avLst>
              <a:gd name="adj1" fmla="val 50000"/>
              <a:gd name="adj2" fmla="val 335714"/>
            </a:avLst>
          </a:pr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85"/>
    </mc:Choice>
    <mc:Fallback xmlns="">
      <p:transition spd="slow" advTm="782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Simplex Fixed, Position Domain Integrity, </a:t>
            </a:r>
            <a:br>
              <a:rPr lang="en-US" dirty="0" smtClean="0"/>
            </a:br>
            <a:r>
              <a:rPr lang="en-US" dirty="0" smtClean="0"/>
              <a:t>and Almost Fixed Solutions</a:t>
            </a:r>
            <a:endParaRPr lang="en-US" dirty="0"/>
          </a:p>
        </p:txBody>
      </p:sp>
      <p:pic>
        <p:nvPicPr>
          <p:cNvPr id="5166" name="Picture 4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02" y="1219199"/>
            <a:ext cx="8825196" cy="559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152400" y="1600200"/>
            <a:ext cx="1295400" cy="3962400"/>
            <a:chOff x="152400" y="1600200"/>
            <a:chExt cx="1295400" cy="3962400"/>
          </a:xfrm>
        </p:grpSpPr>
        <p:sp>
          <p:nvSpPr>
            <p:cNvPr id="9" name="TextBox 8"/>
            <p:cNvSpPr txBox="1"/>
            <p:nvPr/>
          </p:nvSpPr>
          <p:spPr>
            <a:xfrm>
              <a:off x="152400" y="1600200"/>
              <a:ext cx="1295400" cy="830997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Fixed Solution</a:t>
              </a:r>
              <a:endParaRPr lang="en-US" sz="2400" dirty="0"/>
            </a:p>
          </p:txBody>
        </p:sp>
        <p:cxnSp>
          <p:nvCxnSpPr>
            <p:cNvPr id="11" name="Straight Arrow Connector 10"/>
            <p:cNvCxnSpPr>
              <a:stCxn id="9" idx="2"/>
            </p:cNvCxnSpPr>
            <p:nvPr/>
          </p:nvCxnSpPr>
          <p:spPr>
            <a:xfrm>
              <a:off x="800100" y="2431197"/>
              <a:ext cx="266700" cy="3131403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419600" y="1219200"/>
            <a:ext cx="3048000" cy="1295400"/>
            <a:chOff x="4419600" y="1219200"/>
            <a:chExt cx="2727158" cy="1295400"/>
          </a:xfrm>
        </p:grpSpPr>
        <p:sp>
          <p:nvSpPr>
            <p:cNvPr id="13" name="TextBox 12"/>
            <p:cNvSpPr txBox="1"/>
            <p:nvPr/>
          </p:nvSpPr>
          <p:spPr>
            <a:xfrm>
              <a:off x="5181600" y="1219200"/>
              <a:ext cx="1965158" cy="830997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Central, Correct Fix Mode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4419600" y="2050197"/>
              <a:ext cx="1744579" cy="464403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752600" y="1600200"/>
            <a:ext cx="1905000" cy="3124200"/>
            <a:chOff x="1752600" y="1600200"/>
            <a:chExt cx="1905000" cy="3124200"/>
          </a:xfrm>
        </p:grpSpPr>
        <p:sp>
          <p:nvSpPr>
            <p:cNvPr id="18" name="TextBox 17"/>
            <p:cNvSpPr txBox="1"/>
            <p:nvPr/>
          </p:nvSpPr>
          <p:spPr>
            <a:xfrm>
              <a:off x="1752600" y="1600200"/>
              <a:ext cx="1905000" cy="120032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EPIC Approximates Fixed PDF 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>
              <a:stCxn id="18" idx="2"/>
            </p:cNvCxnSpPr>
            <p:nvPr/>
          </p:nvCxnSpPr>
          <p:spPr>
            <a:xfrm>
              <a:off x="2705100" y="2800529"/>
              <a:ext cx="342900" cy="1923871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54" name="Group 5153"/>
          <p:cNvGrpSpPr/>
          <p:nvPr/>
        </p:nvGrpSpPr>
        <p:grpSpPr>
          <a:xfrm>
            <a:off x="4800600" y="2438400"/>
            <a:ext cx="2286000" cy="2590800"/>
            <a:chOff x="4800600" y="2438400"/>
            <a:chExt cx="2286000" cy="2590800"/>
          </a:xfrm>
        </p:grpSpPr>
        <p:grpSp>
          <p:nvGrpSpPr>
            <p:cNvPr id="31" name="Group 30"/>
            <p:cNvGrpSpPr/>
            <p:nvPr/>
          </p:nvGrpSpPr>
          <p:grpSpPr>
            <a:xfrm>
              <a:off x="4800600" y="2438400"/>
              <a:ext cx="1828800" cy="1600200"/>
              <a:chOff x="4800600" y="1600200"/>
              <a:chExt cx="1828800" cy="16002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800600" y="1600200"/>
                <a:ext cx="1828800" cy="1200329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Biased, Incorrect Fix Modes</a:t>
                </a:r>
                <a:endParaRPr lang="en-US" sz="2400" dirty="0"/>
              </a:p>
            </p:txBody>
          </p:sp>
          <p:cxnSp>
            <p:nvCxnSpPr>
              <p:cNvPr id="33" name="Straight Arrow Connector 32"/>
              <p:cNvCxnSpPr>
                <a:stCxn id="32" idx="2"/>
              </p:cNvCxnSpPr>
              <p:nvPr/>
            </p:nvCxnSpPr>
            <p:spPr>
              <a:xfrm flipH="1">
                <a:off x="5410200" y="2800529"/>
                <a:ext cx="304800" cy="399871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Arrow Connector 34"/>
            <p:cNvCxnSpPr>
              <a:stCxn id="32" idx="2"/>
            </p:cNvCxnSpPr>
            <p:nvPr/>
          </p:nvCxnSpPr>
          <p:spPr>
            <a:xfrm>
              <a:off x="5715000" y="3638729"/>
              <a:ext cx="1371600" cy="139047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800600" y="2240340"/>
            <a:ext cx="4191000" cy="3352800"/>
            <a:chOff x="4800600" y="2240340"/>
            <a:chExt cx="4191000" cy="3352800"/>
          </a:xfrm>
        </p:grpSpPr>
        <p:sp>
          <p:nvSpPr>
            <p:cNvPr id="22" name="TextBox 21"/>
            <p:cNvSpPr txBox="1"/>
            <p:nvPr/>
          </p:nvSpPr>
          <p:spPr>
            <a:xfrm>
              <a:off x="6781800" y="2240340"/>
              <a:ext cx="2209800" cy="156966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GERAFS uses correct fix plus a bound with largest bias </a:t>
              </a:r>
              <a:endParaRPr lang="en-US" sz="24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6553200" y="3810000"/>
              <a:ext cx="1371600" cy="1829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2" idx="2"/>
            </p:cNvCxnSpPr>
            <p:nvPr/>
          </p:nvCxnSpPr>
          <p:spPr>
            <a:xfrm flipH="1">
              <a:off x="4800600" y="3810000"/>
              <a:ext cx="3086100" cy="17831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542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968"/>
    </mc:Choice>
    <mc:Fallback xmlns="">
      <p:transition spd="slow" advTm="769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CDGPS Solution Covariance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simplex solution is conditioned on its own particular set of ambiguities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joint triplex covariance is constructed by careful conditioning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32380"/>
              </p:ext>
            </p:extLst>
          </p:nvPr>
        </p:nvGraphicFramePr>
        <p:xfrm>
          <a:off x="76200" y="3886200"/>
          <a:ext cx="4495801" cy="18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3" imgW="2971800" imgH="1244520" progId="Equation.DSMT4">
                  <p:embed/>
                </p:oleObj>
              </mc:Choice>
              <mc:Fallback>
                <p:oleObj name="Equation" r:id="rId3" imgW="2971800" imgH="1244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86200"/>
                        <a:ext cx="4495801" cy="1886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013840"/>
              </p:ext>
            </p:extLst>
          </p:nvPr>
        </p:nvGraphicFramePr>
        <p:xfrm>
          <a:off x="4952999" y="3505200"/>
          <a:ext cx="3876895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5" imgW="2120760" imgH="1473120" progId="Equation.DSMT4">
                  <p:embed/>
                </p:oleObj>
              </mc:Choice>
              <mc:Fallback>
                <p:oleObj name="Equation" r:id="rId5" imgW="2120760" imgH="1473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2999" y="3505200"/>
                        <a:ext cx="3876895" cy="266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1905000" y="3048000"/>
            <a:ext cx="2133600" cy="2286000"/>
            <a:chOff x="1905000" y="3048000"/>
            <a:chExt cx="2133600" cy="2286000"/>
          </a:xfrm>
        </p:grpSpPr>
        <p:grpSp>
          <p:nvGrpSpPr>
            <p:cNvPr id="12" name="Group 11"/>
            <p:cNvGrpSpPr/>
            <p:nvPr/>
          </p:nvGrpSpPr>
          <p:grpSpPr>
            <a:xfrm>
              <a:off x="2819400" y="3048000"/>
              <a:ext cx="1219200" cy="1752600"/>
              <a:chOff x="-152400" y="1600200"/>
              <a:chExt cx="1219200" cy="175260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-152400" y="1600200"/>
                <a:ext cx="1219200" cy="646331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Simplex Covariance</a:t>
                </a:r>
                <a:endParaRPr lang="en-US" dirty="0"/>
              </a:p>
            </p:txBody>
          </p:sp>
          <p:cxnSp>
            <p:nvCxnSpPr>
              <p:cNvPr id="14" name="Straight Arrow Connector 13"/>
              <p:cNvCxnSpPr>
                <a:stCxn id="13" idx="2"/>
              </p:cNvCxnSpPr>
              <p:nvPr/>
            </p:nvCxnSpPr>
            <p:spPr>
              <a:xfrm flipH="1">
                <a:off x="-152400" y="2246531"/>
                <a:ext cx="609600" cy="1106269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Arrow Connector 16"/>
            <p:cNvCxnSpPr>
              <a:stCxn id="13" idx="2"/>
            </p:cNvCxnSpPr>
            <p:nvPr/>
          </p:nvCxnSpPr>
          <p:spPr>
            <a:xfrm flipH="1">
              <a:off x="1905000" y="3694331"/>
              <a:ext cx="1524000" cy="49666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2"/>
            </p:cNvCxnSpPr>
            <p:nvPr/>
          </p:nvCxnSpPr>
          <p:spPr>
            <a:xfrm>
              <a:off x="3429000" y="3694331"/>
              <a:ext cx="457200" cy="163966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76200" y="4953000"/>
            <a:ext cx="2438400" cy="1560731"/>
            <a:chOff x="76200" y="4953000"/>
            <a:chExt cx="2438400" cy="1560731"/>
          </a:xfrm>
        </p:grpSpPr>
        <p:grpSp>
          <p:nvGrpSpPr>
            <p:cNvPr id="23" name="Group 22"/>
            <p:cNvGrpSpPr/>
            <p:nvPr/>
          </p:nvGrpSpPr>
          <p:grpSpPr>
            <a:xfrm>
              <a:off x="76200" y="4953000"/>
              <a:ext cx="1447800" cy="1560731"/>
              <a:chOff x="-381000" y="685800"/>
              <a:chExt cx="1447800" cy="1560731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-381000" y="1600200"/>
                <a:ext cx="1447800" cy="646331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Triplex Cross Covariance</a:t>
                </a:r>
                <a:endParaRPr lang="en-US" dirty="0"/>
              </a:p>
            </p:txBody>
          </p:sp>
          <p:cxnSp>
            <p:nvCxnSpPr>
              <p:cNvPr id="25" name="Straight Arrow Connector 24"/>
              <p:cNvCxnSpPr>
                <a:stCxn id="24" idx="0"/>
              </p:cNvCxnSpPr>
              <p:nvPr/>
            </p:nvCxnSpPr>
            <p:spPr>
              <a:xfrm flipV="1">
                <a:off x="342900" y="685800"/>
                <a:ext cx="647700" cy="91440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V="1">
              <a:off x="800100" y="5562600"/>
              <a:ext cx="647700" cy="3048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4" idx="0"/>
            </p:cNvCxnSpPr>
            <p:nvPr/>
          </p:nvCxnSpPr>
          <p:spPr>
            <a:xfrm flipV="1">
              <a:off x="800100" y="5486400"/>
              <a:ext cx="1714500" cy="38100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606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529"/>
    </mc:Choice>
    <mc:Fallback xmlns="">
      <p:transition spd="slow" advTm="1285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4.7|1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13269</TotalTime>
  <Words>577</Words>
  <Application>Microsoft Office PowerPoint</Application>
  <PresentationFormat>On-screen Show (4:3)</PresentationFormat>
  <Paragraphs>102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Visio</vt:lpstr>
      <vt:lpstr>Fault Free Integrity of Mid-Level Voting for Triplex Carrier Phase Differential GPS Solutions</vt:lpstr>
      <vt:lpstr>PowerPoint Presentation</vt:lpstr>
      <vt:lpstr>Preliminary Definitions</vt:lpstr>
      <vt:lpstr>Impact of Correlation on Integrity Risk</vt:lpstr>
      <vt:lpstr>Mid-Level Voting (MLV) Integrity Monitor</vt:lpstr>
      <vt:lpstr>Correlation-Agnostic Integrity</vt:lpstr>
      <vt:lpstr>Triplex Float CDGPS Solution</vt:lpstr>
      <vt:lpstr>Simplex Fixed, Position Domain Integrity,  and Almost Fixed Solutions</vt:lpstr>
      <vt:lpstr>Fixed CDGPS Solution Covariance</vt:lpstr>
      <vt:lpstr>Fixed CDGPS Solution Integrity</vt:lpstr>
      <vt:lpstr>MLV Triplex GERAFS</vt:lpstr>
      <vt:lpstr>Simulation Methodology</vt:lpstr>
      <vt:lpstr>PowerPoint Presentation</vt:lpstr>
      <vt:lpstr>Design Modifications</vt:lpstr>
      <vt:lpstr>PowerPoint Presentation</vt:lpstr>
      <vt:lpstr>Discussion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Fault Free Integrity of Mid-Level Voting for Triplex Differential GPS Solutions</dc:title>
  <dc:creator>Nathan Green</dc:creator>
  <cp:lastModifiedBy>Nathan Green</cp:lastModifiedBy>
  <cp:revision>106</cp:revision>
  <cp:lastPrinted>2015-09-08T18:36:40Z</cp:lastPrinted>
  <dcterms:created xsi:type="dcterms:W3CDTF">2015-09-03T14:25:37Z</dcterms:created>
  <dcterms:modified xsi:type="dcterms:W3CDTF">2015-09-16T03:21:39Z</dcterms:modified>
</cp:coreProperties>
</file>