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5" r:id="rId3"/>
    <p:sldMasterId id="2147483987" r:id="rId4"/>
  </p:sldMasterIdLst>
  <p:notesMasterIdLst>
    <p:notesMasterId r:id="rId25"/>
  </p:notesMasterIdLst>
  <p:sldIdLst>
    <p:sldId id="498" r:id="rId5"/>
    <p:sldId id="501" r:id="rId6"/>
    <p:sldId id="503" r:id="rId7"/>
    <p:sldId id="502" r:id="rId8"/>
    <p:sldId id="507" r:id="rId9"/>
    <p:sldId id="499" r:id="rId10"/>
    <p:sldId id="509" r:id="rId11"/>
    <p:sldId id="510" r:id="rId12"/>
    <p:sldId id="521" r:id="rId13"/>
    <p:sldId id="522" r:id="rId14"/>
    <p:sldId id="523" r:id="rId15"/>
    <p:sldId id="513" r:id="rId16"/>
    <p:sldId id="524" r:id="rId17"/>
    <p:sldId id="500" r:id="rId18"/>
    <p:sldId id="514" r:id="rId19"/>
    <p:sldId id="517" r:id="rId20"/>
    <p:sldId id="520" r:id="rId21"/>
    <p:sldId id="518" r:id="rId22"/>
    <p:sldId id="519" r:id="rId23"/>
    <p:sldId id="463" r:id="rId24"/>
  </p:sldIdLst>
  <p:sldSz cx="9144000" cy="6858000" type="screen4x3"/>
  <p:notesSz cx="6950075" cy="9167813"/>
  <p:defaultTextStyle>
    <a:defPPr>
      <a:defRPr lang="en-US"/>
    </a:defPPr>
    <a:lvl1pPr marL="0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581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167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754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338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914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496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2082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6662" algn="l" defTabSz="909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48484"/>
    <a:srgbClr val="779DCB"/>
    <a:srgbClr val="8AABD2"/>
    <a:srgbClr val="6792C5"/>
    <a:srgbClr val="588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99" autoAdjust="0"/>
  </p:normalViewPr>
  <p:slideViewPr>
    <p:cSldViewPr snapToGrid="0">
      <p:cViewPr varScale="1">
        <p:scale>
          <a:sx n="93" d="100"/>
          <a:sy n="93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A4B80987-955D-4857-80D0-4E625875466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1B55CAA6-751C-41AF-8508-9D212547E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81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167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754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338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914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496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082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662" algn="l" defTabSz="909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49" y="274638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9" y="274638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1"/>
            <a:ext cx="9144000" cy="762000"/>
          </a:xfrm>
        </p:spPr>
        <p:txBody>
          <a:bodyPr>
            <a:normAutofit/>
          </a:bodyPr>
          <a:lstStyle>
            <a:lvl1pPr algn="ctr">
              <a:defRPr lang="en-US" sz="35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199"/>
            <a:ext cx="9144000" cy="2209801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8775"/>
            <a:ext cx="1905001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9" y="1600202"/>
            <a:ext cx="8153401" cy="4495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1" y="228599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 lIns="90920" tIns="45462" rIns="90920" bIns="45462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 lIns="90920" tIns="45462" rIns="90920" bIns="45462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75" y="6324646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6191759"/>
            <a:ext cx="2438400" cy="625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777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414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47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5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2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146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38601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53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81" indent="0">
              <a:buNone/>
              <a:defRPr sz="2000" b="1"/>
            </a:lvl2pPr>
            <a:lvl3pPr marL="909167" indent="0">
              <a:buNone/>
              <a:defRPr sz="1800" b="1"/>
            </a:lvl3pPr>
            <a:lvl4pPr marL="1363754" indent="0">
              <a:buNone/>
              <a:defRPr sz="1600" b="1"/>
            </a:lvl4pPr>
            <a:lvl5pPr marL="1818338" indent="0">
              <a:buNone/>
              <a:defRPr sz="1600" b="1"/>
            </a:lvl5pPr>
            <a:lvl6pPr marL="2272914" indent="0">
              <a:buNone/>
              <a:defRPr sz="1600" b="1"/>
            </a:lvl6pPr>
            <a:lvl7pPr marL="2727496" indent="0">
              <a:buNone/>
              <a:defRPr sz="1600" b="1"/>
            </a:lvl7pPr>
            <a:lvl8pPr marL="3182082" indent="0">
              <a:buNone/>
              <a:defRPr sz="1600" b="1"/>
            </a:lvl8pPr>
            <a:lvl9pPr marL="3636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81" indent="0">
              <a:buNone/>
              <a:defRPr sz="2000" b="1"/>
            </a:lvl2pPr>
            <a:lvl3pPr marL="909167" indent="0">
              <a:buNone/>
              <a:defRPr sz="1800" b="1"/>
            </a:lvl3pPr>
            <a:lvl4pPr marL="1363754" indent="0">
              <a:buNone/>
              <a:defRPr sz="1600" b="1"/>
            </a:lvl4pPr>
            <a:lvl5pPr marL="1818338" indent="0">
              <a:buNone/>
              <a:defRPr sz="1600" b="1"/>
            </a:lvl5pPr>
            <a:lvl6pPr marL="2272914" indent="0">
              <a:buNone/>
              <a:defRPr sz="1600" b="1"/>
            </a:lvl6pPr>
            <a:lvl7pPr marL="2727496" indent="0">
              <a:buNone/>
              <a:defRPr sz="1600" b="1"/>
            </a:lvl7pPr>
            <a:lvl8pPr marL="3182082" indent="0">
              <a:buNone/>
              <a:defRPr sz="1600" b="1"/>
            </a:lvl8pPr>
            <a:lvl9pPr marL="3636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616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57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662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0"/>
            <a:ext cx="5111751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581" indent="0">
              <a:buNone/>
              <a:defRPr sz="1200"/>
            </a:lvl2pPr>
            <a:lvl3pPr marL="909167" indent="0">
              <a:buNone/>
              <a:defRPr sz="1000"/>
            </a:lvl3pPr>
            <a:lvl4pPr marL="1363754" indent="0">
              <a:buNone/>
              <a:defRPr sz="900"/>
            </a:lvl4pPr>
            <a:lvl5pPr marL="1818338" indent="0">
              <a:buNone/>
              <a:defRPr sz="900"/>
            </a:lvl5pPr>
            <a:lvl6pPr marL="2272914" indent="0">
              <a:buNone/>
              <a:defRPr sz="900"/>
            </a:lvl6pPr>
            <a:lvl7pPr marL="2727496" indent="0">
              <a:buNone/>
              <a:defRPr sz="900"/>
            </a:lvl7pPr>
            <a:lvl8pPr marL="3182082" indent="0">
              <a:buNone/>
              <a:defRPr sz="900"/>
            </a:lvl8pPr>
            <a:lvl9pPr marL="3636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452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4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4581" indent="0">
              <a:buNone/>
              <a:defRPr sz="2800"/>
            </a:lvl2pPr>
            <a:lvl3pPr marL="909167" indent="0">
              <a:buNone/>
              <a:defRPr sz="2400"/>
            </a:lvl3pPr>
            <a:lvl4pPr marL="1363754" indent="0">
              <a:buNone/>
              <a:defRPr sz="2000"/>
            </a:lvl4pPr>
            <a:lvl5pPr marL="1818338" indent="0">
              <a:buNone/>
              <a:defRPr sz="2000"/>
            </a:lvl5pPr>
            <a:lvl6pPr marL="2272914" indent="0">
              <a:buNone/>
              <a:defRPr sz="2000"/>
            </a:lvl6pPr>
            <a:lvl7pPr marL="2727496" indent="0">
              <a:buNone/>
              <a:defRPr sz="2000"/>
            </a:lvl7pPr>
            <a:lvl8pPr marL="3182082" indent="0">
              <a:buNone/>
              <a:defRPr sz="2000"/>
            </a:lvl8pPr>
            <a:lvl9pPr marL="36366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581" indent="0">
              <a:buNone/>
              <a:defRPr sz="1200"/>
            </a:lvl2pPr>
            <a:lvl3pPr marL="909167" indent="0">
              <a:buNone/>
              <a:defRPr sz="1000"/>
            </a:lvl3pPr>
            <a:lvl4pPr marL="1363754" indent="0">
              <a:buNone/>
              <a:defRPr sz="900"/>
            </a:lvl4pPr>
            <a:lvl5pPr marL="1818338" indent="0">
              <a:buNone/>
              <a:defRPr sz="900"/>
            </a:lvl5pPr>
            <a:lvl6pPr marL="2272914" indent="0">
              <a:buNone/>
              <a:defRPr sz="900"/>
            </a:lvl6pPr>
            <a:lvl7pPr marL="2727496" indent="0">
              <a:buNone/>
              <a:defRPr sz="900"/>
            </a:lvl7pPr>
            <a:lvl8pPr marL="3182082" indent="0">
              <a:buNone/>
              <a:defRPr sz="900"/>
            </a:lvl8pPr>
            <a:lvl9pPr marL="3636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373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9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49" y="274638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9" y="274638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60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8949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6418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398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57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5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47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5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2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180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2777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513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3778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700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121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38601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81" indent="0">
              <a:buNone/>
              <a:defRPr sz="2000" b="1"/>
            </a:lvl2pPr>
            <a:lvl3pPr marL="909167" indent="0">
              <a:buNone/>
              <a:defRPr sz="1800" b="1"/>
            </a:lvl3pPr>
            <a:lvl4pPr marL="1363754" indent="0">
              <a:buNone/>
              <a:defRPr sz="1600" b="1"/>
            </a:lvl4pPr>
            <a:lvl5pPr marL="1818338" indent="0">
              <a:buNone/>
              <a:defRPr sz="1600" b="1"/>
            </a:lvl5pPr>
            <a:lvl6pPr marL="2272914" indent="0">
              <a:buNone/>
              <a:defRPr sz="1600" b="1"/>
            </a:lvl6pPr>
            <a:lvl7pPr marL="2727496" indent="0">
              <a:buNone/>
              <a:defRPr sz="1600" b="1"/>
            </a:lvl7pPr>
            <a:lvl8pPr marL="3182082" indent="0">
              <a:buNone/>
              <a:defRPr sz="1600" b="1"/>
            </a:lvl8pPr>
            <a:lvl9pPr marL="3636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81" indent="0">
              <a:buNone/>
              <a:defRPr sz="2000" b="1"/>
            </a:lvl2pPr>
            <a:lvl3pPr marL="909167" indent="0">
              <a:buNone/>
              <a:defRPr sz="1800" b="1"/>
            </a:lvl3pPr>
            <a:lvl4pPr marL="1363754" indent="0">
              <a:buNone/>
              <a:defRPr sz="1600" b="1"/>
            </a:lvl4pPr>
            <a:lvl5pPr marL="1818338" indent="0">
              <a:buNone/>
              <a:defRPr sz="1600" b="1"/>
            </a:lvl5pPr>
            <a:lvl6pPr marL="2272914" indent="0">
              <a:buNone/>
              <a:defRPr sz="1600" b="1"/>
            </a:lvl6pPr>
            <a:lvl7pPr marL="2727496" indent="0">
              <a:buNone/>
              <a:defRPr sz="1600" b="1"/>
            </a:lvl7pPr>
            <a:lvl8pPr marL="3182082" indent="0">
              <a:buNone/>
              <a:defRPr sz="1600" b="1"/>
            </a:lvl8pPr>
            <a:lvl9pPr marL="3636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0"/>
            <a:ext cx="5111751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581" indent="0">
              <a:buNone/>
              <a:defRPr sz="1200"/>
            </a:lvl2pPr>
            <a:lvl3pPr marL="909167" indent="0">
              <a:buNone/>
              <a:defRPr sz="1000"/>
            </a:lvl3pPr>
            <a:lvl4pPr marL="1363754" indent="0">
              <a:buNone/>
              <a:defRPr sz="900"/>
            </a:lvl4pPr>
            <a:lvl5pPr marL="1818338" indent="0">
              <a:buNone/>
              <a:defRPr sz="900"/>
            </a:lvl5pPr>
            <a:lvl6pPr marL="2272914" indent="0">
              <a:buNone/>
              <a:defRPr sz="900"/>
            </a:lvl6pPr>
            <a:lvl7pPr marL="2727496" indent="0">
              <a:buNone/>
              <a:defRPr sz="900"/>
            </a:lvl7pPr>
            <a:lvl8pPr marL="3182082" indent="0">
              <a:buNone/>
              <a:defRPr sz="900"/>
            </a:lvl8pPr>
            <a:lvl9pPr marL="3636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4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4581" indent="0">
              <a:buNone/>
              <a:defRPr sz="2800"/>
            </a:lvl2pPr>
            <a:lvl3pPr marL="909167" indent="0">
              <a:buNone/>
              <a:defRPr sz="2400"/>
            </a:lvl3pPr>
            <a:lvl4pPr marL="1363754" indent="0">
              <a:buNone/>
              <a:defRPr sz="2000"/>
            </a:lvl4pPr>
            <a:lvl5pPr marL="1818338" indent="0">
              <a:buNone/>
              <a:defRPr sz="2000"/>
            </a:lvl5pPr>
            <a:lvl6pPr marL="2272914" indent="0">
              <a:buNone/>
              <a:defRPr sz="2000"/>
            </a:lvl6pPr>
            <a:lvl7pPr marL="2727496" indent="0">
              <a:buNone/>
              <a:defRPr sz="2000"/>
            </a:lvl7pPr>
            <a:lvl8pPr marL="3182082" indent="0">
              <a:buNone/>
              <a:defRPr sz="2000"/>
            </a:lvl8pPr>
            <a:lvl9pPr marL="36366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581" indent="0">
              <a:buNone/>
              <a:defRPr sz="1200"/>
            </a:lvl2pPr>
            <a:lvl3pPr marL="909167" indent="0">
              <a:buNone/>
              <a:defRPr sz="1000"/>
            </a:lvl3pPr>
            <a:lvl4pPr marL="1363754" indent="0">
              <a:buNone/>
              <a:defRPr sz="900"/>
            </a:lvl4pPr>
            <a:lvl5pPr marL="1818338" indent="0">
              <a:buNone/>
              <a:defRPr sz="900"/>
            </a:lvl5pPr>
            <a:lvl6pPr marL="2272914" indent="0">
              <a:buNone/>
              <a:defRPr sz="900"/>
            </a:lvl6pPr>
            <a:lvl7pPr marL="2727496" indent="0">
              <a:buNone/>
              <a:defRPr sz="900"/>
            </a:lvl7pPr>
            <a:lvl8pPr marL="3182082" indent="0">
              <a:buNone/>
              <a:defRPr sz="900"/>
            </a:lvl8pPr>
            <a:lvl9pPr marL="3636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0920" tIns="45462" rIns="90920" bIns="454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0920" tIns="45462" rIns="90920" bIns="454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920" tIns="45462" rIns="90920" bIns="454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0920" tIns="45462" rIns="90920" bIns="454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920" tIns="45462" rIns="90920" bIns="454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0916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933" indent="-340933" algn="l" defTabSz="90916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8703" indent="-284113" algn="l" defTabSz="90916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452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038" indent="-227290" algn="l" defTabSz="9091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623" indent="-227290" algn="l" defTabSz="9091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206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789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375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955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81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67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754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338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914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496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082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662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0" tIns="45462" rIns="90920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0" tIns="45462" rIns="90920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4581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09167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63754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18338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0933" indent="-34093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6089" indent="-323566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16496" indent="-34881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2184" indent="-31411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71533" indent="-33778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26119" indent="-337783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80709" indent="-337783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35291" indent="-337783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89870" indent="-337783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81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67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754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338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914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496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082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662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0920" tIns="45462" rIns="90920" bIns="454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0920" tIns="45462" rIns="90920" bIns="454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920" tIns="45462" rIns="90920" bIns="454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0920" tIns="45462" rIns="90920" bIns="454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920" tIns="45462" rIns="90920" bIns="454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>
    <p:fade/>
  </p:transition>
  <p:txStyles>
    <p:titleStyle>
      <a:lvl1pPr algn="ctr" defTabSz="90916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933" indent="-340933" algn="l" defTabSz="90916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8703" indent="-284113" algn="l" defTabSz="90916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452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038" indent="-227290" algn="l" defTabSz="9091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623" indent="-227290" algn="l" defTabSz="9091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206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789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375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955" indent="-227290" algn="l" defTabSz="909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81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67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754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338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914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496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082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662" algn="l" defTabSz="909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772" y="2284670"/>
            <a:ext cx="7801228" cy="2677135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2800" dirty="0" smtClean="0"/>
              <a:t>Thursday, 3:55pm, room 24</a:t>
            </a:r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session will discuss techniques for enhancing the ability of receivers to </a:t>
            </a:r>
            <a:r>
              <a:rPr lang="en-US" sz="2800" b="1" i="1" dirty="0"/>
              <a:t>detect, </a:t>
            </a:r>
            <a:r>
              <a:rPr lang="en-US" sz="2800" b="1" i="1" dirty="0" smtClean="0"/>
              <a:t>disregard, and </a:t>
            </a:r>
            <a:r>
              <a:rPr lang="en-US" sz="2800" b="1" i="1" dirty="0"/>
              <a:t>operate through </a:t>
            </a:r>
            <a:r>
              <a:rPr lang="en-US" sz="2800" b="1" i="1" dirty="0" smtClean="0"/>
              <a:t>intentional and unintentional interference</a:t>
            </a:r>
            <a:r>
              <a:rPr lang="en-US" sz="2800" b="1" i="1" dirty="0"/>
              <a:t>.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92751" y="906946"/>
            <a:ext cx="9601200" cy="699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ctr" defTabSz="909167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alibri" pitchFamily="34" charset="0"/>
              </a:rPr>
              <a:t>GNSS VULNERABILITIES AND THREATS</a:t>
            </a:r>
            <a:br>
              <a:rPr lang="en-US" sz="3600" b="1" dirty="0" smtClean="0">
                <a:latin typeface="Calibri" pitchFamily="34" charset="0"/>
              </a:rPr>
            </a:br>
            <a:endParaRPr lang="en-US" sz="2400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0268" y="5576150"/>
            <a:ext cx="68838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Per </a:t>
            </a:r>
            <a:r>
              <a:rPr lang="en-US" sz="2400" dirty="0" err="1">
                <a:latin typeface="Calibri" pitchFamily="34" charset="0"/>
              </a:rPr>
              <a:t>Enge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</a:rPr>
              <a:t>Christoph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Guenther, Chris </a:t>
            </a:r>
            <a:r>
              <a:rPr lang="en-US" sz="2400" dirty="0" err="1">
                <a:latin typeface="Calibri" pitchFamily="34" charset="0"/>
              </a:rPr>
              <a:t>Hegarty</a:t>
            </a:r>
            <a:r>
              <a:rPr lang="en-US" sz="2400" dirty="0">
                <a:latin typeface="Calibri" pitchFamily="34" charset="0"/>
              </a:rPr>
              <a:t>, Mark </a:t>
            </a:r>
            <a:r>
              <a:rPr lang="en-US" sz="2400" dirty="0" err="1">
                <a:latin typeface="Calibri" pitchFamily="34" charset="0"/>
              </a:rPr>
              <a:t>Psiaki</a:t>
            </a:r>
            <a:r>
              <a:rPr lang="en-US" sz="2400" dirty="0">
                <a:latin typeface="Calibri" pitchFamily="34" charset="0"/>
              </a:rPr>
              <a:t>, Logan </a:t>
            </a:r>
            <a:r>
              <a:rPr lang="en-US" sz="2400" dirty="0" smtClean="0">
                <a:latin typeface="Calibri" pitchFamily="34" charset="0"/>
              </a:rPr>
              <a:t>Scott, Todd Humphreys (moderator)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27556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496" y="75982"/>
            <a:ext cx="842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</a:rPr>
              <a:t>An Augmented Perspective on Interference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19" name="Group 11"/>
          <p:cNvGrpSpPr/>
          <p:nvPr/>
        </p:nvGrpSpPr>
        <p:grpSpPr>
          <a:xfrm>
            <a:off x="735757" y="1048873"/>
            <a:ext cx="7575272" cy="4117882"/>
            <a:chOff x="1440210" y="1707741"/>
            <a:chExt cx="6951663" cy="3457575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1440210" y="1707741"/>
              <a:ext cx="6951663" cy="3457575"/>
            </a:xfrm>
            <a:prstGeom prst="ellipse">
              <a:avLst/>
            </a:prstGeom>
            <a:solidFill>
              <a:srgbClr val="000080">
                <a:alpha val="39999"/>
              </a:srgbClr>
            </a:solidFill>
            <a:ln w="9525" algn="ctr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416425" y="3246438"/>
              <a:ext cx="311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  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416425" y="3246438"/>
              <a:ext cx="311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  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416425" y="3246438"/>
              <a:ext cx="311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  </a:t>
              </a: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1559717" y="2506663"/>
              <a:ext cx="3225800" cy="1843087"/>
            </a:xfrm>
            <a:prstGeom prst="ellipse">
              <a:avLst/>
            </a:prstGeom>
            <a:solidFill>
              <a:srgbClr val="996600">
                <a:alpha val="39999"/>
              </a:srgbClr>
            </a:solidFill>
            <a:ln w="9525" algn="ctr">
              <a:solidFill>
                <a:srgbClr val="3B812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1648105" y="3006725"/>
              <a:ext cx="1268413" cy="806450"/>
            </a:xfrm>
            <a:prstGeom prst="ellipse">
              <a:avLst/>
            </a:prstGeom>
            <a:solidFill>
              <a:srgbClr val="006633">
                <a:alpha val="39999"/>
              </a:srgbClr>
            </a:solidFill>
            <a:ln w="9525" algn="ctr">
              <a:solidFill>
                <a:srgbClr val="3B812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639878" y="3094591"/>
              <a:ext cx="1299223" cy="542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GNSS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Interference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865058" y="3140907"/>
              <a:ext cx="1993555" cy="542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Robust and Secure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Nav. and Timing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4985332" y="3148451"/>
              <a:ext cx="3064473" cy="775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Secure perception: Navigation,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timing,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and collision avoidance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485910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496" y="75982"/>
            <a:ext cx="842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</a:rPr>
              <a:t>An Augmented Perspective on Interference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19" name="Group 11"/>
          <p:cNvGrpSpPr/>
          <p:nvPr/>
        </p:nvGrpSpPr>
        <p:grpSpPr>
          <a:xfrm>
            <a:off x="735757" y="1048873"/>
            <a:ext cx="7575272" cy="4117882"/>
            <a:chOff x="1440210" y="1707741"/>
            <a:chExt cx="6951663" cy="3457575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1440210" y="1707741"/>
              <a:ext cx="6951663" cy="3457575"/>
            </a:xfrm>
            <a:prstGeom prst="ellipse">
              <a:avLst/>
            </a:prstGeom>
            <a:solidFill>
              <a:srgbClr val="000080">
                <a:alpha val="39999"/>
              </a:srgbClr>
            </a:solidFill>
            <a:ln w="9525" algn="ctr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416425" y="3246438"/>
              <a:ext cx="311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  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416425" y="3246438"/>
              <a:ext cx="311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  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416425" y="3246438"/>
              <a:ext cx="311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  </a:t>
              </a: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1559717" y="2506663"/>
              <a:ext cx="3225800" cy="1843087"/>
            </a:xfrm>
            <a:prstGeom prst="ellipse">
              <a:avLst/>
            </a:prstGeom>
            <a:solidFill>
              <a:srgbClr val="996600">
                <a:alpha val="39999"/>
              </a:srgbClr>
            </a:solidFill>
            <a:ln w="9525" algn="ctr">
              <a:solidFill>
                <a:srgbClr val="3B812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1648105" y="3006725"/>
              <a:ext cx="1268413" cy="806450"/>
            </a:xfrm>
            <a:prstGeom prst="ellipse">
              <a:avLst/>
            </a:prstGeom>
            <a:solidFill>
              <a:srgbClr val="006633">
                <a:alpha val="39999"/>
              </a:srgbClr>
            </a:solidFill>
            <a:ln w="9525" algn="ctr">
              <a:solidFill>
                <a:srgbClr val="3B812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639878" y="3094591"/>
              <a:ext cx="1299223" cy="542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GNSS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Interference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865058" y="3140907"/>
              <a:ext cx="1993555" cy="542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Robust and Secure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Nav. and Timing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4985332" y="3148451"/>
              <a:ext cx="3064473" cy="775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  <a:cs typeface="Arial"/>
                </a:rPr>
                <a:t>Secure perception: Navigation,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timing,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and collision avoidance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50298" y="4523409"/>
            <a:ext cx="8534400" cy="1938471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r>
              <a:rPr lang="en-US" sz="2400" dirty="0" smtClean="0"/>
              <a:t>If you’re moving, you’re navigating, and modern navigation also requires precise timing and collision avoidance.  The ION has the right depth and breadth of expertise in sensor fusion, physical-layer signal processing, and security to address the general problem of </a:t>
            </a:r>
            <a:r>
              <a:rPr lang="en-US" sz="2400" b="1" i="1" dirty="0" smtClean="0"/>
              <a:t>secure perception</a:t>
            </a:r>
            <a:r>
              <a:rPr lang="en-US" sz="2400" dirty="0" smtClean="0"/>
              <a:t>, which extends far beyond GNSS interference.</a:t>
            </a:r>
            <a:r>
              <a:rPr lang="en-US" sz="2400" b="1" i="1" dirty="0" smtClean="0"/>
              <a:t> </a:t>
            </a:r>
            <a:r>
              <a:rPr lang="en-US" sz="2400" dirty="0" smtClean="0"/>
              <a:t>  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12138388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6311" y="136652"/>
            <a:ext cx="7772400" cy="1143000"/>
          </a:xfrm>
          <a:prstGeom prst="rect">
            <a:avLst/>
          </a:prstGeom>
        </p:spPr>
        <p:txBody>
          <a:bodyPr lIns="90920" tIns="45462" rIns="90920" bIns="4546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Example: Deep water drilling</a:t>
            </a:r>
            <a:endParaRPr lang="en-US" sz="4000" b="1" dirty="0"/>
          </a:p>
        </p:txBody>
      </p:sp>
      <p:pic>
        <p:nvPicPr>
          <p:cNvPr id="3" name="Picture 2" descr="Deepwater_Horizon.jpg (310×2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76" y="1279649"/>
            <a:ext cx="4944805" cy="416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3700" y="5443597"/>
            <a:ext cx="2491235" cy="338033"/>
          </a:xfrm>
          <a:prstGeom prst="rect">
            <a:avLst/>
          </a:prstGeom>
          <a:noFill/>
        </p:spPr>
        <p:txBody>
          <a:bodyPr wrap="none" lIns="90920" tIns="45462" rIns="90920" bIns="45462" rtlCol="0">
            <a:spAutoFit/>
          </a:bodyPr>
          <a:lstStyle/>
          <a:p>
            <a:r>
              <a:rPr lang="en-US" sz="1600" dirty="0" err="1"/>
              <a:t>Deepwater</a:t>
            </a:r>
            <a:r>
              <a:rPr lang="en-US" sz="1600" dirty="0"/>
              <a:t> Horizon (~2009)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67" y="1325299"/>
            <a:ext cx="3761913" cy="4114800"/>
          </a:xfrm>
          <a:prstGeom prst="rect">
            <a:avLst/>
          </a:prstGeom>
        </p:spPr>
        <p:txBody>
          <a:bodyPr lIns="90920" tIns="45462" rIns="90920" bIns="4546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Dynamic positioning is a key technology for drilling and production</a:t>
            </a:r>
          </a:p>
          <a:p>
            <a:r>
              <a:rPr lang="en-US" sz="2400" dirty="0"/>
              <a:t>In deepest waters, only GNSS and acoustic navigation sensors are practical</a:t>
            </a:r>
          </a:p>
          <a:p>
            <a:r>
              <a:rPr lang="en-US" sz="2400" dirty="0"/>
              <a:t>The usual 3-system redundancy is waived so long as there are multiple DGPS receivers</a:t>
            </a:r>
          </a:p>
        </p:txBody>
      </p:sp>
    </p:spTree>
    <p:extLst>
      <p:ext uri="{BB962C8B-B14F-4D97-AF65-F5344CB8AC3E}">
        <p14:creationId xmlns:p14="http://schemas.microsoft.com/office/powerpoint/2010/main" val="1717355407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6311" y="136652"/>
            <a:ext cx="7772400" cy="1143000"/>
          </a:xfrm>
          <a:prstGeom prst="rect">
            <a:avLst/>
          </a:prstGeom>
        </p:spPr>
        <p:txBody>
          <a:bodyPr lIns="90920" tIns="45462" rIns="90920" bIns="4546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Example: Deep water drilling</a:t>
            </a:r>
            <a:endParaRPr lang="en-US" sz="4000" b="1" dirty="0"/>
          </a:p>
        </p:txBody>
      </p:sp>
      <p:pic>
        <p:nvPicPr>
          <p:cNvPr id="3" name="Picture 2" descr="Deepwater_Horizon.jpg (310×2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76" y="1279649"/>
            <a:ext cx="4944805" cy="416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3700" y="5443597"/>
            <a:ext cx="2491235" cy="338033"/>
          </a:xfrm>
          <a:prstGeom prst="rect">
            <a:avLst/>
          </a:prstGeom>
          <a:noFill/>
        </p:spPr>
        <p:txBody>
          <a:bodyPr wrap="none" lIns="90920" tIns="45462" rIns="90920" bIns="45462" rtlCol="0">
            <a:spAutoFit/>
          </a:bodyPr>
          <a:lstStyle/>
          <a:p>
            <a:r>
              <a:rPr lang="en-US" sz="1600" dirty="0" err="1"/>
              <a:t>Deepwater</a:t>
            </a:r>
            <a:r>
              <a:rPr lang="en-US" sz="1600" dirty="0"/>
              <a:t> Horizon (~2009)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67" y="1325299"/>
            <a:ext cx="3761913" cy="4114800"/>
          </a:xfrm>
          <a:prstGeom prst="rect">
            <a:avLst/>
          </a:prstGeom>
        </p:spPr>
        <p:txBody>
          <a:bodyPr lIns="90920" tIns="45462" rIns="90920" bIns="4546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Dynamic positioning is a key technology for drilling and production</a:t>
            </a:r>
          </a:p>
          <a:p>
            <a:r>
              <a:rPr lang="en-US" sz="2400" dirty="0"/>
              <a:t>In deepest waters, only GNSS and acoustic navigation sensors are practical</a:t>
            </a:r>
          </a:p>
          <a:p>
            <a:r>
              <a:rPr lang="en-US" sz="2400" dirty="0"/>
              <a:t>The usual 3-system redundancy is waived so long as there are multiple DGPS receivers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3276" y="5855423"/>
            <a:ext cx="7259106" cy="830476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e need to secure not only the GNSS receivers but also backup positioning systems (e.g., hydro acoustic)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89960243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arEye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95" y="3977561"/>
            <a:ext cx="4200992" cy="268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ectrum.ieee.org/img/bertha%20comes%20to%20california-1405535705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1" y="925171"/>
            <a:ext cx="3852581" cy="28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6015" y="3353111"/>
            <a:ext cx="1741472" cy="338033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Photo: Daimler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6046" y="6364790"/>
            <a:ext cx="2465294" cy="338033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Illustration: John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MacNeill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6311" y="136652"/>
            <a:ext cx="7772400" cy="1143000"/>
          </a:xfrm>
          <a:prstGeom prst="rect">
            <a:avLst/>
          </a:prstGeom>
        </p:spPr>
        <p:txBody>
          <a:bodyPr lIns="90920" tIns="45462" rIns="90920" bIns="4546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Example: Self-Driving Cars</a:t>
            </a:r>
            <a:endParaRPr lang="en-US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938" y="1325299"/>
            <a:ext cx="3761913" cy="4114800"/>
          </a:xfrm>
          <a:prstGeom prst="rect">
            <a:avLst/>
          </a:prstGeom>
        </p:spPr>
        <p:txBody>
          <a:bodyPr lIns="90920" tIns="45462" rIns="90920" bIns="4546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eyes of self-driving cars will not be </a:t>
            </a:r>
            <a:r>
              <a:rPr lang="en-US" sz="2400" dirty="0" err="1" smtClean="0"/>
              <a:t>lidar</a:t>
            </a:r>
            <a:r>
              <a:rPr lang="en-US" sz="2400" dirty="0" smtClean="0"/>
              <a:t> or cameras, but low-cost radar sensors </a:t>
            </a:r>
            <a:endParaRPr lang="en-US" sz="2400" dirty="0"/>
          </a:p>
          <a:p>
            <a:r>
              <a:rPr lang="en-US" sz="2400" dirty="0" smtClean="0"/>
              <a:t>Perfected over the last two decades by Bosch, Daimler, etc.</a:t>
            </a:r>
            <a:endParaRPr lang="en-US" sz="2400" dirty="0"/>
          </a:p>
          <a:p>
            <a:r>
              <a:rPr lang="en-US" sz="2400" dirty="0" smtClean="0"/>
              <a:t>Short and long range, automotive radar sees through rain and fog</a:t>
            </a:r>
          </a:p>
        </p:txBody>
      </p:sp>
    </p:spTree>
    <p:extLst>
      <p:ext uri="{BB962C8B-B14F-4D97-AF65-F5344CB8AC3E}">
        <p14:creationId xmlns:p14="http://schemas.microsoft.com/office/powerpoint/2010/main" val="2495065773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arEye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95" y="3977561"/>
            <a:ext cx="4200992" cy="268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ectrum.ieee.org/img/bertha%20comes%20to%20california-1405535705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1" y="925171"/>
            <a:ext cx="3852581" cy="28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6015" y="3353111"/>
            <a:ext cx="1741472" cy="338033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Photo: Daimler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6046" y="6364790"/>
            <a:ext cx="2465294" cy="338033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Illustration: John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MacNeill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6311" y="136652"/>
            <a:ext cx="7772400" cy="1143000"/>
          </a:xfrm>
          <a:prstGeom prst="rect">
            <a:avLst/>
          </a:prstGeom>
        </p:spPr>
        <p:txBody>
          <a:bodyPr lIns="90920" tIns="45462" rIns="90920" bIns="4546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Example: Self-Driving Cars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39082" y="5552244"/>
            <a:ext cx="3629553" cy="830476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utomotive radar are robust but not secure</a:t>
            </a:r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3938" y="1325299"/>
            <a:ext cx="3761913" cy="4114800"/>
          </a:xfrm>
          <a:prstGeom prst="rect">
            <a:avLst/>
          </a:prstGeom>
        </p:spPr>
        <p:txBody>
          <a:bodyPr lIns="90920" tIns="45462" rIns="90920" bIns="4546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eyes of self-driving cars will not be </a:t>
            </a:r>
            <a:r>
              <a:rPr lang="en-US" sz="2400" dirty="0" err="1" smtClean="0"/>
              <a:t>lidar</a:t>
            </a:r>
            <a:r>
              <a:rPr lang="en-US" sz="2400" dirty="0" smtClean="0"/>
              <a:t> or cameras, but low-cost radar sensors </a:t>
            </a:r>
            <a:endParaRPr lang="en-US" sz="2400" dirty="0"/>
          </a:p>
          <a:p>
            <a:r>
              <a:rPr lang="en-US" sz="2400" dirty="0" smtClean="0"/>
              <a:t>Perfected over the last two decades by Bosch, Daimler, etc.</a:t>
            </a:r>
            <a:endParaRPr lang="en-US" sz="2400" dirty="0"/>
          </a:p>
          <a:p>
            <a:r>
              <a:rPr lang="en-US" sz="2400" dirty="0" smtClean="0"/>
              <a:t>Short and long range, automotive radar sees through rain and fog</a:t>
            </a:r>
          </a:p>
        </p:txBody>
      </p:sp>
    </p:spTree>
    <p:extLst>
      <p:ext uri="{BB962C8B-B14F-4D97-AF65-F5344CB8AC3E}">
        <p14:creationId xmlns:p14="http://schemas.microsoft.com/office/powerpoint/2010/main" val="64589695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648" y="6241222"/>
            <a:ext cx="4277582" cy="584254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/>
              <a:t>Booker, “Mutual interference of mm-wave radar systems.” (2007)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754797" y="3594883"/>
            <a:ext cx="4010173" cy="2307803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r>
              <a:rPr lang="en-US" sz="2400" dirty="0" smtClean="0"/>
              <a:t>With a 200-MHz/</a:t>
            </a:r>
            <a:r>
              <a:rPr lang="en-US" sz="2400" dirty="0" err="1" smtClean="0"/>
              <a:t>ms</a:t>
            </a:r>
            <a:r>
              <a:rPr lang="en-US" sz="2400" dirty="0" smtClean="0"/>
              <a:t> FMCW sweep, and with 10 randomly-assigned bands, the probability of interference between two passing cars is less than 1 in 1500</a:t>
            </a:r>
            <a:endParaRPr lang="en-US" sz="2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" y="2760346"/>
            <a:ext cx="4170269" cy="338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8" y="457402"/>
            <a:ext cx="4180449" cy="20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press.bosch.cz/img/db/obrazky/1-CC-19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97" y="448437"/>
            <a:ext cx="4010173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54492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648" y="6241222"/>
            <a:ext cx="4277582" cy="584254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/>
              <a:t>Booker, “Mutual interference of mm-wave radar systems.” (2007)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754797" y="3594883"/>
            <a:ext cx="4010173" cy="2307803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r>
              <a:rPr lang="en-US" sz="2400" dirty="0" smtClean="0"/>
              <a:t>With a 200-MHz/</a:t>
            </a:r>
            <a:r>
              <a:rPr lang="en-US" sz="2400" dirty="0" err="1" smtClean="0"/>
              <a:t>ms</a:t>
            </a:r>
            <a:r>
              <a:rPr lang="en-US" sz="2400" dirty="0" smtClean="0"/>
              <a:t> FMCW sweep, and with 10 randomly-assigned bands, the probability of interference between two passing cars is less than 1 in 1500</a:t>
            </a:r>
            <a:endParaRPr lang="en-US" sz="2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" y="2760346"/>
            <a:ext cx="4170269" cy="338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8" y="457402"/>
            <a:ext cx="4180449" cy="20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press.bosch.cz/img/db/obrazky/1-CC-19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97" y="448437"/>
            <a:ext cx="4010173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48059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648" y="6241222"/>
            <a:ext cx="4277582" cy="584254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1600" dirty="0" smtClean="0"/>
              <a:t>Booker, “Mutual interference of mm-wave radar systems.” (2007)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754797" y="3594883"/>
            <a:ext cx="4010173" cy="1938471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r>
              <a:rPr lang="en-US" sz="2400" dirty="0" smtClean="0"/>
              <a:t>But the </a:t>
            </a:r>
            <a:r>
              <a:rPr lang="en-US" sz="2400" b="1" i="1" dirty="0" smtClean="0"/>
              <a:t>security </a:t>
            </a:r>
            <a:r>
              <a:rPr lang="en-US" sz="2400" dirty="0" smtClean="0"/>
              <a:t>of these systems against deliberate attack is weak because the FMCW modulation is trivially </a:t>
            </a:r>
            <a:r>
              <a:rPr lang="en-US" sz="2400" b="1" i="1" dirty="0" smtClean="0"/>
              <a:t>predictable</a:t>
            </a:r>
            <a:endParaRPr lang="en-US" sz="24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" y="2760346"/>
            <a:ext cx="4170269" cy="338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8" y="457402"/>
            <a:ext cx="4180449" cy="207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press.bosch.cz/img/db/obrazky/1-CC-19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97" y="448437"/>
            <a:ext cx="4010173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0296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562" y="2320530"/>
            <a:ext cx="7801228" cy="2246248"/>
          </a:xfrm>
          <a:prstGeom prst="rect">
            <a:avLst/>
          </a:prstGeom>
        </p:spPr>
        <p:txBody>
          <a:bodyPr wrap="square" lIns="90920" tIns="45462" rIns="90920" bIns="45462">
            <a:spAutoFit/>
          </a:bodyPr>
          <a:lstStyle/>
          <a:p>
            <a:r>
              <a:rPr lang="en-US" sz="2800" dirty="0" smtClean="0"/>
              <a:t>In years to come, we can anticipate ION panel sessions on all aspects of secure perception, from </a:t>
            </a:r>
            <a:r>
              <a:rPr lang="en-US" sz="2800" b="1" i="1" dirty="0" smtClean="0"/>
              <a:t>navigation</a:t>
            </a:r>
            <a:r>
              <a:rPr lang="en-US" sz="2800" dirty="0" smtClean="0"/>
              <a:t> to </a:t>
            </a:r>
            <a:r>
              <a:rPr lang="en-US" sz="2800" b="1" i="1" dirty="0" smtClean="0"/>
              <a:t>timing</a:t>
            </a:r>
            <a:r>
              <a:rPr lang="en-US" sz="2800" dirty="0" smtClean="0"/>
              <a:t> to </a:t>
            </a:r>
            <a:r>
              <a:rPr lang="en-US" sz="2800" b="1" i="1" dirty="0" smtClean="0"/>
              <a:t>collision avoidance</a:t>
            </a:r>
            <a:r>
              <a:rPr lang="en-US" sz="2800" dirty="0" smtClean="0"/>
              <a:t>.  Emphasis will be on semi-autonomous and autonomous systems.</a:t>
            </a:r>
            <a:endParaRPr lang="en-US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0937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psiakiatcrewraceapril200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psiakiatcrewraceapril200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isplaying psiakiatcrewraceapril200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gpsworld.com/wp-content/uploads/2011/11/Logan_Scott_medi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440" y="465138"/>
            <a:ext cx="3905956" cy="491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ps.mae.cornell.edu/psiakiatcrewraceapril2007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9378" y="465138"/>
            <a:ext cx="3747911" cy="491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440" y="5571662"/>
            <a:ext cx="3903964" cy="707365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000" dirty="0" smtClean="0"/>
              <a:t>Logan Scott</a:t>
            </a:r>
          </a:p>
          <a:p>
            <a:pPr algn="ctr"/>
            <a:r>
              <a:rPr lang="en-US" sz="2000" dirty="0" smtClean="0"/>
              <a:t>President, LS Consulting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9378" y="5571662"/>
            <a:ext cx="3903964" cy="707365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000" dirty="0" smtClean="0"/>
              <a:t>Mark </a:t>
            </a:r>
            <a:r>
              <a:rPr lang="en-US" sz="2000" dirty="0" err="1" smtClean="0"/>
              <a:t>Psiaki</a:t>
            </a:r>
            <a:r>
              <a:rPr lang="en-US" sz="2000" dirty="0" smtClean="0"/>
              <a:t>, Cornell</a:t>
            </a:r>
            <a:endParaRPr lang="en-US" sz="2000" dirty="0"/>
          </a:p>
          <a:p>
            <a:pPr algn="ctr"/>
            <a:r>
              <a:rPr lang="en-US" sz="2000" dirty="0" smtClean="0"/>
              <a:t>  Professor of Mech. and Aero. Eng.</a:t>
            </a:r>
          </a:p>
        </p:txBody>
      </p:sp>
    </p:spTree>
    <p:extLst>
      <p:ext uri="{BB962C8B-B14F-4D97-AF65-F5344CB8AC3E}">
        <p14:creationId xmlns:p14="http://schemas.microsoft.com/office/powerpoint/2010/main" val="2955421348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3333" r="2263" b="6429"/>
          <a:stretch/>
        </p:blipFill>
        <p:spPr bwMode="auto">
          <a:xfrm>
            <a:off x="-1" y="911776"/>
            <a:ext cx="9144001" cy="488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73156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aviationtoday.com/Assets/Image/Hegar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78" y="465135"/>
            <a:ext cx="3747911" cy="4917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dd\Desktop\Guenther1001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440" y="465136"/>
            <a:ext cx="3905956" cy="4917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splaying psiakiatcrewraceapril200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psiakiatcrewraceapril200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isplaying psiakiatcrewraceapril200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isplaying Guenther10012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Guenther10012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4440" y="5571662"/>
            <a:ext cx="3903964" cy="1015142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000" dirty="0" err="1" smtClean="0"/>
              <a:t>Christoph</a:t>
            </a:r>
            <a:r>
              <a:rPr lang="en-US" sz="2000" dirty="0" smtClean="0"/>
              <a:t> Guenther, DLR, TUM</a:t>
            </a:r>
          </a:p>
          <a:p>
            <a:pPr algn="ctr"/>
            <a:r>
              <a:rPr lang="en-US" sz="2000" dirty="0" smtClean="0"/>
              <a:t>Director of DLR Institute of Communication and Navigation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99378" y="5571662"/>
            <a:ext cx="3903964" cy="1015142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000" dirty="0" smtClean="0"/>
              <a:t>Chris </a:t>
            </a:r>
            <a:r>
              <a:rPr lang="en-US" sz="2000" dirty="0" err="1" smtClean="0"/>
              <a:t>Hegarty</a:t>
            </a:r>
            <a:r>
              <a:rPr lang="en-US" sz="2000" dirty="0" smtClean="0"/>
              <a:t>, MITRE</a:t>
            </a:r>
          </a:p>
          <a:p>
            <a:pPr algn="ctr"/>
            <a:r>
              <a:rPr lang="en-US" sz="2000" dirty="0" smtClean="0"/>
              <a:t>Director for Communications, Nav., &amp; Surveillance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853761898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dd\Desktop\Todd Humphrey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0603" y="465138"/>
            <a:ext cx="3908448" cy="491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gpsworld.com/wp-content/uploads/2012/08/PolarisPer-72dp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775" y="465137"/>
            <a:ext cx="3747911" cy="491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splaying psiakiatcrewraceapril200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psiakiatcrewraceapril200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isplaying psiakiatcrewraceapril200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0603" y="5578337"/>
            <a:ext cx="3908448" cy="707365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000" dirty="0" smtClean="0"/>
              <a:t>Todd Humphreys, UT Austin</a:t>
            </a:r>
          </a:p>
          <a:p>
            <a:pPr algn="ctr"/>
            <a:r>
              <a:rPr lang="en-US" sz="2000" dirty="0" smtClean="0"/>
              <a:t>Moderator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34748" y="5576276"/>
            <a:ext cx="3903964" cy="707365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000" dirty="0" smtClean="0"/>
              <a:t>Per </a:t>
            </a:r>
            <a:r>
              <a:rPr lang="en-US" sz="2000" dirty="0" err="1" smtClean="0"/>
              <a:t>Enge</a:t>
            </a:r>
            <a:r>
              <a:rPr lang="en-US" sz="2000" dirty="0" smtClean="0"/>
              <a:t>, Stanford</a:t>
            </a:r>
          </a:p>
          <a:p>
            <a:pPr algn="ctr"/>
            <a:r>
              <a:rPr lang="en-US" sz="2000" dirty="0" smtClean="0"/>
              <a:t>Director of Stanford center for PNT</a:t>
            </a:r>
          </a:p>
        </p:txBody>
      </p:sp>
    </p:spTree>
    <p:extLst>
      <p:ext uri="{BB962C8B-B14F-4D97-AF65-F5344CB8AC3E}">
        <p14:creationId xmlns:p14="http://schemas.microsoft.com/office/powerpoint/2010/main" val="86909030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38558" y="75982"/>
            <a:ext cx="712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4000" b="1" dirty="0" smtClean="0">
                <a:solidFill>
                  <a:prstClr val="black"/>
                </a:solidFill>
              </a:rPr>
              <a:t>Civil GNSS Interference Defenses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586" y="719445"/>
            <a:ext cx="222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u="sng" dirty="0" smtClean="0">
                <a:solidFill>
                  <a:prstClr val="black"/>
                </a:solidFill>
              </a:rPr>
              <a:t>Cryptographic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829733"/>
            <a:ext cx="8467" cy="59097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49755" y="3780353"/>
            <a:ext cx="4246045" cy="42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7528" y="702510"/>
            <a:ext cx="294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u="sng" dirty="0" smtClean="0">
                <a:solidFill>
                  <a:prstClr val="black"/>
                </a:solidFill>
              </a:rPr>
              <a:t>Non-Cryptographic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19050" y="1997935"/>
            <a:ext cx="1972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u="sng" dirty="0" smtClean="0">
                <a:solidFill>
                  <a:prstClr val="black"/>
                </a:solidFill>
              </a:rPr>
              <a:t>Stand-Alone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32679" y="5071353"/>
            <a:ext cx="179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u="sng" dirty="0" smtClean="0">
                <a:solidFill>
                  <a:prstClr val="black"/>
                </a:solidFill>
              </a:rPr>
              <a:t>Networked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9137" y="1382119"/>
            <a:ext cx="3797579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J/N Sensing</a:t>
            </a:r>
          </a:p>
          <a:p>
            <a:pPr algn="ctr" defTabSz="914400"/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Scott</a:t>
            </a:r>
            <a:r>
              <a:rPr lang="en-US" sz="2000" b="1" dirty="0" smtClean="0">
                <a:solidFill>
                  <a:prstClr val="black"/>
                </a:solidFill>
              </a:rPr>
              <a:t>, Ward, UC Boulder, Calgary)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430" y="2045649"/>
            <a:ext cx="2623602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SSSC or NMA on WAAS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Scott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UT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5568" y="3157740"/>
            <a:ext cx="3844001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Single-Antenna Spatial Correlation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Cornell</a:t>
            </a:r>
            <a:r>
              <a:rPr lang="en-US" sz="2000" b="1" dirty="0" smtClean="0">
                <a:solidFill>
                  <a:prstClr val="black"/>
                </a:solidFill>
              </a:rPr>
              <a:t>, Calgary)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7824" y="4058288"/>
            <a:ext cx="3421771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Correlation Anomaly Defense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UT</a:t>
            </a:r>
            <a:r>
              <a:rPr lang="en-US" sz="2000" b="1" dirty="0" smtClean="0">
                <a:solidFill>
                  <a:prstClr val="black"/>
                </a:solidFill>
              </a:rPr>
              <a:t>, TENCAP, </a:t>
            </a:r>
            <a:r>
              <a:rPr lang="en-US" sz="2000" b="1" dirty="0" err="1" smtClean="0">
                <a:solidFill>
                  <a:prstClr val="black"/>
                </a:solidFill>
              </a:rPr>
              <a:t>Ledvina</a:t>
            </a:r>
            <a:r>
              <a:rPr lang="en-US" sz="2000" b="1" dirty="0" smtClean="0">
                <a:solidFill>
                  <a:prstClr val="black"/>
                </a:solidFill>
              </a:rPr>
              <a:t>, Torino)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2000" y="2259545"/>
            <a:ext cx="4469749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Sensor Diversity Defense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DLR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Stanford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MITRE</a:t>
            </a:r>
            <a:r>
              <a:rPr lang="en-US" sz="2000" b="1" dirty="0" smtClean="0">
                <a:solidFill>
                  <a:prstClr val="black"/>
                </a:solidFill>
              </a:rPr>
              <a:t>, DARPA, BAE, </a:t>
            </a:r>
            <a:r>
              <a:rPr lang="en-US" sz="2000" b="1" dirty="0" smtClean="0">
                <a:solidFill>
                  <a:srgbClr val="0070C0"/>
                </a:solidFill>
              </a:rPr>
              <a:t>UT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8726" y="2907192"/>
            <a:ext cx="2796728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NMA on L2C, L5, or L1C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UT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MITRE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Scott</a:t>
            </a:r>
            <a:r>
              <a:rPr lang="en-US" sz="2000" b="1" dirty="0" smtClean="0">
                <a:solidFill>
                  <a:prstClr val="black"/>
                </a:solidFill>
              </a:rPr>
              <a:t>, GPSD)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0044" y="4882548"/>
            <a:ext cx="2515048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P(Y) Cross-Correlation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Stanford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Cornell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1464" y="4998298"/>
            <a:ext cx="3608873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Multi-Element Antenna Defense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DLR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MITRE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Cornell</a:t>
            </a:r>
            <a:r>
              <a:rPr lang="en-US" sz="2000" b="1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Stanford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4221" y="5913607"/>
            <a:ext cx="2631298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Mobility Trace Analysis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UT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1777" y="1224735"/>
            <a:ext cx="1452642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SSSC on L1C</a:t>
            </a:r>
          </a:p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Scott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6756" y="5693437"/>
            <a:ext cx="6756871" cy="830476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algn="ctr"/>
            <a:r>
              <a:rPr lang="en-US" sz="2400" dirty="0" smtClean="0"/>
              <a:t>GNSS signal authentication is fundamentally a problem of statistical decision theory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26213973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0246" y="4684769"/>
            <a:ext cx="7342095" cy="1938471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Will </a:t>
            </a:r>
            <a:r>
              <a:rPr lang="en-US" sz="2400" dirty="0"/>
              <a:t>classic military anti-jam </a:t>
            </a:r>
            <a:r>
              <a:rPr lang="en-US" sz="2400" dirty="0" smtClean="0"/>
              <a:t>strategies be </a:t>
            </a:r>
            <a:r>
              <a:rPr lang="en-US" sz="2400" dirty="0"/>
              <a:t>effective in a civil environment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can smartphones help prevent GNSS jamming? 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motivates civil GNSS jamming?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recent trends?  </a:t>
            </a:r>
          </a:p>
        </p:txBody>
      </p:sp>
      <p:pic>
        <p:nvPicPr>
          <p:cNvPr id="7" name="Picture 8" descr="http://www.gpsworld.com/wp-content/uploads/2011/11/Logan_Scott_medi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118" y="139973"/>
            <a:ext cx="1943870" cy="244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75" y="399948"/>
            <a:ext cx="2261984" cy="409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48557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565" y="4846139"/>
            <a:ext cx="7135905" cy="119980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Could you tell us how you thwarted a GPS spoofing attack on a </a:t>
            </a:r>
            <a:r>
              <a:rPr lang="en-US" sz="2400" dirty="0" err="1" smtClean="0"/>
              <a:t>superyacht</a:t>
            </a:r>
            <a:r>
              <a:rPr lang="en-US" sz="2400" dirty="0" smtClean="0"/>
              <a:t> this summer?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broadly applicable is your technique? </a:t>
            </a:r>
            <a:endParaRPr lang="en-US" sz="2400" i="1" dirty="0"/>
          </a:p>
        </p:txBody>
      </p:sp>
      <p:pic>
        <p:nvPicPr>
          <p:cNvPr id="5" name="Picture 10" descr="http://gps.mae.cornell.edu/psiakiatcrewraceapril2007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0772" y="139974"/>
            <a:ext cx="1865215" cy="2447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dd\Desktop\yachtDocuments\mediaPacket\pictures\wro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4" y="770488"/>
            <a:ext cx="5450232" cy="3633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28124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565" y="4846139"/>
            <a:ext cx="7135905" cy="1569139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effective are the most advanced DLR multi-element arrays against jamming and spoofing?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such arrays be made small enough for widespread adoption?  </a:t>
            </a:r>
            <a:endParaRPr lang="en-US" sz="2400" i="1" dirty="0"/>
          </a:p>
        </p:txBody>
      </p:sp>
      <p:pic>
        <p:nvPicPr>
          <p:cNvPr id="7" name="Picture 5" descr="C:\Users\todd\Desktop\Guenther1001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7759" y="139974"/>
            <a:ext cx="1868227" cy="235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01" y="518222"/>
            <a:ext cx="2656988" cy="4037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8059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516" y="4792349"/>
            <a:ext cx="8534400" cy="1938471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can DME and inertial sensors be combined to offer a reliable backup to GPS for aviation?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can you tell us about the high-level recommendations of the GPS Intentional Interference and Spoofing Study Team (GIISST</a:t>
            </a:r>
            <a:r>
              <a:rPr lang="en-US" sz="2400" dirty="0" smtClean="0"/>
              <a:t>)?</a:t>
            </a:r>
            <a:endParaRPr lang="en-US" sz="2400" i="1" dirty="0"/>
          </a:p>
        </p:txBody>
      </p:sp>
      <p:pic>
        <p:nvPicPr>
          <p:cNvPr id="5" name="Picture 2" descr="http://www.gpsworld.com/wp-content/uploads/2012/08/PolarisPer-72dp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8940" y="139974"/>
            <a:ext cx="1792774" cy="235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aviationtoday.com/Assets/Image/Hegart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8" y="139974"/>
            <a:ext cx="1792774" cy="235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93" y="1927413"/>
            <a:ext cx="4920267" cy="268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45490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18961</TotalTime>
  <Words>848</Words>
  <Application>Microsoft Office PowerPoint</Application>
  <PresentationFormat>On-screen Show (4:3)</PresentationFormat>
  <Paragraphs>121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Edge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</dc:creator>
  <cp:lastModifiedBy>Todd Humphreys</cp:lastModifiedBy>
  <cp:revision>467</cp:revision>
  <cp:lastPrinted>2013-02-19T16:59:31Z</cp:lastPrinted>
  <dcterms:created xsi:type="dcterms:W3CDTF">2012-01-25T16:58:21Z</dcterms:created>
  <dcterms:modified xsi:type="dcterms:W3CDTF">2014-10-01T15:40:05Z</dcterms:modified>
</cp:coreProperties>
</file>