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sldIdLst>
    <p:sldId id="256" r:id="rId2"/>
    <p:sldId id="267" r:id="rId3"/>
    <p:sldId id="266" r:id="rId4"/>
    <p:sldId id="268" r:id="rId5"/>
    <p:sldId id="269" r:id="rId6"/>
    <p:sldId id="286" r:id="rId7"/>
    <p:sldId id="265" r:id="rId8"/>
    <p:sldId id="270" r:id="rId9"/>
    <p:sldId id="271" r:id="rId10"/>
    <p:sldId id="272" r:id="rId11"/>
    <p:sldId id="282" r:id="rId12"/>
    <p:sldId id="287" r:id="rId13"/>
    <p:sldId id="276" r:id="rId14"/>
    <p:sldId id="275" r:id="rId15"/>
    <p:sldId id="273" r:id="rId16"/>
    <p:sldId id="277" r:id="rId17"/>
    <p:sldId id="278" r:id="rId18"/>
    <p:sldId id="290" r:id="rId19"/>
    <p:sldId id="289" r:id="rId20"/>
    <p:sldId id="288" r:id="rId21"/>
    <p:sldId id="293" r:id="rId22"/>
    <p:sldId id="279" r:id="rId23"/>
    <p:sldId id="281" r:id="rId24"/>
    <p:sldId id="295" r:id="rId25"/>
    <p:sldId id="280" r:id="rId26"/>
    <p:sldId id="285" r:id="rId27"/>
    <p:sldId id="297" r:id="rId28"/>
    <p:sldId id="260" r:id="rId29"/>
    <p:sldId id="262" r:id="rId30"/>
    <p:sldId id="263" r:id="rId31"/>
    <p:sldId id="264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dd\Documents\research\swRx\igs\2010workshop\currentNetwork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cat>
            <c:strRef>
              <c:f>Sheet1!$A$1:$A$14</c:f>
              <c:strCache>
                <c:ptCount val="14"/>
                <c:pt idx="0">
                  <c:v>AOA BENCHMARK ACT</c:v>
                </c:pt>
                <c:pt idx="1">
                  <c:v>AOA SNR</c:v>
                </c:pt>
                <c:pt idx="2">
                  <c:v>ASHTEC (all)</c:v>
                </c:pt>
                <c:pt idx="3">
                  <c:v>BLACKJACK  </c:v>
                </c:pt>
                <c:pt idx="4">
                  <c:v>JAVAD G3T</c:v>
                </c:pt>
                <c:pt idx="5">
                  <c:v>JPS </c:v>
                </c:pt>
                <c:pt idx="6">
                  <c:v>LEICA GRX1200 </c:v>
                </c:pt>
                <c:pt idx="7">
                  <c:v>LEICA RS</c:v>
                </c:pt>
                <c:pt idx="8">
                  <c:v>NOVATEL</c:v>
                </c:pt>
                <c:pt idx="9">
                  <c:v>ROGUE SNR</c:v>
                </c:pt>
                <c:pt idx="10">
                  <c:v>SEPTENTRIO</c:v>
                </c:pt>
                <c:pt idx="11">
                  <c:v>TPS</c:v>
                </c:pt>
                <c:pt idx="12">
                  <c:v>TRIMBLE NET</c:v>
                </c:pt>
                <c:pt idx="13">
                  <c:v>TRIMBLE (other)</c:v>
                </c:pt>
              </c:strCache>
            </c:strRef>
          </c:cat>
          <c:val>
            <c:numRef>
              <c:f>Sheet1!$B$1:$B$14</c:f>
              <c:numCache>
                <c:formatCode>General</c:formatCode>
                <c:ptCount val="14"/>
                <c:pt idx="0">
                  <c:v>12</c:v>
                </c:pt>
                <c:pt idx="1">
                  <c:v>6</c:v>
                </c:pt>
                <c:pt idx="2">
                  <c:v>117</c:v>
                </c:pt>
                <c:pt idx="3">
                  <c:v>1</c:v>
                </c:pt>
                <c:pt idx="4">
                  <c:v>1</c:v>
                </c:pt>
                <c:pt idx="5">
                  <c:v>36</c:v>
                </c:pt>
                <c:pt idx="6">
                  <c:v>56</c:v>
                </c:pt>
                <c:pt idx="7">
                  <c:v>1</c:v>
                </c:pt>
                <c:pt idx="8">
                  <c:v>5</c:v>
                </c:pt>
                <c:pt idx="9">
                  <c:v>4</c:v>
                </c:pt>
                <c:pt idx="10">
                  <c:v>8</c:v>
                </c:pt>
                <c:pt idx="11">
                  <c:v>36</c:v>
                </c:pt>
                <c:pt idx="12">
                  <c:v>62</c:v>
                </c:pt>
                <c:pt idx="13">
                  <c:v>15</c:v>
                </c:pt>
              </c:numCache>
            </c:numRef>
          </c:val>
        </c:ser>
        <c:shape val="cylinder"/>
        <c:axId val="65635840"/>
        <c:axId val="65637376"/>
        <c:axId val="65454976"/>
      </c:bar3DChart>
      <c:catAx>
        <c:axId val="65635840"/>
        <c:scaling>
          <c:orientation val="minMax"/>
        </c:scaling>
        <c:axPos val="b"/>
        <c:tickLblPos val="nextTo"/>
        <c:crossAx val="65637376"/>
        <c:crosses val="autoZero"/>
        <c:auto val="1"/>
        <c:lblAlgn val="ctr"/>
        <c:lblOffset val="100"/>
      </c:catAx>
      <c:valAx>
        <c:axId val="65637376"/>
        <c:scaling>
          <c:orientation val="minMax"/>
        </c:scaling>
        <c:axPos val="l"/>
        <c:majorGridlines/>
        <c:numFmt formatCode="General" sourceLinked="1"/>
        <c:tickLblPos val="nextTo"/>
        <c:crossAx val="65635840"/>
        <c:crosses val="autoZero"/>
        <c:crossBetween val="between"/>
      </c:valAx>
      <c:serAx>
        <c:axId val="65454976"/>
        <c:scaling>
          <c:orientation val="minMax"/>
        </c:scaling>
        <c:delete val="1"/>
        <c:axPos val="b"/>
        <c:tickLblPos val="none"/>
        <c:crossAx val="65637376"/>
        <c:crosses val="autoZero"/>
      </c:serAx>
    </c:plotArea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2A9B-1871-4FFE-B4C8-8DDC14B4A222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197-07D6-46F9-B500-0C50B2748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/>
          <a:srcRect l="6841" t="11534" r="7354" b="19262"/>
          <a:stretch>
            <a:fillRect/>
          </a:stretch>
        </p:blipFill>
        <p:spPr>
          <a:xfrm>
            <a:off x="457200" y="6208776"/>
            <a:ext cx="1905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14" y="6324600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" name="Picture 17" descr="image00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6387906"/>
            <a:ext cx="2324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3886200"/>
            <a:ext cx="9372600" cy="76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Advances in GNSS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Todd Humphreys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With Input From: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Thomas </a:t>
            </a:r>
            <a:r>
              <a:rPr lang="en-US" dirty="0" err="1" smtClean="0">
                <a:solidFill>
                  <a:schemeClr val="bg1"/>
                </a:solidFill>
              </a:rPr>
              <a:t>Pany</a:t>
            </a:r>
            <a:r>
              <a:rPr lang="en-US" dirty="0" smtClean="0">
                <a:solidFill>
                  <a:schemeClr val="bg1"/>
                </a:solidFill>
              </a:rPr>
              <a:t>, Bernhard </a:t>
            </a:r>
            <a:r>
              <a:rPr lang="en-US" dirty="0" err="1" smtClean="0">
                <a:solidFill>
                  <a:schemeClr val="bg1"/>
                </a:solidFill>
              </a:rPr>
              <a:t>Riedl</a:t>
            </a:r>
            <a:r>
              <a:rPr lang="en-US" dirty="0" smtClean="0">
                <a:solidFill>
                  <a:schemeClr val="bg1"/>
                </a:solidFill>
              </a:rPr>
              <a:t> IFEN, </a:t>
            </a:r>
            <a:r>
              <a:rPr lang="en-US" dirty="0" err="1" smtClean="0">
                <a:solidFill>
                  <a:schemeClr val="bg1"/>
                </a:solidFill>
              </a:rPr>
              <a:t>Carsten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Stroeber</a:t>
            </a:r>
            <a:r>
              <a:rPr lang="en-US" dirty="0" smtClean="0">
                <a:solidFill>
                  <a:schemeClr val="bg1"/>
                </a:solidFill>
              </a:rPr>
              <a:t> UFAF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Larry Young, JPL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David </a:t>
            </a:r>
            <a:r>
              <a:rPr lang="en-US" dirty="0" err="1" smtClean="0">
                <a:solidFill>
                  <a:schemeClr val="bg1"/>
                </a:solidFill>
              </a:rPr>
              <a:t>Munton</a:t>
            </a:r>
            <a:r>
              <a:rPr lang="en-US" dirty="0" smtClean="0">
                <a:solidFill>
                  <a:schemeClr val="bg1"/>
                </a:solidFill>
              </a:rPr>
              <a:t>, UT/ARL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2010 IGS Workshop, Newcastle Upon Tyne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Approaching the Super Receiver</a:t>
            </a:r>
            <a:endParaRPr 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830388"/>
            <a:ext cx="72263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Tracks all open signals, all satellites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Tracks encrypted signals where possible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Well-defined, publicly disclosed measurement characteristics (phase, pseudorange, C/No)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RINEX 3.00 compliant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Completely user reconfigurable, from correlations to tracking loops to navigation solution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Internal cycle slip mitigation/detection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Up to 50 Hz measurements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Internet ready; signal processing strategy reconfigurable via internet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Low cost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"/>
            <a:ext cx="2215359" cy="1990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81200" y="762000"/>
            <a:ext cx="47536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Example Commercial </a:t>
            </a:r>
            <a:r>
              <a:rPr lang="en-US" sz="2000" b="1" dirty="0" err="1" smtClean="0">
                <a:latin typeface="Garamond" pitchFamily="18" charset="0"/>
              </a:rPr>
              <a:t>Reciver</a:t>
            </a:r>
            <a:r>
              <a:rPr lang="en-US" sz="2000" b="1" dirty="0" smtClean="0">
                <a:latin typeface="Garamond" pitchFamily="18" charset="0"/>
              </a:rPr>
              <a:t>: </a:t>
            </a:r>
            <a:r>
              <a:rPr lang="en-US" sz="2000" b="1" dirty="0" err="1" smtClean="0">
                <a:latin typeface="Garamond" pitchFamily="18" charset="0"/>
              </a:rPr>
              <a:t>Javad</a:t>
            </a:r>
            <a:r>
              <a:rPr lang="en-US" sz="2000" b="1" dirty="0" smtClean="0">
                <a:latin typeface="Garamond" pitchFamily="18" charset="0"/>
              </a:rPr>
              <a:t> G3T</a:t>
            </a:r>
            <a:r>
              <a:rPr lang="en-US" sz="2000" b="1" i="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en-US" sz="2000" b="1" i="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" y="1752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85800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85800" y="2514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5800" y="3048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85800" y="3429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85800" y="4267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" y="4648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5800" y="5029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5800" y="5562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0" name="PubRRectCallout"/>
          <p:cNvSpPr>
            <a:spLocks noEditPoints="1" noChangeArrowheads="1"/>
          </p:cNvSpPr>
          <p:nvPr/>
        </p:nvSpPr>
        <p:spPr bwMode="auto">
          <a:xfrm>
            <a:off x="152400" y="1066800"/>
            <a:ext cx="1676400" cy="762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Except E5B, </a:t>
            </a:r>
          </a:p>
          <a:p>
            <a:r>
              <a:rPr lang="en-US" dirty="0" smtClean="0"/>
              <a:t>216 channels</a:t>
            </a:r>
            <a:endParaRPr lang="en-US" dirty="0"/>
          </a:p>
        </p:txBody>
      </p:sp>
      <p:sp>
        <p:nvSpPr>
          <p:cNvPr id="23" name="PubRRectCallout"/>
          <p:cNvSpPr>
            <a:spLocks noEditPoints="1" noChangeArrowheads="1"/>
          </p:cNvSpPr>
          <p:nvPr/>
        </p:nvSpPr>
        <p:spPr bwMode="auto">
          <a:xfrm>
            <a:off x="76200" y="2514600"/>
            <a:ext cx="2057400" cy="9144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Loop BW, update rate configurable</a:t>
            </a:r>
            <a:endParaRPr lang="en-US" dirty="0"/>
          </a:p>
        </p:txBody>
      </p:sp>
      <p:sp>
        <p:nvSpPr>
          <p:cNvPr id="24" name="PubRRectCallout"/>
          <p:cNvSpPr>
            <a:spLocks noEditPoints="1" noChangeArrowheads="1"/>
          </p:cNvSpPr>
          <p:nvPr/>
        </p:nvSpPr>
        <p:spPr bwMode="auto">
          <a:xfrm>
            <a:off x="381000" y="4876800"/>
            <a:ext cx="914400" cy="6858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~$8k</a:t>
            </a:r>
            <a:endParaRPr lang="en-US" dirty="0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514600" y="4572000"/>
            <a:ext cx="4953000" cy="138499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i="1" dirty="0" smtClean="0">
                <a:latin typeface="Times New Roman" pitchFamily="18" charset="0"/>
              </a:rPr>
              <a:t>Only one G3T in IGS network (BOGI, Poland)</a:t>
            </a:r>
          </a:p>
          <a:p>
            <a:pPr marL="342900" indent="-34290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i="1" dirty="0" smtClean="0">
                <a:latin typeface="Times New Roman" pitchFamily="18" charset="0"/>
              </a:rPr>
              <a:t>Performance appears good</a:t>
            </a:r>
            <a:endParaRPr lang="en-US" sz="2800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50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 conclusions from Miami 2008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look at commercial state-of-the-art</a:t>
            </a:r>
          </a:p>
          <a:p>
            <a:r>
              <a:rPr lang="en-US" dirty="0" smtClean="0"/>
              <a:t>Advances in software receiver technology</a:t>
            </a:r>
          </a:p>
          <a:p>
            <a:pPr lvl="1"/>
            <a:r>
              <a:rPr lang="en-US" dirty="0" smtClean="0"/>
              <a:t>DFE: The final front-end</a:t>
            </a:r>
          </a:p>
          <a:p>
            <a:pPr lvl="1"/>
            <a:r>
              <a:rPr lang="en-US" dirty="0" smtClean="0"/>
              <a:t>The CASES receiver</a:t>
            </a:r>
          </a:p>
          <a:p>
            <a:pPr lvl="1"/>
            <a:r>
              <a:rPr lang="en-US" dirty="0" smtClean="0"/>
              <a:t>The IFEN/UFAF SX-NSR receiver: Performance evaluation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 all observables are created equal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The Ultra Receiver</a:t>
            </a:r>
            <a:endParaRPr lang="en-US" dirty="0"/>
          </a:p>
        </p:txBody>
      </p:sp>
      <p:grpSp>
        <p:nvGrpSpPr>
          <p:cNvPr id="3" name="Group 196"/>
          <p:cNvGrpSpPr>
            <a:grpSpLocks/>
          </p:cNvGrpSpPr>
          <p:nvPr/>
        </p:nvGrpSpPr>
        <p:grpSpPr bwMode="auto">
          <a:xfrm>
            <a:off x="5584825" y="2141538"/>
            <a:ext cx="3330575" cy="2646362"/>
            <a:chOff x="3467" y="1241"/>
            <a:chExt cx="2098" cy="166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467" y="1241"/>
              <a:ext cx="2098" cy="1667"/>
            </a:xfrm>
            <a:prstGeom prst="rect">
              <a:avLst/>
            </a:prstGeom>
            <a:solidFill>
              <a:srgbClr val="5F5F5F">
                <a:alpha val="50000"/>
              </a:srgbClr>
            </a:solidFill>
            <a:ln w="3816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643" y="2144"/>
              <a:ext cx="769" cy="6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692" y="1691"/>
              <a:ext cx="770" cy="9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412" y="2363"/>
              <a:ext cx="280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50" y="2264"/>
              <a:ext cx="747" cy="2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Software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Correlators</a:t>
              </a:r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667" y="1778"/>
              <a:ext cx="832" cy="6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Tracking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Loops, Data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Decoding,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Observables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Calculations</a:t>
              </a:r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12" y="1523"/>
              <a:ext cx="85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639" y="1577"/>
              <a:ext cx="770" cy="46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671" y="1646"/>
              <a:ext cx="739" cy="2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FFT-based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Acquisition</a:t>
              </a:r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415" y="1891"/>
              <a:ext cx="280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485" y="1286"/>
              <a:ext cx="197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i="0" dirty="0">
                  <a:solidFill>
                    <a:schemeClr val="tx1"/>
                  </a:solidFill>
                </a:rPr>
                <a:t>Software Post-Processing</a:t>
              </a:r>
            </a:p>
          </p:txBody>
        </p:sp>
      </p:grpSp>
      <p:grpSp>
        <p:nvGrpSpPr>
          <p:cNvPr id="4" name="Group 185"/>
          <p:cNvGrpSpPr>
            <a:grpSpLocks/>
          </p:cNvGrpSpPr>
          <p:nvPr/>
        </p:nvGrpSpPr>
        <p:grpSpPr bwMode="auto">
          <a:xfrm>
            <a:off x="198437" y="1143000"/>
            <a:ext cx="4302125" cy="4724400"/>
            <a:chOff x="-71" y="636"/>
            <a:chExt cx="2710" cy="2976"/>
          </a:xfrm>
        </p:grpSpPr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1090" y="636"/>
              <a:ext cx="1549" cy="1161"/>
              <a:chOff x="170" y="1047"/>
              <a:chExt cx="3097" cy="2105"/>
            </a:xfrm>
          </p:grpSpPr>
          <p:sp>
            <p:nvSpPr>
              <p:cNvPr id="102" name="Rectangle 74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17" name="Group 75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125" name="Rectangle 76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Oval 77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78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79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Text Box 80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105" name="Line 81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82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Text Box 83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108" name="Line 84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85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86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112" name="Rectangle 88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Text Box 89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114" name="Rectangle 90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91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116" name="Line 92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93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96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7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8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99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AutoShape 100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01"/>
            <p:cNvGrpSpPr>
              <a:grpSpLocks/>
            </p:cNvGrpSpPr>
            <p:nvPr/>
          </p:nvGrpSpPr>
          <p:grpSpPr bwMode="auto">
            <a:xfrm>
              <a:off x="703" y="1241"/>
              <a:ext cx="1549" cy="1161"/>
              <a:chOff x="170" y="1047"/>
              <a:chExt cx="3097" cy="2105"/>
            </a:xfrm>
          </p:grpSpPr>
          <p:sp>
            <p:nvSpPr>
              <p:cNvPr id="75" name="Rectangle 102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98" name="Rectangle 104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105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Oval 106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Rectangle 107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" name="Text Box 108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78" name="Line 109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110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11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81" name="Line 112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3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114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 Box 115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85" name="Rectangle 116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 Box 117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87" name="Rectangle 118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Text Box 119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89" name="Line 120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21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22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23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24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25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26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27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AutoShape 128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29"/>
            <p:cNvGrpSpPr>
              <a:grpSpLocks/>
            </p:cNvGrpSpPr>
            <p:nvPr/>
          </p:nvGrpSpPr>
          <p:grpSpPr bwMode="auto">
            <a:xfrm>
              <a:off x="315" y="1846"/>
              <a:ext cx="1549" cy="1161"/>
              <a:chOff x="170" y="1047"/>
              <a:chExt cx="3097" cy="2105"/>
            </a:xfrm>
          </p:grpSpPr>
          <p:sp>
            <p:nvSpPr>
              <p:cNvPr id="48" name="Rectangle 130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22" name="Group 131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71" name="Rectangle 132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Oval 133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Oval 134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Rectangle 135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Text Box 136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51" name="Line 137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138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139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54" name="Line 140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41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142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143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58" name="Rectangle 144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145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60" name="Rectangle 146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 Box 147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62" name="Line 148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49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50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51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52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53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54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5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156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157"/>
            <p:cNvGrpSpPr>
              <a:grpSpLocks/>
            </p:cNvGrpSpPr>
            <p:nvPr/>
          </p:nvGrpSpPr>
          <p:grpSpPr bwMode="auto">
            <a:xfrm>
              <a:off x="-71" y="2451"/>
              <a:ext cx="1549" cy="1161"/>
              <a:chOff x="170" y="1047"/>
              <a:chExt cx="3097" cy="2105"/>
            </a:xfrm>
          </p:grpSpPr>
          <p:sp>
            <p:nvSpPr>
              <p:cNvPr id="21" name="Rectangle 158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76" name="Group 159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44" name="Rectangle 160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Oval 161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62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Rectangle 163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164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24" name="Line 165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166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67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27" name="Line 168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69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170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171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31" name="Rectangle 172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173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33" name="Rectangle 174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175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35" name="Line 176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77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78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79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80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81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82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83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184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9" name="Line 186"/>
          <p:cNvSpPr>
            <a:spLocks noChangeShapeType="1"/>
          </p:cNvSpPr>
          <p:nvPr/>
        </p:nvSpPr>
        <p:spPr bwMode="auto">
          <a:xfrm>
            <a:off x="2579687" y="4983163"/>
            <a:ext cx="2419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187"/>
          <p:cNvSpPr>
            <a:spLocks noChangeShapeType="1"/>
          </p:cNvSpPr>
          <p:nvPr/>
        </p:nvSpPr>
        <p:spPr bwMode="auto">
          <a:xfrm>
            <a:off x="4422775" y="206375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88"/>
          <p:cNvSpPr>
            <a:spLocks noChangeShapeType="1"/>
          </p:cNvSpPr>
          <p:nvPr/>
        </p:nvSpPr>
        <p:spPr bwMode="auto">
          <a:xfrm>
            <a:off x="3808412" y="3062288"/>
            <a:ext cx="1190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89"/>
          <p:cNvSpPr>
            <a:spLocks noChangeShapeType="1"/>
          </p:cNvSpPr>
          <p:nvPr/>
        </p:nvSpPr>
        <p:spPr bwMode="auto">
          <a:xfrm>
            <a:off x="3194050" y="4022725"/>
            <a:ext cx="1804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190"/>
          <p:cNvSpPr>
            <a:spLocks noChangeShapeType="1"/>
          </p:cNvSpPr>
          <p:nvPr/>
        </p:nvSpPr>
        <p:spPr bwMode="auto">
          <a:xfrm>
            <a:off x="5075237" y="2063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191"/>
          <p:cNvSpPr>
            <a:spLocks noChangeShapeType="1"/>
          </p:cNvSpPr>
          <p:nvPr/>
        </p:nvSpPr>
        <p:spPr bwMode="auto">
          <a:xfrm>
            <a:off x="4999037" y="2025650"/>
            <a:ext cx="0" cy="2995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193"/>
          <p:cNvSpPr>
            <a:spLocks noChangeShapeType="1"/>
          </p:cNvSpPr>
          <p:nvPr/>
        </p:nvSpPr>
        <p:spPr bwMode="auto">
          <a:xfrm>
            <a:off x="4999037" y="352425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ARL:UT Digitizing Front End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25" y="1146175"/>
            <a:ext cx="65849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ARL:UT Digitizing Front End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296988"/>
            <a:ext cx="858202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83300" y="5683250"/>
            <a:ext cx="275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800" i="0" dirty="0">
                <a:solidFill>
                  <a:schemeClr val="tx1"/>
                </a:solidFill>
                <a:latin typeface="Arial" charset="0"/>
              </a:rPr>
              <a:t>(Fig. 1 of </a:t>
            </a:r>
            <a:r>
              <a:rPr lang="en-US" sz="800" i="0" dirty="0" err="1">
                <a:solidFill>
                  <a:schemeClr val="tx1"/>
                </a:solidFill>
                <a:latin typeface="Arial" charset="0"/>
              </a:rPr>
              <a:t>Wallner</a:t>
            </a:r>
            <a:r>
              <a:rPr lang="en-US" sz="800" i="0" dirty="0">
                <a:solidFill>
                  <a:schemeClr val="tx1"/>
                </a:solidFill>
                <a:latin typeface="Arial" charset="0"/>
              </a:rPr>
              <a:t> et al., "Interference Computations Between GPS and Galileo," Proc</a:t>
            </a:r>
            <a:r>
              <a:rPr lang="en-US" sz="800" dirty="0">
                <a:solidFill>
                  <a:schemeClr val="tx1"/>
                </a:solidFill>
                <a:latin typeface="Arial" charset="0"/>
              </a:rPr>
              <a:t>. ION GNSS 2005</a:t>
            </a:r>
            <a:r>
              <a:rPr lang="en-US" sz="800" i="0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3429000"/>
            <a:ext cx="91440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505200"/>
            <a:ext cx="121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1130 MHz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35168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1630 MHz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147" y="35052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 MHz span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  <a:endCxn id="7" idx="3"/>
          </p:cNvCxnSpPr>
          <p:nvPr/>
        </p:nvCxnSpPr>
        <p:spPr bwMode="auto">
          <a:xfrm rot="10800000">
            <a:off x="1295317" y="3689866"/>
            <a:ext cx="251883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8" idx="1"/>
          </p:cNvCxnSpPr>
          <p:nvPr/>
        </p:nvCxnSpPr>
        <p:spPr bwMode="auto">
          <a:xfrm>
            <a:off x="5486400" y="3689866"/>
            <a:ext cx="2438400" cy="116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ARL:UT Digitizing Front End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111" t="1512" r="1111" b="3177"/>
          <a:stretch>
            <a:fillRect/>
          </a:stretch>
        </p:blipFill>
        <p:spPr bwMode="auto">
          <a:xfrm>
            <a:off x="152400" y="1433945"/>
            <a:ext cx="5943600" cy="4052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6248400" y="1447800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500 MHz bandwidth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Single RF signal path and ADC substantially eliminates inter-signal instrument biases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Temperature-stabilized signal conditioning chain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Open-source design, as with </a:t>
            </a:r>
            <a:r>
              <a:rPr lang="en-US" sz="1600" dirty="0" err="1" smtClean="0"/>
              <a:t>GPSTk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Debut at ION GNSS 2010</a:t>
            </a:r>
          </a:p>
          <a:p>
            <a:endParaRPr lang="en-US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UT/Cornell/ASTRA CASES </a:t>
            </a:r>
            <a:r>
              <a:rPr lang="en-US" dirty="0" err="1" smtClean="0"/>
              <a:t>SwRx</a:t>
            </a:r>
            <a:endParaRPr lang="en-US" dirty="0"/>
          </a:p>
        </p:txBody>
      </p:sp>
      <p:pic>
        <p:nvPicPr>
          <p:cNvPr id="4" name="Picture 2" descr="C:\Users\todd\Documents\research\swRx\cases\phaseI\RxFotos\phaseIearlyProto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859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1" descr="grid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019300"/>
            <a:ext cx="4221163" cy="251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todd\Desktop\DSC02090_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2590800"/>
            <a:ext cx="328930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57300" y="3962400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V0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5249" y="4495800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V1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5149" y="4991100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V2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UT/Cornell/ASTRA CASES </a:t>
            </a:r>
            <a:r>
              <a:rPr lang="en-US" dirty="0" err="1" smtClean="0"/>
              <a:t>SwRx</a:t>
            </a:r>
            <a:endParaRPr lang="en-US" dirty="0"/>
          </a:p>
        </p:txBody>
      </p:sp>
      <p:pic>
        <p:nvPicPr>
          <p:cNvPr id="10" name="Picture 9" descr="DSC02349.JPG"/>
          <p:cNvPicPr>
            <a:picLocks noChangeAspect="1"/>
          </p:cNvPicPr>
          <p:nvPr/>
        </p:nvPicPr>
        <p:blipFill>
          <a:blip r:embed="rId2" cstate="print"/>
          <a:srcRect l="12083" r="4583" b="13333"/>
          <a:stretch>
            <a:fillRect/>
          </a:stretch>
        </p:blipFill>
        <p:spPr>
          <a:xfrm>
            <a:off x="381000" y="990600"/>
            <a:ext cx="5791200" cy="451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895600" y="5363170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447800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Dual-frequency narrowband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Completely software reconfigurable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Antarctic deployment 2010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Space deployment 2012</a:t>
            </a:r>
          </a:p>
          <a:p>
            <a:r>
              <a:rPr lang="en-US" sz="1600" dirty="0" smtClean="0"/>
              <a:t>(as occultation sensor)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Multi-System Receiver Bank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125" t="40000" r="39375" b="29442"/>
          <a:stretch>
            <a:fillRect/>
          </a:stretch>
        </p:blipFill>
        <p:spPr bwMode="auto">
          <a:xfrm>
            <a:off x="762000" y="1981200"/>
            <a:ext cx="754066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the Ultra Receiver</a:t>
            </a:r>
            <a:endParaRPr lang="en-US" dirty="0"/>
          </a:p>
        </p:txBody>
      </p:sp>
      <p:grpSp>
        <p:nvGrpSpPr>
          <p:cNvPr id="3" name="Group 196"/>
          <p:cNvGrpSpPr>
            <a:grpSpLocks/>
          </p:cNvGrpSpPr>
          <p:nvPr/>
        </p:nvGrpSpPr>
        <p:grpSpPr bwMode="auto">
          <a:xfrm>
            <a:off x="5584825" y="2141538"/>
            <a:ext cx="3330575" cy="2646362"/>
            <a:chOff x="3467" y="1241"/>
            <a:chExt cx="2098" cy="166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467" y="1241"/>
              <a:ext cx="2098" cy="1667"/>
            </a:xfrm>
            <a:prstGeom prst="rect">
              <a:avLst/>
            </a:prstGeom>
            <a:solidFill>
              <a:srgbClr val="5F5F5F">
                <a:alpha val="50000"/>
              </a:srgbClr>
            </a:solidFill>
            <a:ln w="3816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643" y="2144"/>
              <a:ext cx="769" cy="6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692" y="1691"/>
              <a:ext cx="770" cy="9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412" y="2363"/>
              <a:ext cx="280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50" y="2264"/>
              <a:ext cx="747" cy="2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Software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Correlators</a:t>
              </a:r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667" y="1778"/>
              <a:ext cx="832" cy="6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Tracking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Loops, Data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Decoding,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Observables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Calculations</a:t>
              </a:r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12" y="1523"/>
              <a:ext cx="85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639" y="1577"/>
              <a:ext cx="770" cy="46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671" y="1646"/>
              <a:ext cx="739" cy="2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FFT-based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Acquisition</a:t>
              </a:r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415" y="1891"/>
              <a:ext cx="280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485" y="1286"/>
              <a:ext cx="197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i="0" dirty="0">
                  <a:solidFill>
                    <a:schemeClr val="tx1"/>
                  </a:solidFill>
                </a:rPr>
                <a:t>Software Post-Processing</a:t>
              </a:r>
            </a:p>
          </p:txBody>
        </p:sp>
      </p:grpSp>
      <p:grpSp>
        <p:nvGrpSpPr>
          <p:cNvPr id="4" name="Group 185"/>
          <p:cNvGrpSpPr>
            <a:grpSpLocks/>
          </p:cNvGrpSpPr>
          <p:nvPr/>
        </p:nvGrpSpPr>
        <p:grpSpPr bwMode="auto">
          <a:xfrm>
            <a:off x="198437" y="1143000"/>
            <a:ext cx="4373563" cy="4724400"/>
            <a:chOff x="-71" y="636"/>
            <a:chExt cx="2755" cy="2976"/>
          </a:xfrm>
        </p:grpSpPr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1090" y="636"/>
              <a:ext cx="1594" cy="1161"/>
              <a:chOff x="170" y="1047"/>
              <a:chExt cx="3187" cy="2105"/>
            </a:xfrm>
          </p:grpSpPr>
          <p:sp>
            <p:nvSpPr>
              <p:cNvPr id="102" name="Rectangle 74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17" name="Group 75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125" name="Rectangle 76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Oval 77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78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79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Text Box 80"/>
              <p:cNvSpPr txBox="1">
                <a:spLocks noChangeArrowheads="1"/>
              </p:cNvSpPr>
              <p:nvPr/>
            </p:nvSpPr>
            <p:spPr bwMode="auto">
              <a:xfrm>
                <a:off x="2493" y="1886"/>
                <a:ext cx="86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 dirty="0"/>
              </a:p>
              <a:p>
                <a:pPr algn="ctr" defTabSz="914400"/>
                <a:r>
                  <a:rPr lang="en-US" sz="800" i="0" dirty="0"/>
                  <a:t>Mass</a:t>
                </a:r>
                <a:r>
                  <a:rPr lang="en-US" sz="900" i="0" dirty="0"/>
                  <a:t/>
                </a:r>
                <a:br>
                  <a:rPr lang="en-US" sz="900" i="0" dirty="0"/>
                </a:br>
                <a:r>
                  <a:rPr lang="en-US" sz="800" i="0" dirty="0" smtClean="0"/>
                  <a:t>Storage</a:t>
                </a:r>
                <a:endParaRPr lang="en-US" sz="800" dirty="0"/>
              </a:p>
            </p:txBody>
          </p:sp>
          <p:sp>
            <p:nvSpPr>
              <p:cNvPr id="105" name="Line 81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82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Text Box 83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 dirty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 dirty="0">
                    <a:solidFill>
                      <a:schemeClr val="tx1"/>
                    </a:solidFill>
                  </a:rPr>
                  <a:t>RF Front-End</a:t>
                </a:r>
                <a:endParaRPr lang="en-US" sz="900" dirty="0"/>
              </a:p>
            </p:txBody>
          </p:sp>
          <p:sp>
            <p:nvSpPr>
              <p:cNvPr id="108" name="Line 84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85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86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112" name="Rectangle 88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Text Box 89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114" name="Rectangle 90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91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116" name="Line 92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93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96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7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8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99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AutoShape 100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01"/>
            <p:cNvGrpSpPr>
              <a:grpSpLocks/>
            </p:cNvGrpSpPr>
            <p:nvPr/>
          </p:nvGrpSpPr>
          <p:grpSpPr bwMode="auto">
            <a:xfrm>
              <a:off x="703" y="1241"/>
              <a:ext cx="1549" cy="1161"/>
              <a:chOff x="170" y="1047"/>
              <a:chExt cx="3097" cy="2105"/>
            </a:xfrm>
          </p:grpSpPr>
          <p:sp>
            <p:nvSpPr>
              <p:cNvPr id="75" name="Rectangle 102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98" name="Rectangle 104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105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Oval 106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Rectangle 107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" name="Text Box 108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78" name="Line 109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110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11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81" name="Line 112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3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114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 Box 115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85" name="Rectangle 116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 Box 117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87" name="Rectangle 118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Text Box 119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89" name="Line 120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21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22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23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24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25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26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27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AutoShape 128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29"/>
            <p:cNvGrpSpPr>
              <a:grpSpLocks/>
            </p:cNvGrpSpPr>
            <p:nvPr/>
          </p:nvGrpSpPr>
          <p:grpSpPr bwMode="auto">
            <a:xfrm>
              <a:off x="315" y="1846"/>
              <a:ext cx="1549" cy="1161"/>
              <a:chOff x="170" y="1047"/>
              <a:chExt cx="3097" cy="2105"/>
            </a:xfrm>
          </p:grpSpPr>
          <p:sp>
            <p:nvSpPr>
              <p:cNvPr id="48" name="Rectangle 130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22" name="Group 131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71" name="Rectangle 132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Oval 133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Oval 134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Rectangle 135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Text Box 136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51" name="Line 137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138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139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54" name="Line 140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41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142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143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58" name="Rectangle 144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145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60" name="Rectangle 146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 Box 147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62" name="Line 148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49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50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51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52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53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54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5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156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157"/>
            <p:cNvGrpSpPr>
              <a:grpSpLocks/>
            </p:cNvGrpSpPr>
            <p:nvPr/>
          </p:nvGrpSpPr>
          <p:grpSpPr bwMode="auto">
            <a:xfrm>
              <a:off x="-71" y="2451"/>
              <a:ext cx="1549" cy="1161"/>
              <a:chOff x="170" y="1047"/>
              <a:chExt cx="3097" cy="2105"/>
            </a:xfrm>
          </p:grpSpPr>
          <p:sp>
            <p:nvSpPr>
              <p:cNvPr id="21" name="Rectangle 158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76" name="Group 159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44" name="Rectangle 160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Oval 161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62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Rectangle 163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164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24" name="Line 165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166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67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27" name="Line 168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69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170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171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31" name="Rectangle 172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173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33" name="Rectangle 174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175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35" name="Line 176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77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78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79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80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81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82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83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184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9" name="Line 186"/>
          <p:cNvSpPr>
            <a:spLocks noChangeShapeType="1"/>
          </p:cNvSpPr>
          <p:nvPr/>
        </p:nvSpPr>
        <p:spPr bwMode="auto">
          <a:xfrm>
            <a:off x="2579687" y="4983163"/>
            <a:ext cx="2419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187"/>
          <p:cNvSpPr>
            <a:spLocks noChangeShapeType="1"/>
          </p:cNvSpPr>
          <p:nvPr/>
        </p:nvSpPr>
        <p:spPr bwMode="auto">
          <a:xfrm>
            <a:off x="4422775" y="206375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88"/>
          <p:cNvSpPr>
            <a:spLocks noChangeShapeType="1"/>
          </p:cNvSpPr>
          <p:nvPr/>
        </p:nvSpPr>
        <p:spPr bwMode="auto">
          <a:xfrm>
            <a:off x="3808412" y="3062288"/>
            <a:ext cx="1190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89"/>
          <p:cNvSpPr>
            <a:spLocks noChangeShapeType="1"/>
          </p:cNvSpPr>
          <p:nvPr/>
        </p:nvSpPr>
        <p:spPr bwMode="auto">
          <a:xfrm>
            <a:off x="3194050" y="4022725"/>
            <a:ext cx="1804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190"/>
          <p:cNvSpPr>
            <a:spLocks noChangeShapeType="1"/>
          </p:cNvSpPr>
          <p:nvPr/>
        </p:nvSpPr>
        <p:spPr bwMode="auto">
          <a:xfrm>
            <a:off x="5075237" y="2063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191"/>
          <p:cNvSpPr>
            <a:spLocks noChangeShapeType="1"/>
          </p:cNvSpPr>
          <p:nvPr/>
        </p:nvSpPr>
        <p:spPr bwMode="auto">
          <a:xfrm>
            <a:off x="4999037" y="2025650"/>
            <a:ext cx="0" cy="2995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193"/>
          <p:cNvSpPr>
            <a:spLocks noChangeShapeType="1"/>
          </p:cNvSpPr>
          <p:nvPr/>
        </p:nvSpPr>
        <p:spPr bwMode="auto">
          <a:xfrm>
            <a:off x="4999037" y="352425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360474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+mj-lt"/>
              </a:rPr>
              <a:t>Q: What advances in GNSS receiver technology can the IGS exploit to improve its network and products?</a:t>
            </a:r>
            <a:endParaRPr lang="en-US" sz="3600" i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the Ultra Receiver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6883"/>
            <a:ext cx="3505200" cy="2430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125" t="40000" r="39375" b="29442"/>
          <a:stretch>
            <a:fillRect/>
          </a:stretch>
        </p:blipFill>
        <p:spPr bwMode="auto">
          <a:xfrm>
            <a:off x="3581401" y="2209800"/>
            <a:ext cx="5562599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971800" y="4572000"/>
            <a:ext cx="846115" cy="1066800"/>
            <a:chOff x="3116285" y="4648200"/>
            <a:chExt cx="846115" cy="1066800"/>
          </a:xfrm>
        </p:grpSpPr>
        <p:sp>
          <p:nvSpPr>
            <p:cNvPr id="11" name="Oval 77"/>
            <p:cNvSpPr>
              <a:spLocks noChangeArrowheads="1"/>
            </p:cNvSpPr>
            <p:nvPr/>
          </p:nvSpPr>
          <p:spPr bwMode="ltGray">
            <a:xfrm>
              <a:off x="3116285" y="5562600"/>
              <a:ext cx="838200" cy="1524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04"/>
            <p:cNvSpPr>
              <a:spLocks noChangeArrowheads="1"/>
            </p:cNvSpPr>
            <p:nvPr/>
          </p:nvSpPr>
          <p:spPr bwMode="ltGray">
            <a:xfrm>
              <a:off x="3116285" y="4723674"/>
              <a:ext cx="846115" cy="91512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80"/>
            <p:cNvSpPr txBox="1">
              <a:spLocks noChangeArrowheads="1"/>
            </p:cNvSpPr>
            <p:nvPr/>
          </p:nvSpPr>
          <p:spPr bwMode="auto">
            <a:xfrm>
              <a:off x="3192270" y="4938264"/>
              <a:ext cx="686015" cy="47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 sz="1100" i="0" dirty="0">
                <a:solidFill>
                  <a:schemeClr val="bg1"/>
                </a:solidFill>
              </a:endParaRPr>
            </a:p>
            <a:p>
              <a:pPr algn="ctr" defTabSz="914400"/>
              <a:r>
                <a:rPr lang="en-US" sz="1100" i="0" dirty="0">
                  <a:solidFill>
                    <a:schemeClr val="bg1"/>
                  </a:solidFill>
                </a:rPr>
                <a:t>Mass</a:t>
              </a:r>
              <a:br>
                <a:rPr lang="en-US" sz="1100" i="0" dirty="0">
                  <a:solidFill>
                    <a:schemeClr val="bg1"/>
                  </a:solidFill>
                </a:rPr>
              </a:br>
              <a:r>
                <a:rPr lang="en-US" sz="1100" i="0" dirty="0" smtClean="0">
                  <a:solidFill>
                    <a:schemeClr val="bg1"/>
                  </a:solidFill>
                </a:rPr>
                <a:t>Storage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ltGray">
            <a:xfrm>
              <a:off x="3116285" y="4648200"/>
              <a:ext cx="838200" cy="1524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2667000" y="32004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2628900" y="3924300"/>
            <a:ext cx="1447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GNSS Processing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79525"/>
            <a:ext cx="2668588" cy="466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649663" y="1085850"/>
            <a:ext cx="503078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Signal-type level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Low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comm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/sync overhead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Poor load balancing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Channel level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Low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comm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/sync overhead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Good load balancing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Favors shared memory architecture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 level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Higher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comm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/synch overhead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Good load balancing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Sub-correlation level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Very high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comm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/synch overhead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Good load balancing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073400" y="2008188"/>
            <a:ext cx="4992688" cy="1881187"/>
          </a:xfrm>
          <a:prstGeom prst="ellipse">
            <a:avLst/>
          </a:pr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295400" y="4191000"/>
            <a:ext cx="6781800" cy="181588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imes New Roman" pitchFamily="18" charset="0"/>
              </a:rPr>
              <a:t>Demonstrated 3.4x speedup on 4-core machine with </a:t>
            </a:r>
            <a:r>
              <a:rPr lang="en-US" sz="2800" i="1" dirty="0" err="1" smtClean="0">
                <a:latin typeface="Times New Roman" pitchFamily="18" charset="0"/>
              </a:rPr>
              <a:t>OpenMP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imes New Roman" pitchFamily="18" charset="0"/>
              </a:rPr>
              <a:t>CASES post-processing now 25x real-time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imes New Roman" pitchFamily="18" charset="0"/>
              </a:rPr>
              <a:t>Bodes well for reanalysis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UFAF </a:t>
            </a:r>
            <a:r>
              <a:rPr lang="en-US" sz="3200" b="1" dirty="0" err="1" smtClean="0"/>
              <a:t>SwRx</a:t>
            </a:r>
            <a:r>
              <a:rPr lang="en-US" sz="3200" b="1" dirty="0" smtClean="0"/>
              <a:t> Evaluation (</a:t>
            </a:r>
            <a:r>
              <a:rPr lang="en-US" sz="3200" b="1" dirty="0" err="1" smtClean="0"/>
              <a:t>Carsten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Stroeber</a:t>
            </a:r>
            <a:r>
              <a:rPr lang="en-US" sz="3200" b="1" dirty="0" smtClean="0"/>
              <a:t>)</a:t>
            </a:r>
          </a:p>
        </p:txBody>
      </p:sp>
      <p:sp>
        <p:nvSpPr>
          <p:cNvPr id="2051" name="Inhaltsplatzhalter 2"/>
          <p:cNvSpPr>
            <a:spLocks noGrp="1"/>
          </p:cNvSpPr>
          <p:nvPr>
            <p:ph idx="1"/>
          </p:nvPr>
        </p:nvSpPr>
        <p:spPr>
          <a:xfrm>
            <a:off x="457200" y="4427538"/>
            <a:ext cx="8229600" cy="6778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b="1" dirty="0" smtClean="0"/>
              <a:t>Advantages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46088" y="4837112"/>
            <a:ext cx="82296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Extensive data analysis </a:t>
            </a:r>
            <a:r>
              <a:rPr lang="en-US" dirty="0" smtClean="0">
                <a:latin typeface="+mn-lt"/>
              </a:rPr>
              <a:t>possible at </a:t>
            </a:r>
            <a:r>
              <a:rPr lang="en-US" dirty="0">
                <a:latin typeface="+mn-lt"/>
              </a:rPr>
              <a:t>measurement </a:t>
            </a:r>
            <a:r>
              <a:rPr lang="en-US" dirty="0" smtClean="0">
                <a:latin typeface="+mn-lt"/>
              </a:rPr>
              <a:t>time</a:t>
            </a:r>
            <a:endParaRPr lang="en-US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dirty="0">
                <a:latin typeface="+mn-lt"/>
              </a:rPr>
              <a:t>e.g. instantaneous monitoring for signal distortions with access to “low” level measurements i.e. signal sample data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Software receiver is “independent” from utilized hardware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457200" y="990600"/>
          <a:ext cx="4343400" cy="3230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97"/>
                <a:gridCol w="2420203"/>
              </a:tblGrid>
              <a:tr h="295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Running since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 2007</a:t>
                      </a:r>
                      <a:endParaRPr lang="en-US" sz="1400" b="1" dirty="0"/>
                    </a:p>
                  </a:txBody>
                  <a:tcPr/>
                </a:tc>
              </a:tr>
              <a:tr h="9412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Current Signals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GPS L1 C/A, L2C (CM+CL),</a:t>
                      </a:r>
                      <a:r>
                        <a:rPr lang="en-US" sz="1400" b="1" baseline="0" dirty="0" smtClean="0"/>
                        <a:t> L5</a:t>
                      </a:r>
                    </a:p>
                    <a:p>
                      <a:r>
                        <a:rPr lang="en-US" sz="1400" b="1" baseline="0" dirty="0" err="1" smtClean="0"/>
                        <a:t>Giove</a:t>
                      </a:r>
                      <a:r>
                        <a:rPr lang="en-US" sz="1400" b="1" baseline="0" dirty="0" smtClean="0"/>
                        <a:t> A+B</a:t>
                      </a:r>
                    </a:p>
                    <a:p>
                      <a:r>
                        <a:rPr lang="en-US" sz="1400" b="1" baseline="0" dirty="0" smtClean="0"/>
                        <a:t>SBAS</a:t>
                      </a:r>
                      <a:endParaRPr lang="en-US" sz="1400" b="1" dirty="0"/>
                    </a:p>
                  </a:txBody>
                  <a:tcPr/>
                </a:tc>
              </a:tr>
              <a:tr h="51098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Frontend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Fraunhofer</a:t>
                      </a:r>
                      <a:r>
                        <a:rPr lang="en-US" sz="1400" b="1" dirty="0" smtClean="0"/>
                        <a:t>, (IFEN possible)</a:t>
                      </a:r>
                      <a:endParaRPr lang="en-US" sz="1400" b="1" dirty="0"/>
                    </a:p>
                  </a:txBody>
                  <a:tcPr/>
                </a:tc>
              </a:tr>
              <a:tr h="72614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Longest running time without external reset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&gt;10</a:t>
                      </a:r>
                      <a:r>
                        <a:rPr lang="en-US" sz="1400" b="1" baseline="0" dirty="0" smtClean="0"/>
                        <a:t> days</a:t>
                      </a:r>
                      <a:endParaRPr lang="en-US" sz="1400" b="1" dirty="0"/>
                    </a:p>
                  </a:txBody>
                  <a:tcPr/>
                </a:tc>
              </a:tr>
              <a:tr h="72614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Longest running time with external</a:t>
                      </a:r>
                      <a:r>
                        <a:rPr lang="en-US" sz="1400" b="1" baseline="0" dirty="0" smtClean="0"/>
                        <a:t> reset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&gt;1 month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257800" y="939800"/>
            <a:ext cx="339248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latin typeface="+mn-lt"/>
              </a:rPr>
              <a:t>Annotations:</a:t>
            </a:r>
          </a:p>
          <a:p>
            <a:pPr marL="182563" indent="-182563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sz="1400" dirty="0">
                <a:latin typeface="+mn-lt"/>
              </a:rPr>
              <a:t>External reset denotes automatic restart of the receiver via script program </a:t>
            </a:r>
          </a:p>
          <a:p>
            <a:pPr marL="182563" indent="-182563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sz="1400" dirty="0">
                <a:latin typeface="+mn-lt"/>
              </a:rPr>
              <a:t>Reference station was on a productive system simultaneously employing monitoring algorithms -&gt; priority was not only given to long time stability</a:t>
            </a:r>
          </a:p>
          <a:p>
            <a:pPr marL="182563" indent="-182563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sz="1400" dirty="0">
                <a:latin typeface="+mn-lt"/>
              </a:rPr>
              <a:t>Currently Glonass is in test mode</a:t>
            </a:r>
          </a:p>
          <a:p>
            <a:pPr marL="182563" indent="-182563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sz="1400" dirty="0">
                <a:latin typeface="+mn-lt"/>
              </a:rPr>
              <a:t>Dedicated software receiver reference station (GPS L1, L2 only) intended for long run stability is in test phase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928937" y="4206875"/>
            <a:ext cx="18716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US" sz="1000" b="1" dirty="0">
                <a:latin typeface="+mn-lt"/>
              </a:rPr>
              <a:t>http://www.unibw.de/lrt9_3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6" descr="Bild_AUS170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33131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feld 7"/>
          <p:cNvSpPr txBox="1">
            <a:spLocks noChangeArrowheads="1"/>
          </p:cNvSpPr>
          <p:nvPr/>
        </p:nvSpPr>
        <p:spPr bwMode="auto">
          <a:xfrm>
            <a:off x="306388" y="4876800"/>
            <a:ext cx="39608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Horizontal scatter plot of final PDGPS adjustment at highest temporal resolution with bounding box (upward: north; right: eastward).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356100" y="1628775"/>
          <a:ext cx="4608512" cy="3952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0585"/>
                <a:gridCol w="2567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DoY</a:t>
                      </a:r>
                      <a:r>
                        <a:rPr lang="en-US" sz="1600" b="1" dirty="0" smtClean="0"/>
                        <a:t> 170, Year 2007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Analysis Software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PrePos</a:t>
                      </a:r>
                      <a:r>
                        <a:rPr lang="en-US" sz="1600" b="1" dirty="0" smtClean="0"/>
                        <a:t> GNSS Suite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Measurements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GPS L1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Number observations (double differences)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128614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Duration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405 min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Data deleted due to cycle slips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2%</a:t>
                      </a:r>
                    </a:p>
                    <a:p>
                      <a:r>
                        <a:rPr lang="en-US" sz="1600" b="1" dirty="0" smtClean="0"/>
                        <a:t>(for OEM 4 receiver 1%)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Standard deviation position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82563" algn="l"/>
                        </a:tabLst>
                      </a:pPr>
                      <a:r>
                        <a:rPr lang="en-US" sz="1600" b="1" dirty="0" smtClean="0"/>
                        <a:t>X  5.2mm</a:t>
                      </a:r>
                    </a:p>
                    <a:p>
                      <a:pPr>
                        <a:tabLst>
                          <a:tab pos="182563" algn="l"/>
                        </a:tabLst>
                      </a:pPr>
                      <a:r>
                        <a:rPr lang="en-US" sz="1600" b="1" dirty="0" smtClean="0"/>
                        <a:t>Y  3.7mm</a:t>
                      </a:r>
                    </a:p>
                    <a:p>
                      <a:pPr>
                        <a:tabLst>
                          <a:tab pos="182563" algn="l"/>
                        </a:tabLst>
                      </a:pPr>
                      <a:r>
                        <a:rPr lang="en-US" sz="1600" b="1" dirty="0" smtClean="0"/>
                        <a:t>Z</a:t>
                      </a:r>
                      <a:r>
                        <a:rPr lang="en-US" sz="1600" b="1" baseline="0" dirty="0" smtClean="0"/>
                        <a:t>  6.1mm</a:t>
                      </a:r>
                      <a:r>
                        <a:rPr lang="en-US" sz="1600" b="1" dirty="0" smtClean="0"/>
                        <a:t> 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UFAF </a:t>
            </a:r>
            <a:r>
              <a:rPr lang="en-US" sz="3600" b="1" dirty="0" err="1" smtClean="0"/>
              <a:t>SwRx</a:t>
            </a:r>
            <a:r>
              <a:rPr lang="en-US" sz="3600" b="1" dirty="0" smtClean="0"/>
              <a:t> Evaluation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7"/>
          <p:cNvSpPr txBox="1">
            <a:spLocks noChangeArrowheads="1"/>
          </p:cNvSpPr>
          <p:nvPr/>
        </p:nvSpPr>
        <p:spPr bwMode="auto">
          <a:xfrm>
            <a:off x="609600" y="5864423"/>
            <a:ext cx="815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Coordinate time series of final PDGPS adjustment. Software receiver at top, OEM IV at </a:t>
            </a:r>
            <a:r>
              <a:rPr lang="en-US" sz="1400" dirty="0" smtClean="0"/>
              <a:t>bottom.</a:t>
            </a:r>
            <a:endParaRPr lang="en-US" sz="1400" dirty="0"/>
          </a:p>
        </p:txBody>
      </p:sp>
      <p:pic>
        <p:nvPicPr>
          <p:cNvPr id="6147" name="Grafik 4" descr="Bild_swr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Grafik 6" descr="Bild_oem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09888"/>
            <a:ext cx="91059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1371600" y="4724401"/>
            <a:ext cx="6705600" cy="95410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  <a:buClrTx/>
              <a:buSzTx/>
              <a:defRPr/>
            </a:pPr>
            <a:r>
              <a:rPr lang="en-US" sz="2800" i="1" dirty="0" smtClean="0">
                <a:latin typeface="Times New Roman" pitchFamily="18" charset="0"/>
              </a:rPr>
              <a:t>Operational performance comparable to </a:t>
            </a:r>
            <a:r>
              <a:rPr lang="en-US" sz="2800" i="1" dirty="0" err="1" smtClean="0">
                <a:latin typeface="Times New Roman" pitchFamily="18" charset="0"/>
              </a:rPr>
              <a:t>NovAtel</a:t>
            </a:r>
            <a:r>
              <a:rPr lang="en-US" sz="2800" i="1" dirty="0" smtClean="0">
                <a:latin typeface="Times New Roman" pitchFamily="18" charset="0"/>
              </a:rPr>
              <a:t> OEM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6778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 smtClean="0"/>
              <a:t>Drawbacks, suggested directions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57200" y="1447800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Complex interaction between PC hardware, working system, additional applications and software receiver e.g.:</a:t>
            </a:r>
          </a:p>
          <a:p>
            <a:pPr marL="800100" lvl="1" indent="-34290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dirty="0">
                <a:latin typeface="+mn-lt"/>
              </a:rPr>
              <a:t>USB access is controlled by working system (drivers …) -&gt; buffering needed</a:t>
            </a:r>
          </a:p>
          <a:p>
            <a:pPr marL="800100" lvl="1" indent="-34290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dirty="0">
                <a:latin typeface="+mn-lt"/>
              </a:rPr>
              <a:t>Additional applications starts unmeant, process time consuming action e.g. disk defrag -&gt; additional applications must be deleted or configured too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Short-time internal processing load peaks due to frequently simultaneous execution of extensive tasks -&gt; 2 strategies:</a:t>
            </a:r>
          </a:p>
          <a:p>
            <a:pPr marL="800100" lvl="1" indent="-34290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For reference station no “real” real-time needed -&gt; use already existing buffering </a:t>
            </a:r>
          </a:p>
          <a:p>
            <a:pPr marL="800100" lvl="1" indent="-34290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Adapt configuration to PC hardware and use high power hardware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Free configurability leads to a big error source given by non optimal or wrong configuration -&gt; in reference station mode this is relaxed due to fixed configuration 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UFAF </a:t>
            </a:r>
            <a:r>
              <a:rPr lang="en-US" sz="3600" b="1" dirty="0" err="1" smtClean="0"/>
              <a:t>SwRx</a:t>
            </a:r>
            <a:r>
              <a:rPr lang="en-US" sz="3600" b="1" dirty="0" smtClean="0"/>
              <a:t> Evaluation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 conclusions from Miami 2008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look at commercial state-of-the-art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Advances in software receiver technology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DFE: The final front-end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CASES receiver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IFEN/UFAF SX-NSR receiver: Performance evaluation</a:t>
            </a:r>
          </a:p>
          <a:p>
            <a:r>
              <a:rPr lang="en-US" dirty="0" smtClean="0"/>
              <a:t>Not all observables are created equal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6096000"/>
            <a:ext cx="88392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5000" r="24375" b="18000"/>
          <a:stretch>
            <a:fillRect/>
          </a:stretch>
        </p:blipFill>
        <p:spPr bwMode="auto">
          <a:xfrm>
            <a:off x="0" y="0"/>
            <a:ext cx="918949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Toward a Standardized Carrier Phase and Pseudorange Measurement Technique</a:t>
            </a:r>
            <a:endParaRPr lang="en-US" sz="3200" dirty="0"/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5275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Different receiver manufacturers use proprietary (code/carrier) </a:t>
            </a:r>
            <a:r>
              <a:rPr lang="en-US" sz="2800" dirty="0" smtClean="0"/>
              <a:t>measurement </a:t>
            </a:r>
            <a:r>
              <a:rPr lang="en-US" sz="2800" dirty="0"/>
              <a:t>definitions 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Standard proposed by L. Young at last IGS workshop based on the US patent no. 4,821,294 (Thomas, Jr., Caltech)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Goal: to have </a:t>
            </a:r>
            <a:r>
              <a:rPr lang="de-DE" sz="2800" u="sng" dirty="0"/>
              <a:t>stochastically independent</a:t>
            </a:r>
            <a:r>
              <a:rPr lang="de-DE" sz="2800" dirty="0"/>
              <a:t> code/carrier observations with a </a:t>
            </a:r>
            <a:r>
              <a:rPr lang="de-DE" sz="2800" u="sng" dirty="0"/>
              <a:t>well understood</a:t>
            </a:r>
            <a:r>
              <a:rPr lang="de-DE" sz="2800" dirty="0"/>
              <a:t> observation principle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Use SX-NSR software </a:t>
            </a:r>
            <a:r>
              <a:rPr lang="de-DE" sz="2800" dirty="0" smtClean="0"/>
              <a:t>receivers </a:t>
            </a:r>
            <a:r>
              <a:rPr lang="de-DE" sz="2800" dirty="0"/>
              <a:t>API for a prototype implementation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2400" y="6096000"/>
            <a:ext cx="88392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Illustration </a:t>
            </a:r>
            <a:r>
              <a:rPr lang="de-DE" dirty="0" smtClean="0"/>
              <a:t>(Carrier </a:t>
            </a:r>
            <a:r>
              <a:rPr lang="de-DE" dirty="0"/>
              <a:t>Phase)</a:t>
            </a:r>
            <a:endParaRPr lang="en-US" dirty="0"/>
          </a:p>
        </p:txBody>
      </p:sp>
      <p:sp>
        <p:nvSpPr>
          <p:cNvPr id="934915" name="Rectangle 3"/>
          <p:cNvSpPr>
            <a:spLocks noGrp="1"/>
          </p:cNvSpPr>
          <p:nvPr>
            <p:ph type="body" idx="1"/>
          </p:nvPr>
        </p:nvSpPr>
        <p:spPr>
          <a:xfrm>
            <a:off x="228600" y="5410200"/>
            <a:ext cx="7543800" cy="719137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‘Verification’ that </a:t>
            </a:r>
            <a:r>
              <a:rPr lang="en-US" sz="1600" dirty="0" err="1"/>
              <a:t>correlator</a:t>
            </a:r>
            <a:r>
              <a:rPr lang="en-US" sz="1600" dirty="0"/>
              <a:t> based observations are truly independent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Download: C++ source code and exemplary data (GPS L1, Galileo E1/E5a) at www.ifen.com</a:t>
            </a:r>
          </a:p>
        </p:txBody>
      </p:sp>
      <p:pic>
        <p:nvPicPr>
          <p:cNvPr id="934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74041"/>
            <a:ext cx="7086600" cy="488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4917" name="Text Box 5"/>
          <p:cNvSpPr txBox="1">
            <a:spLocks noChangeArrowheads="1"/>
          </p:cNvSpPr>
          <p:nvPr/>
        </p:nvSpPr>
        <p:spPr bwMode="auto">
          <a:xfrm>
            <a:off x="379187" y="1179493"/>
            <a:ext cx="18306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>
                <a:solidFill>
                  <a:schemeClr val="tx1"/>
                </a:solidFill>
                <a:latin typeface="Arial" charset="0"/>
              </a:rPr>
              <a:t>GPS C/A PRN13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>
                <a:solidFill>
                  <a:schemeClr val="tx1"/>
                </a:solidFill>
                <a:latin typeface="Arial" charset="0"/>
              </a:rPr>
              <a:t>Week 1570, sec ~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234179, NavPort-2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>
                <a:solidFill>
                  <a:schemeClr val="tx1"/>
                </a:solidFill>
                <a:latin typeface="Arial" charset="0"/>
              </a:rPr>
              <a:t>Frontend with OCXO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6096000"/>
            <a:ext cx="88392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Review conclusions from Miami 2008</a:t>
            </a:r>
          </a:p>
          <a:p>
            <a:r>
              <a:rPr lang="en-US" dirty="0" smtClean="0"/>
              <a:t>A look at commercial receiver state-of-the-art</a:t>
            </a:r>
          </a:p>
          <a:p>
            <a:r>
              <a:rPr lang="en-US" dirty="0" smtClean="0"/>
              <a:t>Advances in software receiver technology</a:t>
            </a:r>
          </a:p>
          <a:p>
            <a:pPr lvl="1"/>
            <a:r>
              <a:rPr lang="en-US" dirty="0" smtClean="0"/>
              <a:t>DFE: The final front-end</a:t>
            </a:r>
          </a:p>
          <a:p>
            <a:pPr lvl="1"/>
            <a:r>
              <a:rPr lang="en-US" dirty="0" smtClean="0"/>
              <a:t>The CASES receiver</a:t>
            </a:r>
          </a:p>
          <a:p>
            <a:pPr lvl="1"/>
            <a:r>
              <a:rPr lang="en-US" dirty="0" smtClean="0"/>
              <a:t>The IFEN/UFAF SX-NSR receiver: Performance evaluation</a:t>
            </a:r>
          </a:p>
          <a:p>
            <a:r>
              <a:rPr lang="en-US" dirty="0" smtClean="0"/>
              <a:t>Not all observables are created equal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Illustration </a:t>
            </a:r>
            <a:r>
              <a:rPr lang="de-DE" dirty="0" smtClean="0"/>
              <a:t>(Pseudorange</a:t>
            </a:r>
            <a:r>
              <a:rPr lang="de-DE" dirty="0"/>
              <a:t>)</a:t>
            </a:r>
            <a:endParaRPr lang="en-US" dirty="0"/>
          </a:p>
        </p:txBody>
      </p:sp>
      <p:pic>
        <p:nvPicPr>
          <p:cNvPr id="935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043" y="1095375"/>
            <a:ext cx="725395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9187" y="1371600"/>
            <a:ext cx="18306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>
                <a:solidFill>
                  <a:schemeClr val="tx1"/>
                </a:solidFill>
                <a:latin typeface="Arial" charset="0"/>
              </a:rPr>
              <a:t>GPS C/A PRN13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>
                <a:solidFill>
                  <a:schemeClr val="tx1"/>
                </a:solidFill>
                <a:latin typeface="Arial" charset="0"/>
              </a:rPr>
              <a:t>Week 1570, sec ~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234179, NavPort-2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>
                <a:solidFill>
                  <a:schemeClr val="tx1"/>
                </a:solidFill>
                <a:latin typeface="Arial" charset="0"/>
              </a:rPr>
              <a:t>Frontend with OCXO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6096000"/>
            <a:ext cx="88392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Evaluating the Example</a:t>
            </a:r>
            <a:endParaRPr lang="en-US"/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595661" cy="3886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7000"/>
              </a:lnSpc>
            </a:pPr>
            <a:r>
              <a:rPr lang="en-US" sz="1800" dirty="0"/>
              <a:t>Code minus carrier analysis shows that data is statistically independent</a:t>
            </a:r>
          </a:p>
          <a:p>
            <a:pPr>
              <a:lnSpc>
                <a:spcPct val="97000"/>
              </a:lnSpc>
            </a:pPr>
            <a:endParaRPr lang="en-US" sz="1800" dirty="0"/>
          </a:p>
          <a:p>
            <a:pPr>
              <a:lnSpc>
                <a:spcPct val="97000"/>
              </a:lnSpc>
            </a:pPr>
            <a:r>
              <a:rPr lang="en-US" sz="1800" dirty="0"/>
              <a:t>Discriminators cancel </a:t>
            </a:r>
            <a:r>
              <a:rPr lang="en-US" sz="1800" dirty="0" smtClean="0"/>
              <a:t>time correlation </a:t>
            </a:r>
            <a:r>
              <a:rPr lang="en-US" sz="1800" dirty="0"/>
              <a:t>caused by the low bandwidth (0.1 -0.25 Hz) tracking loops</a:t>
            </a:r>
          </a:p>
          <a:p>
            <a:pPr>
              <a:lnSpc>
                <a:spcPct val="97000"/>
              </a:lnSpc>
            </a:pPr>
            <a:endParaRPr lang="de-DE" sz="1800" dirty="0"/>
          </a:p>
          <a:p>
            <a:pPr>
              <a:lnSpc>
                <a:spcPct val="97000"/>
              </a:lnSpc>
            </a:pPr>
            <a:r>
              <a:rPr lang="de-DE" sz="1800" dirty="0"/>
              <a:t>Phase discriminiator unwrapping together with FLL tracking gives valid carrier ranges</a:t>
            </a:r>
            <a:endParaRPr lang="en-US" sz="1800" dirty="0"/>
          </a:p>
        </p:txBody>
      </p:sp>
      <p:pic>
        <p:nvPicPr>
          <p:cNvPr id="937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30350"/>
            <a:ext cx="5410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152400" y="6096000"/>
            <a:ext cx="88392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028700"/>
            <a:ext cx="82296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Q: </a:t>
            </a:r>
            <a:r>
              <a:rPr lang="en-US" sz="2400" dirty="0" smtClean="0">
                <a:solidFill>
                  <a:srgbClr val="0070C0"/>
                </a:solidFill>
              </a:rPr>
              <a:t>What advances in GNSS receiver technology can the IGS exploit to improve its network and products?</a:t>
            </a:r>
            <a:endParaRPr kumimoji="0" lang="en-US" sz="2400" b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A1: Commercial receivers are approaching the “Super Receiver”: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nearing all-GNSS-signals tracking, reconfigurable, low-cost</a:t>
            </a:r>
          </a:p>
          <a:p>
            <a:pPr marL="669925" marR="0" lvl="1" indent="-3254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kern="0" baseline="0" dirty="0" smtClean="0"/>
              <a:t>A2: 500-MHz</a:t>
            </a:r>
            <a:r>
              <a:rPr lang="en-US" sz="2000" kern="0" dirty="0" smtClean="0"/>
              <a:t> digitizing open-design front-end captures all current and planned GNSS signals, substantially eliminates inter-signal RX biases</a:t>
            </a:r>
          </a:p>
          <a:p>
            <a:pPr marL="669925" marR="0" lvl="1" indent="-3254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kern="0" dirty="0" smtClean="0"/>
              <a:t>A3: 500-MHz front-end + Multi-system </a:t>
            </a:r>
            <a:r>
              <a:rPr lang="en-US" sz="2000" kern="0" dirty="0" err="1" smtClean="0"/>
              <a:t>SwRx</a:t>
            </a:r>
            <a:r>
              <a:rPr lang="en-US" sz="2000" kern="0" dirty="0" smtClean="0"/>
              <a:t> + Multi-core processing + data buffering </a:t>
            </a:r>
            <a:r>
              <a:rPr lang="en-US" sz="2000" kern="0" dirty="0" smtClean="0">
                <a:sym typeface="Wingdings" pitchFamily="2" charset="2"/>
              </a:rPr>
              <a:t></a:t>
            </a:r>
            <a:r>
              <a:rPr lang="en-US" sz="2000" kern="0" dirty="0" smtClean="0"/>
              <a:t> Ultra Receiver</a:t>
            </a:r>
          </a:p>
          <a:p>
            <a:pPr marL="669925" marR="0" lvl="1" indent="-3254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kern="0" dirty="0" smtClean="0"/>
              <a:t>A4: </a:t>
            </a:r>
            <a:r>
              <a:rPr lang="en-US" sz="2000" kern="0" dirty="0" err="1" smtClean="0"/>
              <a:t>SwRx</a:t>
            </a:r>
            <a:r>
              <a:rPr lang="en-US" sz="2000" kern="0" dirty="0" smtClean="0"/>
              <a:t> performance comparable to commercial geodetic RXs (but not yet as reliable) </a:t>
            </a:r>
          </a:p>
          <a:p>
            <a:pPr marL="669925" marR="0" lvl="1" indent="-3254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kern="0" dirty="0" smtClean="0"/>
              <a:t>A5: Receiver APIs offer path for measurement standardization (e.g., IFEN SX-NSR)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Miami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066800"/>
            <a:ext cx="4800600" cy="487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/>
              <a:t>Many excellent commercial RXs to choose from</a:t>
            </a:r>
          </a:p>
          <a:p>
            <a:r>
              <a:rPr lang="en-US" sz="2400" dirty="0" smtClean="0"/>
              <a:t>All major manufacturers have road maps toward all-in-view capability</a:t>
            </a:r>
          </a:p>
          <a:p>
            <a:r>
              <a:rPr lang="en-US" sz="2400" dirty="0" smtClean="0"/>
              <a:t>Pseudorange and phase measurement error statistics are heterogeneous and ill-defined, impairing IGS products</a:t>
            </a:r>
          </a:p>
          <a:p>
            <a:r>
              <a:rPr lang="en-US" sz="2400" dirty="0" smtClean="0"/>
              <a:t>Software receivers show promise but have not been vetted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394567" cy="4122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02188" y="433388"/>
            <a:ext cx="3578225" cy="2112962"/>
            <a:chOff x="2634" y="684"/>
            <a:chExt cx="2254" cy="1331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42058" t="23717" b="13445"/>
            <a:stretch>
              <a:fillRect/>
            </a:stretch>
          </p:blipFill>
          <p:spPr bwMode="auto">
            <a:xfrm>
              <a:off x="3582" y="684"/>
              <a:ext cx="1306" cy="10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 flipH="1">
              <a:off x="3146" y="708"/>
              <a:ext cx="505" cy="88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flipH="1">
              <a:off x="2634" y="1563"/>
              <a:ext cx="1110" cy="45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31731">
              <a:off x="4041" y="1119"/>
              <a:ext cx="435" cy="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Super Receiver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830388"/>
            <a:ext cx="72263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Tracks all open signals, all satellites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Tracks encrypted signals where possible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Well-defined, publicly disclosed measurement characteristics (phase, pseudorange, C/No)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RINEX 3.00 compliant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Completely user reconfigurable, from correlations to tracking loops to navigation solution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Internal cycle slip mitigation/detection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Up to 50 Hz measurements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Internet ready; signal processing strategy reconfigurable via internet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Low cost</a:t>
            </a: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61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Ultra Receiver</a:t>
            </a:r>
            <a:endParaRPr lang="en-US" dirty="0"/>
          </a:p>
        </p:txBody>
      </p:sp>
      <p:grpSp>
        <p:nvGrpSpPr>
          <p:cNvPr id="4" name="Group 196"/>
          <p:cNvGrpSpPr>
            <a:grpSpLocks/>
          </p:cNvGrpSpPr>
          <p:nvPr/>
        </p:nvGrpSpPr>
        <p:grpSpPr bwMode="auto">
          <a:xfrm>
            <a:off x="5584825" y="2141538"/>
            <a:ext cx="3330575" cy="2646362"/>
            <a:chOff x="3467" y="1241"/>
            <a:chExt cx="2098" cy="166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467" y="1241"/>
              <a:ext cx="2098" cy="1667"/>
            </a:xfrm>
            <a:prstGeom prst="rect">
              <a:avLst/>
            </a:prstGeom>
            <a:solidFill>
              <a:srgbClr val="5F5F5F">
                <a:alpha val="50000"/>
              </a:srgbClr>
            </a:solidFill>
            <a:ln w="3816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643" y="2144"/>
              <a:ext cx="769" cy="6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692" y="1691"/>
              <a:ext cx="770" cy="9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412" y="2363"/>
              <a:ext cx="280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50" y="2264"/>
              <a:ext cx="747" cy="2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Software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Correlators</a:t>
              </a:r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667" y="1778"/>
              <a:ext cx="832" cy="6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Tracking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Loops, Data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Decoding,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Observables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Calculations</a:t>
              </a:r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12" y="1523"/>
              <a:ext cx="85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639" y="1577"/>
              <a:ext cx="770" cy="46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671" y="1646"/>
              <a:ext cx="739" cy="2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FFT-based</a:t>
              </a:r>
            </a:p>
            <a:p>
              <a:pPr algn="ctr" defTabSz="914400"/>
              <a:r>
                <a:rPr lang="en-GB" sz="1600" i="0">
                  <a:solidFill>
                    <a:srgbClr val="000000"/>
                  </a:solidFill>
                  <a:latin typeface="Arial" charset="0"/>
                </a:rPr>
                <a:t>Acquisition</a:t>
              </a:r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415" y="1891"/>
              <a:ext cx="280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485" y="1286"/>
              <a:ext cx="197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i="0" dirty="0">
                  <a:solidFill>
                    <a:schemeClr val="tx1"/>
                  </a:solidFill>
                </a:rPr>
                <a:t>Software Post-Processing</a:t>
              </a:r>
            </a:p>
          </p:txBody>
        </p:sp>
      </p:grpSp>
      <p:grpSp>
        <p:nvGrpSpPr>
          <p:cNvPr id="16" name="Group 185"/>
          <p:cNvGrpSpPr>
            <a:grpSpLocks/>
          </p:cNvGrpSpPr>
          <p:nvPr/>
        </p:nvGrpSpPr>
        <p:grpSpPr bwMode="auto">
          <a:xfrm>
            <a:off x="198437" y="1143000"/>
            <a:ext cx="4302125" cy="4724400"/>
            <a:chOff x="-71" y="636"/>
            <a:chExt cx="2710" cy="2976"/>
          </a:xfrm>
        </p:grpSpPr>
        <p:grpSp>
          <p:nvGrpSpPr>
            <p:cNvPr id="17" name="Group 73"/>
            <p:cNvGrpSpPr>
              <a:grpSpLocks/>
            </p:cNvGrpSpPr>
            <p:nvPr/>
          </p:nvGrpSpPr>
          <p:grpSpPr bwMode="auto">
            <a:xfrm>
              <a:off x="1090" y="636"/>
              <a:ext cx="1549" cy="1161"/>
              <a:chOff x="170" y="1047"/>
              <a:chExt cx="3097" cy="2105"/>
            </a:xfrm>
          </p:grpSpPr>
          <p:sp>
            <p:nvSpPr>
              <p:cNvPr id="102" name="Rectangle 74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103" name="Group 75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125" name="Rectangle 76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Oval 77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78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79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Text Box 80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105" name="Line 81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82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Text Box 83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108" name="Line 84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85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86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112" name="Rectangle 88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Text Box 89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114" name="Rectangle 90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91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116" name="Line 92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93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96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7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8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99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AutoShape 100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01"/>
            <p:cNvGrpSpPr>
              <a:grpSpLocks/>
            </p:cNvGrpSpPr>
            <p:nvPr/>
          </p:nvGrpSpPr>
          <p:grpSpPr bwMode="auto">
            <a:xfrm>
              <a:off x="703" y="1241"/>
              <a:ext cx="1549" cy="1161"/>
              <a:chOff x="170" y="1047"/>
              <a:chExt cx="3097" cy="2105"/>
            </a:xfrm>
          </p:grpSpPr>
          <p:sp>
            <p:nvSpPr>
              <p:cNvPr id="75" name="Rectangle 102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76" name="Group 103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98" name="Rectangle 104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105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Oval 106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Rectangle 107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" name="Text Box 108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78" name="Line 109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110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11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81" name="Line 112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3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114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 Box 115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85" name="Rectangle 116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 Box 117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87" name="Rectangle 118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Text Box 119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89" name="Line 120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21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22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23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24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25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26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27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AutoShape 128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29"/>
            <p:cNvGrpSpPr>
              <a:grpSpLocks/>
            </p:cNvGrpSpPr>
            <p:nvPr/>
          </p:nvGrpSpPr>
          <p:grpSpPr bwMode="auto">
            <a:xfrm>
              <a:off x="315" y="1846"/>
              <a:ext cx="1549" cy="1161"/>
              <a:chOff x="170" y="1047"/>
              <a:chExt cx="3097" cy="2105"/>
            </a:xfrm>
          </p:grpSpPr>
          <p:sp>
            <p:nvSpPr>
              <p:cNvPr id="48" name="Rectangle 130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49" name="Group 131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71" name="Rectangle 132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Oval 133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Oval 134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Rectangle 135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Text Box 136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51" name="Line 137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138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139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54" name="Line 140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41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142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143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58" name="Rectangle 144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145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60" name="Rectangle 146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 Box 147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62" name="Line 148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49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50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51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52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53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54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5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156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57"/>
            <p:cNvGrpSpPr>
              <a:grpSpLocks/>
            </p:cNvGrpSpPr>
            <p:nvPr/>
          </p:nvGrpSpPr>
          <p:grpSpPr bwMode="auto">
            <a:xfrm>
              <a:off x="-71" y="2451"/>
              <a:ext cx="1549" cy="1161"/>
              <a:chOff x="170" y="1047"/>
              <a:chExt cx="3097" cy="2105"/>
            </a:xfrm>
          </p:grpSpPr>
          <p:sp>
            <p:nvSpPr>
              <p:cNvPr id="21" name="Rectangle 158"/>
              <p:cNvSpPr>
                <a:spLocks noChangeArrowheads="1"/>
              </p:cNvSpPr>
              <p:nvPr/>
            </p:nvSpPr>
            <p:spPr bwMode="auto">
              <a:xfrm>
                <a:off x="708" y="1047"/>
                <a:ext cx="2559" cy="2105"/>
              </a:xfrm>
              <a:prstGeom prst="rect">
                <a:avLst/>
              </a:prstGeom>
              <a:solidFill>
                <a:srgbClr val="CC9900"/>
              </a:solidFill>
              <a:ln w="2540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Digital Storage Rx</a:t>
                </a:r>
              </a:p>
              <a:p>
                <a:pPr defTabSz="914400"/>
                <a:endParaRPr lang="en-US" sz="900"/>
              </a:p>
            </p:txBody>
          </p:sp>
          <p:grpSp>
            <p:nvGrpSpPr>
              <p:cNvPr id="22" name="Group 159"/>
              <p:cNvGrpSpPr>
                <a:grpSpLocks/>
              </p:cNvGrpSpPr>
              <p:nvPr/>
            </p:nvGrpSpPr>
            <p:grpSpPr bwMode="auto">
              <a:xfrm>
                <a:off x="2570" y="1814"/>
                <a:ext cx="611" cy="629"/>
                <a:chOff x="2756" y="2247"/>
                <a:chExt cx="534" cy="629"/>
              </a:xfrm>
            </p:grpSpPr>
            <p:sp>
              <p:nvSpPr>
                <p:cNvPr id="44" name="Rectangle 160"/>
                <p:cNvSpPr>
                  <a:spLocks noChangeArrowheads="1"/>
                </p:cNvSpPr>
                <p:nvPr/>
              </p:nvSpPr>
              <p:spPr bwMode="ltGray">
                <a:xfrm>
                  <a:off x="2756" y="2300"/>
                  <a:ext cx="534" cy="52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Oval 161"/>
                <p:cNvSpPr>
                  <a:spLocks noChangeArrowheads="1"/>
                </p:cNvSpPr>
                <p:nvPr/>
              </p:nvSpPr>
              <p:spPr bwMode="ltGray">
                <a:xfrm>
                  <a:off x="2756" y="2247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62"/>
                <p:cNvSpPr>
                  <a:spLocks noChangeArrowheads="1"/>
                </p:cNvSpPr>
                <p:nvPr/>
              </p:nvSpPr>
              <p:spPr bwMode="ltGray">
                <a:xfrm>
                  <a:off x="2762" y="2770"/>
                  <a:ext cx="528" cy="106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Rectangle 163"/>
                <p:cNvSpPr>
                  <a:spLocks noChangeArrowheads="1"/>
                </p:cNvSpPr>
                <p:nvPr/>
              </p:nvSpPr>
              <p:spPr bwMode="ltGray">
                <a:xfrm>
                  <a:off x="2767" y="2732"/>
                  <a:ext cx="523" cy="90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164"/>
              <p:cNvSpPr txBox="1">
                <a:spLocks noChangeArrowheads="1"/>
              </p:cNvSpPr>
              <p:nvPr/>
            </p:nvSpPr>
            <p:spPr bwMode="auto">
              <a:xfrm>
                <a:off x="2533" y="1886"/>
                <a:ext cx="684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/>
              </a:p>
              <a:p>
                <a:pPr algn="ctr" defTabSz="914400"/>
                <a:r>
                  <a:rPr lang="en-US" sz="900" i="0"/>
                  <a:t>Mass</a:t>
                </a:r>
                <a:br>
                  <a:rPr lang="en-US" sz="900" i="0"/>
                </a:br>
                <a:r>
                  <a:rPr lang="en-US" sz="900" i="0"/>
                  <a:t>Storage</a:t>
                </a:r>
                <a:endParaRPr lang="en-US" sz="900"/>
              </a:p>
            </p:txBody>
          </p:sp>
          <p:sp>
            <p:nvSpPr>
              <p:cNvPr id="24" name="Line 165"/>
              <p:cNvSpPr>
                <a:spLocks noChangeShapeType="1"/>
              </p:cNvSpPr>
              <p:nvPr/>
            </p:nvSpPr>
            <p:spPr bwMode="auto">
              <a:xfrm flipV="1">
                <a:off x="362" y="1660"/>
                <a:ext cx="531" cy="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166"/>
              <p:cNvSpPr>
                <a:spLocks noChangeArrowheads="1"/>
              </p:cNvSpPr>
              <p:nvPr/>
            </p:nvSpPr>
            <p:spPr bwMode="ltGray">
              <a:xfrm>
                <a:off x="893" y="1333"/>
                <a:ext cx="552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67"/>
              <p:cNvSpPr txBox="1">
                <a:spLocks noChangeArrowheads="1"/>
              </p:cNvSpPr>
              <p:nvPr/>
            </p:nvSpPr>
            <p:spPr bwMode="auto">
              <a:xfrm>
                <a:off x="842" y="1295"/>
                <a:ext cx="66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endParaRPr lang="en-US" sz="900" i="0">
                  <a:solidFill>
                    <a:schemeClr val="tx1"/>
                  </a:solidFill>
                </a:endParaRPr>
              </a:p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RF Front-End</a:t>
                </a:r>
                <a:endParaRPr lang="en-US" sz="900"/>
              </a:p>
            </p:txBody>
          </p:sp>
          <p:sp>
            <p:nvSpPr>
              <p:cNvPr id="27" name="Line 168"/>
              <p:cNvSpPr>
                <a:spLocks noChangeShapeType="1"/>
              </p:cNvSpPr>
              <p:nvPr/>
            </p:nvSpPr>
            <p:spPr bwMode="auto">
              <a:xfrm flipV="1">
                <a:off x="362" y="147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69"/>
              <p:cNvSpPr>
                <a:spLocks noChangeShapeType="1"/>
              </p:cNvSpPr>
              <p:nvPr/>
            </p:nvSpPr>
            <p:spPr bwMode="auto">
              <a:xfrm flipV="1">
                <a:off x="1445" y="1550"/>
                <a:ext cx="4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170"/>
              <p:cNvSpPr>
                <a:spLocks noChangeArrowheads="1"/>
              </p:cNvSpPr>
              <p:nvPr/>
            </p:nvSpPr>
            <p:spPr bwMode="ltGray">
              <a:xfrm>
                <a:off x="823" y="2340"/>
                <a:ext cx="854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171"/>
              <p:cNvSpPr txBox="1">
                <a:spLocks noChangeArrowheads="1"/>
              </p:cNvSpPr>
              <p:nvPr/>
            </p:nvSpPr>
            <p:spPr bwMode="auto">
              <a:xfrm>
                <a:off x="794" y="2378"/>
                <a:ext cx="86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Reference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Oscillator</a:t>
                </a:r>
                <a:endParaRPr lang="en-US" sz="900"/>
              </a:p>
            </p:txBody>
          </p:sp>
          <p:sp>
            <p:nvSpPr>
              <p:cNvPr id="31" name="Rectangle 172"/>
              <p:cNvSpPr>
                <a:spLocks noChangeArrowheads="1"/>
              </p:cNvSpPr>
              <p:nvPr/>
            </p:nvSpPr>
            <p:spPr bwMode="ltGray">
              <a:xfrm>
                <a:off x="1905" y="1333"/>
                <a:ext cx="551" cy="6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173"/>
              <p:cNvSpPr txBox="1">
                <a:spLocks noChangeArrowheads="1"/>
              </p:cNvSpPr>
              <p:nvPr/>
            </p:nvSpPr>
            <p:spPr bwMode="auto">
              <a:xfrm>
                <a:off x="1865" y="1512"/>
                <a:ext cx="60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ADC</a:t>
                </a:r>
                <a:endParaRPr lang="en-US" sz="900"/>
              </a:p>
            </p:txBody>
          </p:sp>
          <p:sp>
            <p:nvSpPr>
              <p:cNvPr id="33" name="Rectangle 174"/>
              <p:cNvSpPr>
                <a:spLocks noChangeArrowheads="1"/>
              </p:cNvSpPr>
              <p:nvPr/>
            </p:nvSpPr>
            <p:spPr bwMode="ltGray">
              <a:xfrm>
                <a:off x="1859" y="2340"/>
                <a:ext cx="597" cy="6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175"/>
              <p:cNvSpPr txBox="1">
                <a:spLocks noChangeArrowheads="1"/>
              </p:cNvSpPr>
              <p:nvPr/>
            </p:nvSpPr>
            <p:spPr bwMode="auto">
              <a:xfrm>
                <a:off x="1819" y="2392"/>
                <a:ext cx="655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900" i="0">
                    <a:solidFill>
                      <a:schemeClr val="tx1"/>
                    </a:solidFill>
                  </a:rPr>
                  <a:t>Sample</a:t>
                </a:r>
                <a:br>
                  <a:rPr lang="en-US" sz="900" i="0">
                    <a:solidFill>
                      <a:schemeClr val="tx1"/>
                    </a:solidFill>
                  </a:rPr>
                </a:br>
                <a:r>
                  <a:rPr lang="en-US" sz="900" i="0">
                    <a:solidFill>
                      <a:schemeClr val="tx1"/>
                    </a:solidFill>
                  </a:rPr>
                  <a:t>Clock</a:t>
                </a:r>
                <a:endParaRPr lang="en-US" sz="900"/>
              </a:p>
            </p:txBody>
          </p:sp>
          <p:sp>
            <p:nvSpPr>
              <p:cNvPr id="35" name="Line 176"/>
              <p:cNvSpPr>
                <a:spLocks noChangeShapeType="1"/>
              </p:cNvSpPr>
              <p:nvPr/>
            </p:nvSpPr>
            <p:spPr bwMode="auto">
              <a:xfrm>
                <a:off x="1677" y="2616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77"/>
              <p:cNvSpPr>
                <a:spLocks noChangeShapeType="1"/>
              </p:cNvSpPr>
              <p:nvPr/>
            </p:nvSpPr>
            <p:spPr bwMode="auto">
              <a:xfrm flipV="1">
                <a:off x="1263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78"/>
              <p:cNvSpPr>
                <a:spLocks noChangeShapeType="1"/>
              </p:cNvSpPr>
              <p:nvPr/>
            </p:nvSpPr>
            <p:spPr bwMode="auto">
              <a:xfrm flipV="1">
                <a:off x="2132" y="197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79"/>
              <p:cNvSpPr>
                <a:spLocks noChangeShapeType="1"/>
              </p:cNvSpPr>
              <p:nvPr/>
            </p:nvSpPr>
            <p:spPr bwMode="auto">
              <a:xfrm>
                <a:off x="2456" y="164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80"/>
              <p:cNvSpPr>
                <a:spLocks noChangeShapeType="1"/>
              </p:cNvSpPr>
              <p:nvPr/>
            </p:nvSpPr>
            <p:spPr bwMode="auto">
              <a:xfrm>
                <a:off x="2456" y="2623"/>
                <a:ext cx="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81"/>
              <p:cNvSpPr>
                <a:spLocks noChangeShapeType="1"/>
              </p:cNvSpPr>
              <p:nvPr/>
            </p:nvSpPr>
            <p:spPr bwMode="auto">
              <a:xfrm flipV="1">
                <a:off x="2862" y="2438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82"/>
              <p:cNvSpPr>
                <a:spLocks noChangeShapeType="1"/>
              </p:cNvSpPr>
              <p:nvPr/>
            </p:nvSpPr>
            <p:spPr bwMode="auto">
              <a:xfrm>
                <a:off x="2856" y="1648"/>
                <a:ext cx="0" cy="1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83"/>
              <p:cNvSpPr>
                <a:spLocks noChangeShapeType="1"/>
              </p:cNvSpPr>
              <p:nvPr/>
            </p:nvSpPr>
            <p:spPr bwMode="auto">
              <a:xfrm>
                <a:off x="1445" y="1799"/>
                <a:ext cx="4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184"/>
              <p:cNvSpPr>
                <a:spLocks noChangeArrowheads="1"/>
              </p:cNvSpPr>
              <p:nvPr/>
            </p:nvSpPr>
            <p:spPr bwMode="auto">
              <a:xfrm>
                <a:off x="170" y="1149"/>
                <a:ext cx="384" cy="336"/>
              </a:xfrm>
              <a:prstGeom prst="flowChartMerg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9" name="Line 186"/>
          <p:cNvSpPr>
            <a:spLocks noChangeShapeType="1"/>
          </p:cNvSpPr>
          <p:nvPr/>
        </p:nvSpPr>
        <p:spPr bwMode="auto">
          <a:xfrm>
            <a:off x="2579687" y="4983163"/>
            <a:ext cx="2419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187"/>
          <p:cNvSpPr>
            <a:spLocks noChangeShapeType="1"/>
          </p:cNvSpPr>
          <p:nvPr/>
        </p:nvSpPr>
        <p:spPr bwMode="auto">
          <a:xfrm>
            <a:off x="4422775" y="206375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88"/>
          <p:cNvSpPr>
            <a:spLocks noChangeShapeType="1"/>
          </p:cNvSpPr>
          <p:nvPr/>
        </p:nvSpPr>
        <p:spPr bwMode="auto">
          <a:xfrm>
            <a:off x="3808412" y="3062288"/>
            <a:ext cx="1190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89"/>
          <p:cNvSpPr>
            <a:spLocks noChangeShapeType="1"/>
          </p:cNvSpPr>
          <p:nvPr/>
        </p:nvSpPr>
        <p:spPr bwMode="auto">
          <a:xfrm>
            <a:off x="3194050" y="4022725"/>
            <a:ext cx="1804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190"/>
          <p:cNvSpPr>
            <a:spLocks noChangeShapeType="1"/>
          </p:cNvSpPr>
          <p:nvPr/>
        </p:nvSpPr>
        <p:spPr bwMode="auto">
          <a:xfrm>
            <a:off x="5075237" y="2063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191"/>
          <p:cNvSpPr>
            <a:spLocks noChangeShapeType="1"/>
          </p:cNvSpPr>
          <p:nvPr/>
        </p:nvSpPr>
        <p:spPr bwMode="auto">
          <a:xfrm>
            <a:off x="4999037" y="2025650"/>
            <a:ext cx="0" cy="2995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193"/>
          <p:cNvSpPr>
            <a:spLocks noChangeShapeType="1"/>
          </p:cNvSpPr>
          <p:nvPr/>
        </p:nvSpPr>
        <p:spPr bwMode="auto">
          <a:xfrm>
            <a:off x="4999037" y="352425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6553200" y="6243638"/>
            <a:ext cx="2125663" cy="455612"/>
          </a:xfrm>
          <a:prstGeom prst="rect">
            <a:avLst/>
          </a:prstGeom>
        </p:spPr>
        <p:txBody>
          <a:bodyPr/>
          <a:lstStyle/>
          <a:p>
            <a:fld id="{3FF0AB9D-0F95-4605-B100-2E8E5894A450}" type="slidenum">
              <a:rPr lang="en-GB"/>
              <a:pPr/>
              <a:t>7</a:t>
            </a:fld>
            <a:endParaRPr lang="en-GB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Commercial </a:t>
            </a:r>
            <a:r>
              <a:rPr lang="en-US" sz="4000" dirty="0" smtClean="0"/>
              <a:t>Receiver Offerings (2008)</a:t>
            </a:r>
            <a:endParaRPr lang="en-US" sz="4000" dirty="0"/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295400"/>
            <a:ext cx="2573338" cy="172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588" y="1471613"/>
            <a:ext cx="2943225" cy="1728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325" y="3722688"/>
            <a:ext cx="2374900" cy="2220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5" cstate="print"/>
          <a:srcRect r="58055"/>
          <a:stretch>
            <a:fillRect/>
          </a:stretch>
        </p:blipFill>
        <p:spPr bwMode="auto">
          <a:xfrm>
            <a:off x="4594225" y="4052887"/>
            <a:ext cx="3241675" cy="1814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5302250" y="3679825"/>
            <a:ext cx="1919288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0">
                <a:solidFill>
                  <a:schemeClr val="tx1"/>
                </a:solidFill>
                <a:latin typeface="Garamond" pitchFamily="18" charset="0"/>
              </a:rPr>
              <a:t>Topcon NET-G3 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4949825" y="1123950"/>
            <a:ext cx="25019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0">
                <a:solidFill>
                  <a:schemeClr val="tx1"/>
                </a:solidFill>
                <a:latin typeface="Garamond" pitchFamily="18" charset="0"/>
              </a:rPr>
              <a:t>Trimble NetRS/NetR5 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165225" y="971550"/>
            <a:ext cx="2100263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0">
                <a:solidFill>
                  <a:schemeClr val="tx1"/>
                </a:solidFill>
                <a:latin typeface="Garamond" pitchFamily="18" charset="0"/>
              </a:rPr>
              <a:t>Septentrio PolaRx3 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1487213" y="3352800"/>
            <a:ext cx="174599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0" dirty="0" err="1">
                <a:solidFill>
                  <a:schemeClr val="tx1"/>
                </a:solidFill>
                <a:latin typeface="Garamond" pitchFamily="18" charset="0"/>
              </a:rPr>
              <a:t>Leica</a:t>
            </a:r>
            <a:r>
              <a:rPr lang="en-US" sz="1800" b="1" i="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b="1" i="0" dirty="0" smtClean="0">
                <a:solidFill>
                  <a:schemeClr val="tx1"/>
                </a:solidFill>
                <a:latin typeface="Garamond" pitchFamily="18" charset="0"/>
              </a:rPr>
              <a:t>GRX1200 </a:t>
            </a:r>
            <a:endParaRPr lang="en-US" sz="1800" b="1" i="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6553200" y="6243638"/>
            <a:ext cx="2125663" cy="455612"/>
          </a:xfrm>
          <a:prstGeom prst="rect">
            <a:avLst/>
          </a:prstGeom>
        </p:spPr>
        <p:txBody>
          <a:bodyPr/>
          <a:lstStyle/>
          <a:p>
            <a:fld id="{3FF0AB9D-0F95-4605-B100-2E8E5894A450}" type="slidenum">
              <a:rPr lang="en-GB"/>
              <a:pPr/>
              <a:t>8</a:t>
            </a:fld>
            <a:endParaRPr lang="en-GB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Commercial </a:t>
            </a:r>
            <a:r>
              <a:rPr lang="en-US" sz="4000" dirty="0" smtClean="0"/>
              <a:t>Receiver Offerings (2010)</a:t>
            </a:r>
            <a:endParaRPr lang="en-US" sz="4000" dirty="0"/>
          </a:p>
        </p:txBody>
      </p:sp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2943225" cy="1728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3722688"/>
            <a:ext cx="2374900" cy="2220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4" cstate="print"/>
          <a:srcRect r="58055"/>
          <a:stretch>
            <a:fillRect/>
          </a:stretch>
        </p:blipFill>
        <p:spPr bwMode="auto">
          <a:xfrm>
            <a:off x="5257800" y="4052887"/>
            <a:ext cx="3241675" cy="1814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5929312" y="3679825"/>
            <a:ext cx="1919288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0" dirty="0">
                <a:solidFill>
                  <a:schemeClr val="tx1"/>
                </a:solidFill>
                <a:latin typeface="Garamond" pitchFamily="18" charset="0"/>
              </a:rPr>
              <a:t>Topcon NET-G3 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99100" y="1066800"/>
            <a:ext cx="32863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0" dirty="0">
                <a:solidFill>
                  <a:schemeClr val="tx1"/>
                </a:solidFill>
                <a:latin typeface="Garamond" pitchFamily="18" charset="0"/>
              </a:rPr>
              <a:t>Trimble </a:t>
            </a:r>
            <a:r>
              <a:rPr lang="en-US" sz="1800" b="1" i="0" dirty="0" err="1" smtClean="0">
                <a:solidFill>
                  <a:schemeClr val="tx1"/>
                </a:solidFill>
                <a:latin typeface="Garamond" pitchFamily="18" charset="0"/>
              </a:rPr>
              <a:t>NetRS</a:t>
            </a:r>
            <a:r>
              <a:rPr lang="en-US" sz="1800" b="1" i="0" dirty="0" smtClean="0">
                <a:solidFill>
                  <a:schemeClr val="tx1"/>
                </a:solidFill>
                <a:latin typeface="Garamond" pitchFamily="18" charset="0"/>
              </a:rPr>
              <a:t>/NetR5/NetR8 </a:t>
            </a:r>
            <a:endParaRPr lang="en-US" sz="1800" b="1" i="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490537" y="971550"/>
            <a:ext cx="22509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0" dirty="0" err="1">
                <a:solidFill>
                  <a:schemeClr val="tx1"/>
                </a:solidFill>
                <a:latin typeface="Garamond" pitchFamily="18" charset="0"/>
              </a:rPr>
              <a:t>Septentrio</a:t>
            </a:r>
            <a:r>
              <a:rPr lang="en-US" sz="1800" b="1" i="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GeNe</a:t>
            </a:r>
            <a:r>
              <a:rPr lang="en-US" sz="1800" b="1" i="0" dirty="0" smtClean="0">
                <a:solidFill>
                  <a:schemeClr val="tx1"/>
                </a:solidFill>
                <a:latin typeface="Garamond" pitchFamily="18" charset="0"/>
              </a:rPr>
              <a:t>Rx1 </a:t>
            </a:r>
            <a:endParaRPr lang="en-US" sz="1800" b="1" i="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21600" y="3352800"/>
            <a:ext cx="2497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0" dirty="0" err="1">
                <a:solidFill>
                  <a:schemeClr val="tx1"/>
                </a:solidFill>
                <a:latin typeface="Garamond" pitchFamily="18" charset="0"/>
              </a:rPr>
              <a:t>Leica</a:t>
            </a:r>
            <a:r>
              <a:rPr lang="en-US" sz="1800" b="1" i="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b="1" i="0" dirty="0" smtClean="0">
                <a:solidFill>
                  <a:schemeClr val="tx1"/>
                </a:solidFill>
                <a:latin typeface="Garamond" pitchFamily="18" charset="0"/>
              </a:rPr>
              <a:t>GRX1200+GNSS </a:t>
            </a:r>
            <a:endParaRPr lang="en-US" sz="1800" b="1" i="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59296"/>
            <a:ext cx="2371725" cy="1612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590800"/>
            <a:ext cx="2215359" cy="1990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541794" y="2221468"/>
            <a:ext cx="12588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Garamond" pitchFamily="18" charset="0"/>
              </a:rPr>
              <a:t>Javad</a:t>
            </a:r>
            <a:r>
              <a:rPr lang="en-US" b="1" dirty="0" smtClean="0">
                <a:latin typeface="Garamond" pitchFamily="18" charset="0"/>
              </a:rPr>
              <a:t> G3T</a:t>
            </a:r>
            <a:r>
              <a:rPr lang="en-US" sz="1800" b="1" i="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en-US" sz="1800" b="1" i="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1447800"/>
          <a:ext cx="864108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Receiver Type Distribution (June 2010)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8288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Fastest Growth Since 2007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4114800" y="2590800"/>
            <a:ext cx="12192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6019800" y="2209800"/>
            <a:ext cx="1676400" cy="1447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2590801" y="2133600"/>
            <a:ext cx="1295399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1405</Words>
  <Application>Microsoft Office PowerPoint</Application>
  <PresentationFormat>On-screen Show (4:3)</PresentationFormat>
  <Paragraphs>347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Edge</vt:lpstr>
      <vt:lpstr>Advances in GNSS Equipment</vt:lpstr>
      <vt:lpstr>Slide 2</vt:lpstr>
      <vt:lpstr>Outline</vt:lpstr>
      <vt:lpstr>Conclusions from Miami 2008</vt:lpstr>
      <vt:lpstr>The Super Receiver</vt:lpstr>
      <vt:lpstr>The Ultra Receiver</vt:lpstr>
      <vt:lpstr>Commercial Receiver Offerings (2008)</vt:lpstr>
      <vt:lpstr>Commercial Receiver Offerings (2010)</vt:lpstr>
      <vt:lpstr>Receiver Type Distribution (June 2010)</vt:lpstr>
      <vt:lpstr>Approaching the Super Receiver</vt:lpstr>
      <vt:lpstr>Outline</vt:lpstr>
      <vt:lpstr>Recall: The Ultra Receiver</vt:lpstr>
      <vt:lpstr>The ARL:UT Digitizing Front End</vt:lpstr>
      <vt:lpstr>The ARL:UT Digitizing Front End</vt:lpstr>
      <vt:lpstr>The ARL:UT Digitizing Front End</vt:lpstr>
      <vt:lpstr>UT/Cornell/ASTRA CASES SwRx</vt:lpstr>
      <vt:lpstr>UT/Cornell/ASTRA CASES SwRx</vt:lpstr>
      <vt:lpstr>CASES Multi-System Receiver Bank</vt:lpstr>
      <vt:lpstr>Approaching the Ultra Receiver</vt:lpstr>
      <vt:lpstr>Approaching the Ultra Receiver</vt:lpstr>
      <vt:lpstr>Multicore GNSS Processing</vt:lpstr>
      <vt:lpstr>UFAF SwRx Evaluation (Carsten Stroeber)</vt:lpstr>
      <vt:lpstr>UFAF SwRx Evaluation</vt:lpstr>
      <vt:lpstr>Slide 24</vt:lpstr>
      <vt:lpstr>UFAF SwRx Evaluation</vt:lpstr>
      <vt:lpstr>Outline</vt:lpstr>
      <vt:lpstr>Slide 27</vt:lpstr>
      <vt:lpstr>Toward a Standardized Carrier Phase and Pseudorange Measurement Technique</vt:lpstr>
      <vt:lpstr>Illustration (Carrier Phase)</vt:lpstr>
      <vt:lpstr>Illustration (Pseudorange)</vt:lpstr>
      <vt:lpstr>Evaluating the Example</vt:lpstr>
      <vt:lpstr>Summary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zst75</dc:creator>
  <cp:lastModifiedBy>todd</cp:lastModifiedBy>
  <cp:revision>121</cp:revision>
  <dcterms:created xsi:type="dcterms:W3CDTF">2010-06-11T15:45:13Z</dcterms:created>
  <dcterms:modified xsi:type="dcterms:W3CDTF">2010-06-28T21:10:43Z</dcterms:modified>
</cp:coreProperties>
</file>