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3" r:id="rId1"/>
    <p:sldMasterId id="2147483824" r:id="rId2"/>
    <p:sldMasterId id="2147483860" r:id="rId3"/>
  </p:sldMasterIdLst>
  <p:notesMasterIdLst>
    <p:notesMasterId r:id="rId31"/>
  </p:notesMasterIdLst>
  <p:handoutMasterIdLst>
    <p:handoutMasterId r:id="rId32"/>
  </p:handoutMasterIdLst>
  <p:sldIdLst>
    <p:sldId id="1015" r:id="rId4"/>
    <p:sldId id="1322" r:id="rId5"/>
    <p:sldId id="1327" r:id="rId6"/>
    <p:sldId id="1330" r:id="rId7"/>
    <p:sldId id="1333" r:id="rId8"/>
    <p:sldId id="1332" r:id="rId9"/>
    <p:sldId id="1329" r:id="rId10"/>
    <p:sldId id="1256" r:id="rId11"/>
    <p:sldId id="1323" r:id="rId12"/>
    <p:sldId id="1321" r:id="rId13"/>
    <p:sldId id="1334" r:id="rId14"/>
    <p:sldId id="1313" r:id="rId15"/>
    <p:sldId id="1314" r:id="rId16"/>
    <p:sldId id="1315" r:id="rId17"/>
    <p:sldId id="1317" r:id="rId18"/>
    <p:sldId id="1303" r:id="rId19"/>
    <p:sldId id="1316" r:id="rId20"/>
    <p:sldId id="1335" r:id="rId21"/>
    <p:sldId id="1325" r:id="rId22"/>
    <p:sldId id="1324" r:id="rId23"/>
    <p:sldId id="1336" r:id="rId24"/>
    <p:sldId id="1318" r:id="rId25"/>
    <p:sldId id="1337" r:id="rId26"/>
    <p:sldId id="1340" r:id="rId27"/>
    <p:sldId id="1338" r:id="rId28"/>
    <p:sldId id="1339" r:id="rId29"/>
    <p:sldId id="1137" r:id="rId30"/>
  </p:sldIdLst>
  <p:sldSz cx="9144000" cy="5143500" type="screen16x9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9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65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3192" algn="l" defTabSz="913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9831" algn="l" defTabSz="913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6471" algn="l" defTabSz="913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3106" algn="l" defTabSz="91328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  <a:srgbClr val="00153E"/>
    <a:srgbClr val="3333FF"/>
    <a:srgbClr val="1AAF01"/>
    <a:srgbClr val="008000"/>
    <a:srgbClr val="D86E2C"/>
    <a:srgbClr val="0000FF"/>
    <a:srgbClr val="CC0000"/>
    <a:srgbClr val="33CC3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87341" autoAdjust="0"/>
  </p:normalViewPr>
  <p:slideViewPr>
    <p:cSldViewPr snapToGrid="0">
      <p:cViewPr varScale="1">
        <p:scale>
          <a:sx n="125" d="100"/>
          <a:sy n="125" d="100"/>
        </p:scale>
        <p:origin x="672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notesViewPr>
    <p:cSldViewPr snapToGrid="0">
      <p:cViewPr varScale="1">
        <p:scale>
          <a:sx n="73" d="100"/>
          <a:sy n="73" d="100"/>
        </p:scale>
        <p:origin x="-2885" y="-62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6"/>
          </a:xfrm>
          <a:prstGeom prst="rect">
            <a:avLst/>
          </a:prstGeom>
        </p:spPr>
        <p:txBody>
          <a:bodyPr vert="horz" lIns="97142" tIns="48571" rIns="97142" bIns="485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6"/>
          </a:xfrm>
          <a:prstGeom prst="rect">
            <a:avLst/>
          </a:prstGeom>
        </p:spPr>
        <p:txBody>
          <a:bodyPr vert="horz" lIns="97142" tIns="48571" rIns="97142" bIns="48571" rtlCol="0"/>
          <a:lstStyle>
            <a:lvl1pPr algn="r">
              <a:defRPr sz="1300"/>
            </a:lvl1pPr>
          </a:lstStyle>
          <a:p>
            <a:fld id="{2A5496D9-BAD7-4D60-8341-1C5C999E9E4B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5"/>
          </a:xfrm>
          <a:prstGeom prst="rect">
            <a:avLst/>
          </a:prstGeom>
        </p:spPr>
        <p:txBody>
          <a:bodyPr vert="horz" lIns="97142" tIns="48571" rIns="97142" bIns="485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5"/>
          </a:xfrm>
          <a:prstGeom prst="rect">
            <a:avLst/>
          </a:prstGeom>
        </p:spPr>
        <p:txBody>
          <a:bodyPr vert="horz" lIns="97142" tIns="48571" rIns="97142" bIns="48571" rtlCol="0" anchor="b"/>
          <a:lstStyle>
            <a:lvl1pPr algn="r">
              <a:defRPr sz="1300"/>
            </a:lvl1pPr>
          </a:lstStyle>
          <a:p>
            <a:fld id="{0980E3AB-2AC6-4E81-A881-CB0F578FD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59"/>
          </a:xfrm>
          <a:prstGeom prst="rect">
            <a:avLst/>
          </a:prstGeom>
        </p:spPr>
        <p:txBody>
          <a:bodyPr vert="horz" lIns="97142" tIns="48571" rIns="97142" bIns="485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59"/>
          </a:xfrm>
          <a:prstGeom prst="rect">
            <a:avLst/>
          </a:prstGeom>
        </p:spPr>
        <p:txBody>
          <a:bodyPr vert="horz" lIns="97142" tIns="48571" rIns="97142" bIns="485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827748B-4CA2-42F5-848B-6F4B3A93A3B2}" type="datetimeFigureOut">
              <a:rPr lang="en-US"/>
              <a:pPr>
                <a:defRPr/>
              </a:pPr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2388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42" tIns="48571" rIns="97142" bIns="485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39"/>
          </a:xfrm>
          <a:prstGeom prst="rect">
            <a:avLst/>
          </a:prstGeom>
        </p:spPr>
        <p:txBody>
          <a:bodyPr vert="horz" lIns="97142" tIns="48571" rIns="97142" bIns="485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59"/>
          </a:xfrm>
          <a:prstGeom prst="rect">
            <a:avLst/>
          </a:prstGeom>
        </p:spPr>
        <p:txBody>
          <a:bodyPr vert="horz" lIns="97142" tIns="48571" rIns="97142" bIns="485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59"/>
          </a:xfrm>
          <a:prstGeom prst="rect">
            <a:avLst/>
          </a:prstGeom>
        </p:spPr>
        <p:txBody>
          <a:bodyPr vert="horz" lIns="97142" tIns="48571" rIns="97142" bIns="485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B4C53B7-45DF-4EEE-AD92-230703B2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7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92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31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71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06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C53B7-45DF-4EEE-AD92-230703B206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9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23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4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0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0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54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68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2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50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055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73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022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08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41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76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CAA6-751C-41AF-8508-9D212547EE6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6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4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6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58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0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4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5CAA6-751C-41AF-8508-9D212547EE6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0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39" indent="0" algn="ctr">
              <a:buNone/>
              <a:defRPr sz="2000"/>
            </a:lvl2pPr>
            <a:lvl3pPr marL="913280" indent="0" algn="ctr">
              <a:buNone/>
              <a:defRPr sz="1800"/>
            </a:lvl3pPr>
            <a:lvl4pPr marL="1369909" indent="0" algn="ctr">
              <a:buNone/>
              <a:defRPr sz="1600"/>
            </a:lvl4pPr>
            <a:lvl5pPr marL="1826553" indent="0" algn="ctr">
              <a:buNone/>
              <a:defRPr sz="1600"/>
            </a:lvl5pPr>
            <a:lvl6pPr marL="2283192" indent="0" algn="ctr">
              <a:buNone/>
              <a:defRPr sz="1600"/>
            </a:lvl6pPr>
            <a:lvl7pPr marL="2739831" indent="0" algn="ctr">
              <a:buNone/>
              <a:defRPr sz="1600"/>
            </a:lvl7pPr>
            <a:lvl8pPr marL="3196471" indent="0" algn="ctr">
              <a:buNone/>
              <a:defRPr sz="1600"/>
            </a:lvl8pPr>
            <a:lvl9pPr marL="36531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06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639" indent="0">
              <a:buNone/>
              <a:defRPr sz="2800"/>
            </a:lvl2pPr>
            <a:lvl3pPr marL="913280" indent="0">
              <a:buNone/>
              <a:defRPr sz="2400"/>
            </a:lvl3pPr>
            <a:lvl4pPr marL="1369909" indent="0">
              <a:buNone/>
              <a:defRPr sz="2000"/>
            </a:lvl4pPr>
            <a:lvl5pPr marL="1826553" indent="0">
              <a:buNone/>
              <a:defRPr sz="2000"/>
            </a:lvl5pPr>
            <a:lvl6pPr marL="2283192" indent="0">
              <a:buNone/>
              <a:defRPr sz="2000"/>
            </a:lvl6pPr>
            <a:lvl7pPr marL="2739831" indent="0">
              <a:buNone/>
              <a:defRPr sz="2000"/>
            </a:lvl7pPr>
            <a:lvl8pPr marL="3196471" indent="0">
              <a:buNone/>
              <a:defRPr sz="2000"/>
            </a:lvl8pPr>
            <a:lvl9pPr marL="36531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639" indent="0">
              <a:buNone/>
              <a:defRPr sz="1400"/>
            </a:lvl2pPr>
            <a:lvl3pPr marL="913280" indent="0">
              <a:buNone/>
              <a:defRPr sz="1200"/>
            </a:lvl3pPr>
            <a:lvl4pPr marL="1369909" indent="0">
              <a:buNone/>
              <a:defRPr sz="1000"/>
            </a:lvl4pPr>
            <a:lvl5pPr marL="1826553" indent="0">
              <a:buNone/>
              <a:defRPr sz="1000"/>
            </a:lvl5pPr>
            <a:lvl6pPr marL="2283192" indent="0">
              <a:buNone/>
              <a:defRPr sz="1000"/>
            </a:lvl6pPr>
            <a:lvl7pPr marL="2739831" indent="0">
              <a:buNone/>
              <a:defRPr sz="1000"/>
            </a:lvl7pPr>
            <a:lvl8pPr marL="3196471" indent="0">
              <a:buNone/>
              <a:defRPr sz="1000"/>
            </a:lvl8pPr>
            <a:lvl9pPr marL="36531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273861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61"/>
            <a:ext cx="57626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724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10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72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8311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466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02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779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-457200" y="2857500"/>
            <a:ext cx="10058400" cy="62865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2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73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263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616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96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39" indent="0" algn="ctr">
              <a:buNone/>
              <a:defRPr sz="2000"/>
            </a:lvl2pPr>
            <a:lvl3pPr marL="913280" indent="0" algn="ctr">
              <a:buNone/>
              <a:defRPr sz="1800"/>
            </a:lvl3pPr>
            <a:lvl4pPr marL="1369909" indent="0" algn="ctr">
              <a:buNone/>
              <a:defRPr sz="1600"/>
            </a:lvl4pPr>
            <a:lvl5pPr marL="1826553" indent="0" algn="ctr">
              <a:buNone/>
              <a:defRPr sz="1600"/>
            </a:lvl5pPr>
            <a:lvl6pPr marL="2283192" indent="0" algn="ctr">
              <a:buNone/>
              <a:defRPr sz="1600"/>
            </a:lvl6pPr>
            <a:lvl7pPr marL="2739831" indent="0" algn="ctr">
              <a:buNone/>
              <a:defRPr sz="1600"/>
            </a:lvl7pPr>
            <a:lvl8pPr marL="3196471" indent="0" algn="ctr">
              <a:buNone/>
              <a:defRPr sz="1600"/>
            </a:lvl8pPr>
            <a:lvl9pPr marL="36531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03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-457200" y="2857500"/>
            <a:ext cx="10058400" cy="62865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42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7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9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84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9" indent="0">
              <a:buNone/>
              <a:defRPr sz="2000" b="1"/>
            </a:lvl2pPr>
            <a:lvl3pPr marL="913280" indent="0">
              <a:buNone/>
              <a:defRPr sz="1800" b="1"/>
            </a:lvl3pPr>
            <a:lvl4pPr marL="1369909" indent="0">
              <a:buNone/>
              <a:defRPr sz="1600" b="1"/>
            </a:lvl4pPr>
            <a:lvl5pPr marL="1826553" indent="0">
              <a:buNone/>
              <a:defRPr sz="1600" b="1"/>
            </a:lvl5pPr>
            <a:lvl6pPr marL="2283192" indent="0">
              <a:buNone/>
              <a:defRPr sz="1600" b="1"/>
            </a:lvl6pPr>
            <a:lvl7pPr marL="2739831" indent="0">
              <a:buNone/>
              <a:defRPr sz="1600" b="1"/>
            </a:lvl7pPr>
            <a:lvl8pPr marL="3196471" indent="0">
              <a:buNone/>
              <a:defRPr sz="1600" b="1"/>
            </a:lvl8pPr>
            <a:lvl9pPr marL="36531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1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9" indent="0">
              <a:buNone/>
              <a:defRPr sz="2000" b="1"/>
            </a:lvl2pPr>
            <a:lvl3pPr marL="913280" indent="0">
              <a:buNone/>
              <a:defRPr sz="1800" b="1"/>
            </a:lvl3pPr>
            <a:lvl4pPr marL="1369909" indent="0">
              <a:buNone/>
              <a:defRPr sz="1600" b="1"/>
            </a:lvl4pPr>
            <a:lvl5pPr marL="1826553" indent="0">
              <a:buNone/>
              <a:defRPr sz="1600" b="1"/>
            </a:lvl5pPr>
            <a:lvl6pPr marL="2283192" indent="0">
              <a:buNone/>
              <a:defRPr sz="1600" b="1"/>
            </a:lvl6pPr>
            <a:lvl7pPr marL="2739831" indent="0">
              <a:buNone/>
              <a:defRPr sz="1600" b="1"/>
            </a:lvl7pPr>
            <a:lvl8pPr marL="3196471" indent="0">
              <a:buNone/>
              <a:defRPr sz="1600" b="1"/>
            </a:lvl8pPr>
            <a:lvl9pPr marL="36531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0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64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0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42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06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639" indent="0">
              <a:buNone/>
              <a:defRPr sz="1400"/>
            </a:lvl2pPr>
            <a:lvl3pPr marL="913280" indent="0">
              <a:buNone/>
              <a:defRPr sz="1200"/>
            </a:lvl3pPr>
            <a:lvl4pPr marL="1369909" indent="0">
              <a:buNone/>
              <a:defRPr sz="1000"/>
            </a:lvl4pPr>
            <a:lvl5pPr marL="1826553" indent="0">
              <a:buNone/>
              <a:defRPr sz="1000"/>
            </a:lvl5pPr>
            <a:lvl6pPr marL="2283192" indent="0">
              <a:buNone/>
              <a:defRPr sz="1000"/>
            </a:lvl6pPr>
            <a:lvl7pPr marL="2739831" indent="0">
              <a:buNone/>
              <a:defRPr sz="1000"/>
            </a:lvl7pPr>
            <a:lvl8pPr marL="3196471" indent="0">
              <a:buNone/>
              <a:defRPr sz="1000"/>
            </a:lvl8pPr>
            <a:lvl9pPr marL="36531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95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06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639" indent="0">
              <a:buNone/>
              <a:defRPr sz="2800"/>
            </a:lvl2pPr>
            <a:lvl3pPr marL="913280" indent="0">
              <a:buNone/>
              <a:defRPr sz="2400"/>
            </a:lvl3pPr>
            <a:lvl4pPr marL="1369909" indent="0">
              <a:buNone/>
              <a:defRPr sz="2000"/>
            </a:lvl4pPr>
            <a:lvl5pPr marL="1826553" indent="0">
              <a:buNone/>
              <a:defRPr sz="2000"/>
            </a:lvl5pPr>
            <a:lvl6pPr marL="2283192" indent="0">
              <a:buNone/>
              <a:defRPr sz="2000"/>
            </a:lvl6pPr>
            <a:lvl7pPr marL="2739831" indent="0">
              <a:buNone/>
              <a:defRPr sz="2000"/>
            </a:lvl7pPr>
            <a:lvl8pPr marL="3196471" indent="0">
              <a:buNone/>
              <a:defRPr sz="2000"/>
            </a:lvl8pPr>
            <a:lvl9pPr marL="36531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639" indent="0">
              <a:buNone/>
              <a:defRPr sz="1400"/>
            </a:lvl2pPr>
            <a:lvl3pPr marL="913280" indent="0">
              <a:buNone/>
              <a:defRPr sz="1200"/>
            </a:lvl3pPr>
            <a:lvl4pPr marL="1369909" indent="0">
              <a:buNone/>
              <a:defRPr sz="1000"/>
            </a:lvl4pPr>
            <a:lvl5pPr marL="1826553" indent="0">
              <a:buNone/>
              <a:defRPr sz="1000"/>
            </a:lvl5pPr>
            <a:lvl6pPr marL="2283192" indent="0">
              <a:buNone/>
              <a:defRPr sz="1000"/>
            </a:lvl6pPr>
            <a:lvl7pPr marL="2739831" indent="0">
              <a:buNone/>
              <a:defRPr sz="1000"/>
            </a:lvl7pPr>
            <a:lvl8pPr marL="3196471" indent="0">
              <a:buNone/>
              <a:defRPr sz="1000"/>
            </a:lvl8pPr>
            <a:lvl9pPr marL="36531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6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87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273861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61"/>
            <a:ext cx="57626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7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9" indent="0">
              <a:buNone/>
              <a:defRPr sz="2000" b="1"/>
            </a:lvl2pPr>
            <a:lvl3pPr marL="913280" indent="0">
              <a:buNone/>
              <a:defRPr sz="1800" b="1"/>
            </a:lvl3pPr>
            <a:lvl4pPr marL="1369909" indent="0">
              <a:buNone/>
              <a:defRPr sz="1600" b="1"/>
            </a:lvl4pPr>
            <a:lvl5pPr marL="1826553" indent="0">
              <a:buNone/>
              <a:defRPr sz="1600" b="1"/>
            </a:lvl5pPr>
            <a:lvl6pPr marL="2283192" indent="0">
              <a:buNone/>
              <a:defRPr sz="1600" b="1"/>
            </a:lvl6pPr>
            <a:lvl7pPr marL="2739831" indent="0">
              <a:buNone/>
              <a:defRPr sz="1600" b="1"/>
            </a:lvl7pPr>
            <a:lvl8pPr marL="3196471" indent="0">
              <a:buNone/>
              <a:defRPr sz="1600" b="1"/>
            </a:lvl8pPr>
            <a:lvl9pPr marL="36531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1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9" indent="0">
              <a:buNone/>
              <a:defRPr sz="2000" b="1"/>
            </a:lvl2pPr>
            <a:lvl3pPr marL="913280" indent="0">
              <a:buNone/>
              <a:defRPr sz="1800" b="1"/>
            </a:lvl3pPr>
            <a:lvl4pPr marL="1369909" indent="0">
              <a:buNone/>
              <a:defRPr sz="1600" b="1"/>
            </a:lvl4pPr>
            <a:lvl5pPr marL="1826553" indent="0">
              <a:buNone/>
              <a:defRPr sz="1600" b="1"/>
            </a:lvl5pPr>
            <a:lvl6pPr marL="2283192" indent="0">
              <a:buNone/>
              <a:defRPr sz="1600" b="1"/>
            </a:lvl6pPr>
            <a:lvl7pPr marL="2739831" indent="0">
              <a:buNone/>
              <a:defRPr sz="1600" b="1"/>
            </a:lvl7pPr>
            <a:lvl8pPr marL="3196471" indent="0">
              <a:buNone/>
              <a:defRPr sz="1600" b="1"/>
            </a:lvl8pPr>
            <a:lvl9pPr marL="36531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06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639" indent="0">
              <a:buNone/>
              <a:defRPr sz="1400"/>
            </a:lvl2pPr>
            <a:lvl3pPr marL="913280" indent="0">
              <a:buNone/>
              <a:defRPr sz="1200"/>
            </a:lvl3pPr>
            <a:lvl4pPr marL="1369909" indent="0">
              <a:buNone/>
              <a:defRPr sz="1000"/>
            </a:lvl4pPr>
            <a:lvl5pPr marL="1826553" indent="0">
              <a:buNone/>
              <a:defRPr sz="1000"/>
            </a:lvl5pPr>
            <a:lvl6pPr marL="2283192" indent="0">
              <a:buNone/>
              <a:defRPr sz="1000"/>
            </a:lvl6pPr>
            <a:lvl7pPr marL="2739831" indent="0">
              <a:buNone/>
              <a:defRPr sz="1000"/>
            </a:lvl7pPr>
            <a:lvl8pPr marL="3196471" indent="0">
              <a:buNone/>
              <a:defRPr sz="1000"/>
            </a:lvl8pPr>
            <a:lvl9pPr marL="36531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8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329" tIns="45672" rIns="91329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29" tIns="45672" rIns="91329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82"/>
            <a:ext cx="2057400" cy="273844"/>
          </a:xfrm>
          <a:prstGeom prst="rect">
            <a:avLst/>
          </a:prstGeom>
        </p:spPr>
        <p:txBody>
          <a:bodyPr vert="horz" lIns="91329" tIns="45672" rIns="91329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76C6-F1B5-4E56-96A9-58CE82EB05C9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82"/>
            <a:ext cx="3086100" cy="273844"/>
          </a:xfrm>
          <a:prstGeom prst="rect">
            <a:avLst/>
          </a:prstGeom>
        </p:spPr>
        <p:txBody>
          <a:bodyPr vert="horz" lIns="91329" tIns="45672" rIns="91329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82"/>
            <a:ext cx="2057400" cy="273844"/>
          </a:xfrm>
          <a:prstGeom prst="rect">
            <a:avLst/>
          </a:prstGeom>
        </p:spPr>
        <p:txBody>
          <a:bodyPr vert="horz" lIns="91329" tIns="45672" rIns="91329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51B3-6678-4A03-AD98-42CDD4199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32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9" indent="-228319" algn="l" defTabSz="9132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5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6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33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74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06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50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89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26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9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9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53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2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31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71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06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58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329" tIns="45672" rIns="91329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29" tIns="45672" rIns="91329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82"/>
            <a:ext cx="2057400" cy="273844"/>
          </a:xfrm>
          <a:prstGeom prst="rect">
            <a:avLst/>
          </a:prstGeom>
        </p:spPr>
        <p:txBody>
          <a:bodyPr vert="horz" lIns="91329" tIns="45672" rIns="91329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76C6-F1B5-4E56-96A9-58CE82EB0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82"/>
            <a:ext cx="3086100" cy="273844"/>
          </a:xfrm>
          <a:prstGeom prst="rect">
            <a:avLst/>
          </a:prstGeom>
        </p:spPr>
        <p:txBody>
          <a:bodyPr vert="horz" lIns="91329" tIns="45672" rIns="91329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82"/>
            <a:ext cx="2057400" cy="273844"/>
          </a:xfrm>
          <a:prstGeom prst="rect">
            <a:avLst/>
          </a:prstGeom>
        </p:spPr>
        <p:txBody>
          <a:bodyPr vert="horz" lIns="91329" tIns="45672" rIns="91329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51B3-6678-4A03-AD98-42CDD419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defTabSz="9132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9" indent="-228319" algn="l" defTabSz="9132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5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6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33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74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06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50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89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26" indent="-228319" algn="l" defTabSz="9132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9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9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53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2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31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71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06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rive.google.com/file/d/0B9CIIK5sANi0QTQ3RG96QUlSZHM/view?usp=shari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457200" y="3012277"/>
            <a:ext cx="10058400" cy="428424"/>
          </a:xfrm>
          <a:ln w="3175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Counter-UAV Challenges: Is GNSS Spoofing Effective?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224788"/>
            <a:ext cx="9144000" cy="1771650"/>
          </a:xfrm>
          <a:prstGeom prst="rect">
            <a:avLst/>
          </a:prstGeom>
        </p:spPr>
        <p:txBody>
          <a:bodyPr vert="horz" lIns="91329" tIns="45672" rIns="91329" bIns="4567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US" sz="1400" dirty="0" smtClean="0">
              <a:solidFill>
                <a:prstClr val="white"/>
              </a:solidFill>
              <a:latin typeface="Tw Cen MT" panose="020B0602020104020603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Todd </a:t>
            </a:r>
            <a:r>
              <a:rPr lang="en-US" sz="14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Humphreys</a:t>
            </a:r>
            <a:endParaRPr lang="en-US" sz="1400" dirty="0">
              <a:solidFill>
                <a:prstClr val="white"/>
              </a:solidFill>
              <a:latin typeface="Tw Cen MT" panose="020B0602020104020603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Department </a:t>
            </a:r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of Aerospace Engineering and Engineering </a:t>
            </a:r>
            <a:r>
              <a:rPr lang="en-US" sz="14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Mechanics</a:t>
            </a:r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The University </a:t>
            </a:r>
            <a:r>
              <a:rPr lang="en-US" sz="1400" dirty="0">
                <a:solidFill>
                  <a:prstClr val="white"/>
                </a:solidFill>
                <a:latin typeface="Tw Cen MT" panose="020B0602020104020603" pitchFamily="34" charset="0"/>
              </a:rPr>
              <a:t>of Texas at </a:t>
            </a:r>
            <a:r>
              <a:rPr lang="en-US" sz="14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Austin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 pitchFamily="34" charset="0"/>
              </a:rPr>
              <a:t>ION GNSS+ Hostile MAV Threats, Detection and Countermeasures | September 28, 2017</a:t>
            </a:r>
            <a:endParaRPr lang="en-US" sz="14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082" y="1196096"/>
            <a:ext cx="7687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</a:rPr>
              <a:t>Note that counter MAV is an extremely difficult, asymmetric problem: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</a:rPr>
              <a:t>Expensive detection techniques and countermeasures can be easily and cost-effectively evaded by an adaptive adversary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899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041" y="2229159"/>
            <a:ext cx="7785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</a:rPr>
              <a:t>Q: </a:t>
            </a:r>
            <a:r>
              <a:rPr lang="en-US" sz="2800" b="1" dirty="0">
                <a:latin typeface="+mn-lt"/>
              </a:rPr>
              <a:t>How </a:t>
            </a:r>
            <a:r>
              <a:rPr lang="en-US" sz="2800" b="1" dirty="0" smtClean="0">
                <a:latin typeface="+mn-lt"/>
              </a:rPr>
              <a:t>effective is GNSS spoofing as a defense against hostile MAVs?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06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669" y="4364709"/>
            <a:ext cx="8149918" cy="39958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GNSS spoofing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theory is straightforward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3" y="376860"/>
            <a:ext cx="4793961" cy="3735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91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714" y="4378669"/>
            <a:ext cx="5901482" cy="707365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$60k Hornet Mini’s navigation system sensors: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civil GNSS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IMU + magnetometer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C:\Users\todd\Desktop\UT Hornet Mini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040" y="208901"/>
            <a:ext cx="5430991" cy="4072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2016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dd\Documents\research\navsec\pics\drone capture mont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34" y="0"/>
            <a:ext cx="7720049" cy="51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7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3328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332" y="3308264"/>
            <a:ext cx="89537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A.J. Kerns, D.P. Shepard,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J.A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Bhatti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T.E. Humphreys,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“Unmanned aircraft capture and control via GPS spoofing,”  Journal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Field Robotics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2014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55" y="3693047"/>
            <a:ext cx="8860464" cy="132291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Analysis of interplay between defender and attacker must consider full closed-loop system including: (1) vehicle dynamics (including state estimation and control), (2) defender’s detection strategy, (3) predictability of defender’s control actions, and (4) attacker’s state estimation system</a:t>
            </a:r>
          </a:p>
        </p:txBody>
      </p:sp>
    </p:spTree>
    <p:extLst>
      <p:ext uri="{BB962C8B-B14F-4D97-AF65-F5344CB8AC3E}">
        <p14:creationId xmlns:p14="http://schemas.microsoft.com/office/powerpoint/2010/main" val="1511105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03248"/>
            <a:ext cx="9143999" cy="645810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With the most sophisticated techniques against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GPS-INS-guided UAV, </a:t>
            </a:r>
            <a:r>
              <a:rPr lang="en-US" i="1" dirty="0" smtClean="0">
                <a:solidFill>
                  <a:prstClr val="black"/>
                </a:solidFill>
              </a:rPr>
              <a:t>covert control</a:t>
            </a:r>
            <a:r>
              <a:rPr lang="en-US" dirty="0" smtClean="0">
                <a:solidFill>
                  <a:prstClr val="black"/>
                </a:solidFill>
              </a:rPr>
              <a:t> is possible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3" y="744487"/>
            <a:ext cx="4266138" cy="3386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554" y="758446"/>
            <a:ext cx="4317830" cy="33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4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8" y="566200"/>
            <a:ext cx="5124498" cy="3843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04630" y="4562047"/>
            <a:ext cx="7243010" cy="363262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Crashing is much easier than control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1836" y="3528001"/>
            <a:ext cx="335047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A.J. Kerns, D.P. Shepard, 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J.A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Bhatti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T.E. Humphreys, 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“Unmanned aircraft capture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control via GPS spoofing,”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Journal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Field Robotics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2014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64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173" y="2354803"/>
            <a:ext cx="8096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Q: Can collateral damage from spoofing be avoided?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4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2" y="0"/>
            <a:ext cx="7695861" cy="450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496265"/>
            <a:ext cx="9143999" cy="645810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Risk of affecting non-target GNSS users depends on transmitter gain pattern and ranging code alignment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4695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2/26/Darrell_K_Royal-Texas_Memorial_Stadium_at_Night.jpg/1280px-Darrell_K_Royal-Texas_Memorial_Stadium_at_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8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356" y="0"/>
            <a:ext cx="6262221" cy="5143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" y="1452921"/>
                <a:ext cx="2764357" cy="2584802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90920" tIns="45462" rIns="90920" bIns="45462"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prstClr val="black"/>
                    </a:solidFill>
                  </a:rPr>
                  <a:t>Number of affected GPS L1 C/A signals in a plane intersecting the target UAV.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is less than what is eliminated by RAIM in nearby receivers, no collateral spoofing will occur.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52921"/>
                <a:ext cx="2764357" cy="2584802"/>
              </a:xfrm>
              <a:prstGeom prst="rect">
                <a:avLst/>
              </a:prstGeom>
              <a:blipFill>
                <a:blip r:embed="rId4"/>
                <a:stretch>
                  <a:fillRect l="-1987" t="-1179" r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425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03248"/>
            <a:ext cx="9143999" cy="645810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Probability of collateral degradation as a function of range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target and number of outliers RAIM can eliminate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20" y="0"/>
            <a:ext cx="5744666" cy="44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9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5933" y="1935993"/>
            <a:ext cx="8096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Keep in mind that if hostile MAV shuts off GNSS when it arrives in restricted area, GNSS spoofing is ineffective as countermeasure.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4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rkbeta.no/wp-content/uploads/2017/09/gps-posi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0" y="0"/>
            <a:ext cx="8730156" cy="5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372" y="3372462"/>
            <a:ext cx="2861863" cy="119980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Russia believes that GNSS spoofing is an effective counter-MAV technique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93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7" y="0"/>
            <a:ext cx="7744146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63789"/>
            <a:ext cx="9143999" cy="368811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UT Austin MAV Arena: A playground for MAV security, perception, and control research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243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63789"/>
            <a:ext cx="9143999" cy="368811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Custom-built MAVs with dual-antenna precise GNSS for controlled swarms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88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6720" y="2235200"/>
            <a:ext cx="600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Precise Positioning Flight Demo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0097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3" y="1152167"/>
            <a:ext cx="8034359" cy="26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0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vember|December 20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3866" y="0"/>
            <a:ext cx="41761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69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01.nyt.com/images/2015/01/27/us/27DRONE2/27DRONE2-master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7" y="0"/>
            <a:ext cx="68536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6921" y="4734654"/>
            <a:ext cx="5542242" cy="39958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January 2015: A drone falls in Washington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83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01.nyt.com/images/2015/01/27/us/JP-DEVICE/JP-DEVICE-master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3" y="0"/>
            <a:ext cx="80740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96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03385"/>
            <a:ext cx="9159299" cy="3939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048" y="4699484"/>
            <a:ext cx="8743070" cy="39958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2015 Congressional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testimony a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vailable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at radionavlab.ae.utexas.edu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51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" y="0"/>
            <a:ext cx="7683361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9232" y="4867022"/>
            <a:ext cx="2374768" cy="27647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York Times, Sept. 23,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9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17" t="30313" r="44264" b="20677"/>
          <a:stretch/>
        </p:blipFill>
        <p:spPr>
          <a:xfrm>
            <a:off x="0" y="0"/>
            <a:ext cx="9145614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70846" y="4867022"/>
            <a:ext cx="2374768" cy="27647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York Times, Sept. 23,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5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" y="0"/>
            <a:ext cx="8053431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69232" y="4867022"/>
            <a:ext cx="2374768" cy="276478"/>
          </a:xfrm>
          <a:prstGeom prst="rect">
            <a:avLst/>
          </a:prstGeom>
          <a:solidFill>
            <a:schemeClr val="accent3"/>
          </a:solidFill>
        </p:spPr>
        <p:txBody>
          <a:bodyPr wrap="square" lIns="90920" tIns="45462" rIns="90920" bIns="454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York Times, Sept. 23,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0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G44342DSTAFF@FFGJRZNFUVWXY5M7" val="302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448</Words>
  <Application>Microsoft Macintosh PowerPoint</Application>
  <PresentationFormat>On-screen Show (16:9)</PresentationFormat>
  <Paragraphs>64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Cambria Math</vt:lpstr>
      <vt:lpstr>Tw Cen MT</vt:lpstr>
      <vt:lpstr>Arial</vt:lpstr>
      <vt:lpstr>Calibri Light</vt:lpstr>
      <vt:lpstr>Calibri</vt:lpstr>
      <vt:lpstr>Garamond</vt:lpstr>
      <vt:lpstr>Custom Design</vt:lpstr>
      <vt:lpstr>3_Office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2014-01-27T22:14:17Z</dcterms:created>
  <dcterms:modified xsi:type="dcterms:W3CDTF">2017-10-12T16:06:05Z</dcterms:modified>
</cp:coreProperties>
</file>