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90" r:id="rId4"/>
    <p:sldId id="292" r:id="rId5"/>
    <p:sldId id="286" r:id="rId6"/>
    <p:sldId id="284" r:id="rId7"/>
    <p:sldId id="285" r:id="rId8"/>
    <p:sldId id="270" r:id="rId9"/>
    <p:sldId id="271" r:id="rId10"/>
    <p:sldId id="287" r:id="rId11"/>
    <p:sldId id="273" r:id="rId12"/>
    <p:sldId id="276" r:id="rId13"/>
    <p:sldId id="278" r:id="rId14"/>
    <p:sldId id="279" r:id="rId15"/>
    <p:sldId id="280" r:id="rId16"/>
    <p:sldId id="28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  <a:srgbClr val="CC5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8853" autoAdjust="0"/>
  </p:normalViewPr>
  <p:slideViewPr>
    <p:cSldViewPr>
      <p:cViewPr varScale="1">
        <p:scale>
          <a:sx n="107" d="100"/>
          <a:sy n="107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54AA7-CE96-4A60-A4DE-7283D83ECB6D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D0BE-7CE4-49E7-937F-77D8B139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2A9B-1871-4FFE-B4C8-8DDC14B4A2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197-07D6-46F9-B500-0C50B2748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931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 l="6841" t="11534" r="7354" b="19262"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14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" name="Picture 17" descr="image00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6387906"/>
            <a:ext cx="2324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TEQknZNxV4A3hCjzbkF/SIG=13ailr72u/EXP=1299645072/**http:/www.winstonmotorsports.com/images/bigstockphoto_Speedometer_At___Mph_29124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rds.yahoo.com/_ylt=A0PDoS3VknZNmzkA.R6jzbkF/SIG=12gasbv8t/EXP=1299645269/**http:/unbecominglevity.blogharbor.com/_photos/red_light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3962400"/>
            <a:ext cx="9448800" cy="9906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Characterization of Receiver Response </a:t>
            </a:r>
            <a:br>
              <a:rPr lang="en-US" sz="2800" dirty="0" smtClean="0"/>
            </a:br>
            <a:r>
              <a:rPr lang="en-US" sz="2800" dirty="0" smtClean="0"/>
              <a:t>to a Spoofing Attack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Daniel Shepard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Honors Thesis Symposium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4/21/2011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000" dirty="0" smtClean="0"/>
              <a:t>Power Ratio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/>
              <a:t>Spoofed Velocity and Acceleration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668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432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Power Adv. = x 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Attempt Carry-off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7526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Check for Success (Remove Authentic Signal)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Measure the Power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rot="10800000">
            <a:off x="3124201" y="25146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048000" y="2237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m/s</a:t>
            </a:r>
            <a:endParaRPr lang="en-US" sz="12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419600" y="2509520"/>
          <a:ext cx="1676400" cy="690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  <a:gridCol w="381000"/>
                <a:gridCol w="381000"/>
                <a:gridCol w="381000"/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SV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C/N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pSp>
        <p:nvGrpSpPr>
          <p:cNvPr id="103" name="Group 102"/>
          <p:cNvGrpSpPr/>
          <p:nvPr/>
        </p:nvGrpSpPr>
        <p:grpSpPr>
          <a:xfrm>
            <a:off x="6324600" y="2438400"/>
            <a:ext cx="1219994" cy="685800"/>
            <a:chOff x="6400006" y="2819400"/>
            <a:chExt cx="1068388" cy="45799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6400800" y="3276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6400800" y="2971800"/>
              <a:ext cx="457200" cy="1524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553200" y="2971800"/>
              <a:ext cx="457200" cy="1524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858000" y="3276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858000" y="3276601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 flipH="1" flipV="1">
              <a:off x="6934200" y="3048001"/>
              <a:ext cx="304802" cy="15240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7086600" y="3047999"/>
              <a:ext cx="304801" cy="15240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315200" y="3276601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5400000" flipH="1" flipV="1">
              <a:off x="6172200" y="3048000"/>
              <a:ext cx="4572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10800000">
              <a:off x="6400800" y="2819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rot="5400000" flipH="1" flipV="1">
              <a:off x="7315200" y="31242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7162800" y="2971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5" name="Straight Connector 104"/>
          <p:cNvCxnSpPr>
            <a:stCxn id="7" idx="3"/>
          </p:cNvCxnSpPr>
          <p:nvPr/>
        </p:nvCxnSpPr>
        <p:spPr bwMode="auto">
          <a:xfrm>
            <a:off x="7772400" y="25146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5400000">
            <a:off x="7848600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10800000">
            <a:off x="685800" y="3429000"/>
            <a:ext cx="76200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4" idx="1"/>
          </p:cNvCxnSpPr>
          <p:nvPr/>
        </p:nvCxnSpPr>
        <p:spPr bwMode="auto">
          <a:xfrm rot="10800000">
            <a:off x="685800" y="2514600"/>
            <a:ext cx="3810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rot="5400000" flipH="1" flipV="1">
            <a:off x="228600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Arrow Connector 125"/>
          <p:cNvCxnSpPr>
            <a:endCxn id="4" idx="1"/>
          </p:cNvCxnSpPr>
          <p:nvPr/>
        </p:nvCxnSpPr>
        <p:spPr bwMode="auto">
          <a:xfrm>
            <a:off x="685800" y="25146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Rectangle 135"/>
          <p:cNvSpPr/>
          <p:nvPr/>
        </p:nvSpPr>
        <p:spPr bwMode="auto">
          <a:xfrm>
            <a:off x="1066801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2743200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419600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0" name="Straight Connector 139"/>
          <p:cNvCxnSpPr>
            <a:stCxn id="91" idx="3"/>
          </p:cNvCxnSpPr>
          <p:nvPr/>
        </p:nvCxnSpPr>
        <p:spPr bwMode="auto">
          <a:xfrm>
            <a:off x="7586314" y="5472500"/>
            <a:ext cx="719486" cy="1390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rot="16200000" flipH="1">
            <a:off x="8115300" y="5676899"/>
            <a:ext cx="381000" cy="1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10800000">
            <a:off x="685801" y="5867400"/>
            <a:ext cx="76200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1066800" y="4267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Acceleration = a m/s</a:t>
            </a:r>
            <a:r>
              <a:rPr lang="en-US" sz="1400" baseline="30000" dirty="0" smtClean="0"/>
              <a:t>2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743200" y="4267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Velocity = v m/s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419600" y="42672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Check for Success (watch for alarms)</a:t>
            </a:r>
            <a:endParaRPr lang="en-US" sz="14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1219200" y="2504420"/>
            <a:ext cx="1371600" cy="543580"/>
            <a:chOff x="1219200" y="2504420"/>
            <a:chExt cx="1371600" cy="391180"/>
          </a:xfrm>
        </p:grpSpPr>
        <p:grpSp>
          <p:nvGrpSpPr>
            <p:cNvPr id="20" name="Group 19"/>
            <p:cNvGrpSpPr/>
            <p:nvPr/>
          </p:nvGrpSpPr>
          <p:grpSpPr>
            <a:xfrm>
              <a:off x="1219200" y="2504420"/>
              <a:ext cx="1371600" cy="391180"/>
              <a:chOff x="1219200" y="2646640"/>
              <a:chExt cx="1371600" cy="391180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3037820"/>
                <a:ext cx="381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1557010" y="2689830"/>
                <a:ext cx="391180" cy="30480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16200000" flipH="1">
                <a:off x="1861810" y="2689830"/>
                <a:ext cx="391180" cy="30480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2209800" y="3037820"/>
                <a:ext cx="381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 flipH="1" flipV="1">
                <a:off x="1643390" y="2776210"/>
                <a:ext cx="294620" cy="22860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16200000" flipH="1">
                <a:off x="1871990" y="2776210"/>
                <a:ext cx="294620" cy="22860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2" name="Straight Connector 151"/>
            <p:cNvCxnSpPr/>
            <p:nvPr/>
          </p:nvCxnSpPr>
          <p:spPr bwMode="auto">
            <a:xfrm rot="10800000">
              <a:off x="1600200" y="28956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2133600" y="28956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9" name="Group 158"/>
          <p:cNvGrpSpPr/>
          <p:nvPr/>
        </p:nvGrpSpPr>
        <p:grpSpPr>
          <a:xfrm>
            <a:off x="2819400" y="2514600"/>
            <a:ext cx="1371600" cy="543580"/>
            <a:chOff x="1143000" y="2504420"/>
            <a:chExt cx="1371600" cy="391180"/>
          </a:xfrm>
        </p:grpSpPr>
        <p:grpSp>
          <p:nvGrpSpPr>
            <p:cNvPr id="160" name="Group 19"/>
            <p:cNvGrpSpPr/>
            <p:nvPr/>
          </p:nvGrpSpPr>
          <p:grpSpPr>
            <a:xfrm>
              <a:off x="1143000" y="2504420"/>
              <a:ext cx="1371600" cy="391180"/>
              <a:chOff x="1143000" y="2646640"/>
              <a:chExt cx="1371600" cy="391180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>
                <a:off x="1143000" y="3037820"/>
                <a:ext cx="381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5400000" flipH="1" flipV="1">
                <a:off x="1480810" y="2689830"/>
                <a:ext cx="391180" cy="30480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16200000" flipH="1">
                <a:off x="1785611" y="2689830"/>
                <a:ext cx="391180" cy="30480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2133600" y="3037820"/>
                <a:ext cx="381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rot="5400000" flipH="1" flipV="1">
                <a:off x="1643390" y="2776210"/>
                <a:ext cx="294620" cy="22860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rot="16200000" flipH="1">
                <a:off x="1871990" y="2776210"/>
                <a:ext cx="294620" cy="22860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1" name="Straight Connector 160"/>
            <p:cNvCxnSpPr/>
            <p:nvPr/>
          </p:nvCxnSpPr>
          <p:spPr bwMode="auto">
            <a:xfrm rot="10800000">
              <a:off x="1524000" y="2888274"/>
              <a:ext cx="152400" cy="7326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2133600" y="28956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5" name="Rectangle 184"/>
          <p:cNvSpPr/>
          <p:nvPr/>
        </p:nvSpPr>
        <p:spPr bwMode="auto">
          <a:xfrm>
            <a:off x="6096000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096000" y="4267200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Iterate until a maximum velocity is found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v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 found?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 bwMode="auto">
          <a:xfrm rot="5400000" flipH="1" flipV="1">
            <a:off x="7772400" y="4648200"/>
            <a:ext cx="10668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10800000">
            <a:off x="3581400" y="4114800"/>
            <a:ext cx="4724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Arrow Connector 195"/>
          <p:cNvCxnSpPr>
            <a:endCxn id="137" idx="0"/>
          </p:cNvCxnSpPr>
          <p:nvPr/>
        </p:nvCxnSpPr>
        <p:spPr bwMode="auto">
          <a:xfrm rot="5400000">
            <a:off x="3505994" y="4191000"/>
            <a:ext cx="151606" cy="794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5400000" flipH="1" flipV="1">
            <a:off x="266700" y="5448300"/>
            <a:ext cx="8382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Arrow Connector 233"/>
          <p:cNvCxnSpPr>
            <a:endCxn id="136" idx="1"/>
          </p:cNvCxnSpPr>
          <p:nvPr/>
        </p:nvCxnSpPr>
        <p:spPr bwMode="auto">
          <a:xfrm flipV="1">
            <a:off x="685800" y="4991100"/>
            <a:ext cx="381001" cy="381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1143000" y="4800600"/>
            <a:ext cx="1219200" cy="962799"/>
            <a:chOff x="1143000" y="4800600"/>
            <a:chExt cx="1219200" cy="962799"/>
          </a:xfrm>
        </p:grpSpPr>
        <p:cxnSp>
          <p:nvCxnSpPr>
            <p:cNvPr id="207" name="Straight Connector 206"/>
            <p:cNvCxnSpPr/>
            <p:nvPr/>
          </p:nvCxnSpPr>
          <p:spPr bwMode="auto">
            <a:xfrm>
              <a:off x="1371600" y="5486400"/>
              <a:ext cx="990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/>
            <p:cNvCxnSpPr/>
            <p:nvPr/>
          </p:nvCxnSpPr>
          <p:spPr bwMode="auto">
            <a:xfrm rot="5400000" flipH="1" flipV="1">
              <a:off x="1028700" y="51435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 bwMode="auto">
            <a:xfrm rot="5400000" flipH="1" flipV="1">
              <a:off x="1181100" y="5067300"/>
              <a:ext cx="609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/>
            <p:cNvCxnSpPr/>
            <p:nvPr/>
          </p:nvCxnSpPr>
          <p:spPr bwMode="auto">
            <a:xfrm>
              <a:off x="1600200" y="4876800"/>
              <a:ext cx="762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1143000" y="4953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</a:t>
              </a:r>
              <a:endParaRPr lang="en-US" sz="12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52600" y="5486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</a:t>
              </a:r>
              <a:endParaRPr lang="en-US" sz="1200" dirty="0"/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 rot="5400000">
              <a:off x="1409700" y="52197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 bwMode="auto">
            <a:xfrm rot="10800000">
              <a:off x="1447800" y="5334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TextBox 243"/>
            <p:cNvSpPr txBox="1"/>
            <p:nvPr/>
          </p:nvSpPr>
          <p:spPr>
            <a:xfrm>
              <a:off x="1482974" y="51054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</p:grpSp>
      <p:cxnSp>
        <p:nvCxnSpPr>
          <p:cNvPr id="246" name="Straight Connector 245"/>
          <p:cNvCxnSpPr/>
          <p:nvPr/>
        </p:nvCxnSpPr>
        <p:spPr bwMode="auto">
          <a:xfrm rot="16200000" flipH="1">
            <a:off x="5181600" y="2667000"/>
            <a:ext cx="6858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5181600" y="2667000"/>
            <a:ext cx="6858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endCxn id="88" idx="3"/>
          </p:cNvCxnSpPr>
          <p:nvPr/>
        </p:nvCxnSpPr>
        <p:spPr bwMode="auto">
          <a:xfrm rot="10800000">
            <a:off x="7620000" y="5167700"/>
            <a:ext cx="685800" cy="1390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7239000" y="5029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7162800" y="53340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pic>
        <p:nvPicPr>
          <p:cNvPr id="16388" name="Picture 4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648200"/>
            <a:ext cx="1241804" cy="958672"/>
          </a:xfrm>
          <a:prstGeom prst="rect">
            <a:avLst/>
          </a:prstGeom>
          <a:noFill/>
        </p:spPr>
      </p:pic>
      <p:pic>
        <p:nvPicPr>
          <p:cNvPr id="16390" name="Picture 6" descr="View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550" y="5013044"/>
            <a:ext cx="933450" cy="701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Power Ratio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/>
          <a:lstStyle/>
          <a:p>
            <a:r>
              <a:rPr lang="en-US" sz="2000" dirty="0" smtClean="0"/>
              <a:t>These tests showed that a power ratio of about 1.1 is all that is needed to capture a target receiver with at least 95% confidence</a:t>
            </a:r>
          </a:p>
          <a:p>
            <a:endParaRPr lang="en-US" sz="2000" dirty="0" smtClean="0"/>
          </a:p>
          <a:p>
            <a:r>
              <a:rPr lang="en-US" sz="2000" dirty="0" smtClean="0"/>
              <a:t>This increase in absolute power received by the target receiver’s front-end is well below the natural variations due to solar activity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8229600" cy="233910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</a:pPr>
            <a:r>
              <a:rPr lang="en-US" sz="2000" kern="0" dirty="0" smtClean="0">
                <a:solidFill>
                  <a:srgbClr val="000000"/>
                </a:solidFill>
              </a:rPr>
              <a:t>Implications: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A spoofing attack would easily evade detection by a J/N sensor at the RF signal conditioning stage: J/N sensors are necessary, but not sufficient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Downstream signal processing is crucial for reliable spoofing detection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Spoofed Velocity and Acceleration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data points collected for each receiver were fit to an exponential curve of the form: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curve fit defines the upper bound of a region of the acceleration-velocity plane where a sophisticated spoofer can successfully spoof that particular receiver</a:t>
            </a:r>
          </a:p>
          <a:p>
            <a:endParaRPr lang="en-US" sz="2000" dirty="0" smtClean="0"/>
          </a:p>
          <a:p>
            <a:r>
              <a:rPr lang="en-US" sz="2000" dirty="0" smtClean="0"/>
              <a:t>These curves can be used to assess the security implications of a spoofing attack </a:t>
            </a:r>
            <a:endParaRPr lang="en-US" sz="20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93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514600"/>
            <a:ext cx="3867150" cy="476250"/>
          </a:xfrm>
          <a:prstGeom prst="rect">
            <a:avLst/>
          </a:prstGeom>
          <a:noFill/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867400" cy="1322387"/>
          </a:xfrm>
        </p:spPr>
        <p:txBody>
          <a:bodyPr/>
          <a:lstStyle/>
          <a:p>
            <a:r>
              <a:rPr lang="en-US" sz="3200" dirty="0" smtClean="0"/>
              <a:t>Results: Spoofed Velocity and Acceleration of Science Receiver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37338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Notice the asymptote at 5 m/s</a:t>
            </a:r>
            <a:r>
              <a:rPr lang="en-US" sz="2000" kern="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</a:rPr>
              <a:t> acceleration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1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The maximum speed is only limited by the doppler range of the correlators to around 1300 m/s (4.3 </a:t>
            </a:r>
            <a:r>
              <a:rPr lang="el-GR" sz="2000" kern="0" dirty="0" smtClean="0">
                <a:solidFill>
                  <a:srgbClr val="000000"/>
                </a:solidFill>
              </a:rPr>
              <a:t>μ</a:t>
            </a:r>
            <a:r>
              <a:rPr lang="en-US" sz="2000" kern="0" dirty="0" smtClean="0">
                <a:solidFill>
                  <a:srgbClr val="000000"/>
                </a:solidFill>
              </a:rPr>
              <a:t>s/s)</a:t>
            </a:r>
          </a:p>
        </p:txBody>
      </p:sp>
      <p:pic>
        <p:nvPicPr>
          <p:cNvPr id="5" name="Picture 4" descr="CA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81000"/>
            <a:ext cx="2133600" cy="1593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038600"/>
            <a:ext cx="3886200" cy="2062103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</a:pPr>
            <a:r>
              <a:rPr lang="en-US" sz="2000" kern="0" dirty="0" smtClean="0">
                <a:solidFill>
                  <a:srgbClr val="000000"/>
                </a:solidFill>
              </a:rPr>
              <a:t>Implications: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Acceleration limited to 2 m/s</a:t>
            </a:r>
            <a:r>
              <a:rPr lang="en-US" sz="2000" kern="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</a:rPr>
              <a:t> due to phase trauma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No limitation on velocity up until the receiver is unable to track the signal</a:t>
            </a:r>
          </a:p>
        </p:txBody>
      </p:sp>
      <p:pic>
        <p:nvPicPr>
          <p:cNvPr id="10" name="Content Placeholder 9" descr="spoof_fit_CASES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209800"/>
            <a:ext cx="4572001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poof_fit_HP_zou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399" y="2210208"/>
            <a:ext cx="4572001" cy="3429000"/>
          </a:xfrm>
        </p:spPr>
      </p:pic>
      <p:pic>
        <p:nvPicPr>
          <p:cNvPr id="14" name="Picture 13" descr="spoof_fit_H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399" y="2209800"/>
            <a:ext cx="4572001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762304"/>
            <a:ext cx="373380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Due to this receiver placing trust in the frequency stability of its oscillator, it cannot be moved very quickly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1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Maximum achievable speed in time is 2 m/s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7813"/>
            <a:ext cx="5867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Spoofed Velocity and Acceleration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Telecommunications Network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 Reference Receiver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64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6066" y="357010"/>
            <a:ext cx="2174535" cy="162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4434007"/>
            <a:ext cx="4114800" cy="1661993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Implications: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Can still be carried 10 </a:t>
            </a:r>
            <a:r>
              <a:rPr lang="el-GR" sz="2000" kern="0" dirty="0" smtClean="0">
                <a:solidFill>
                  <a:srgbClr val="000000"/>
                </a:solidFill>
              </a:rPr>
              <a:t>μ</a:t>
            </a:r>
            <a:r>
              <a:rPr lang="en-US" sz="2000" kern="0" dirty="0" smtClean="0">
                <a:solidFill>
                  <a:srgbClr val="000000"/>
                </a:solidFill>
              </a:rPr>
              <a:t>s off in time in around 35 min, which would cause cell network throughput to degrade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547197"/>
            <a:ext cx="4572003" cy="5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759327"/>
            <a:ext cx="373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Can be easily manipulated by the spoofer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Corresponding induced phase angle rate is shown for a 60 Hz phasor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7813"/>
            <a:ext cx="5867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Spoofed Velocity and Acceleration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 Grid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 Reference Receiver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64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8" descr="DSC_0049.JPG"/>
          <p:cNvPicPr>
            <a:picLocks noChangeAspect="1"/>
          </p:cNvPicPr>
          <p:nvPr/>
        </p:nvPicPr>
        <p:blipFill rotWithShape="1">
          <a:blip r:embed="rId4" cstate="print"/>
          <a:srcRect l="8292" t="-1" r="12684" b="-1355"/>
          <a:stretch/>
        </p:blipFill>
        <p:spPr bwMode="auto">
          <a:xfrm rot="16200000">
            <a:off x="6561174" y="432178"/>
            <a:ext cx="1719603" cy="1464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886200"/>
            <a:ext cx="3810000" cy="214212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kern="0" dirty="0" smtClean="0">
                <a:solidFill>
                  <a:srgbClr val="000000"/>
                </a:solidFill>
              </a:rPr>
              <a:t>Can reach a maximum speed of 400 m/s resulting in a phase angle rate of 1.73</a:t>
            </a:r>
            <a:r>
              <a:rPr lang="en-US" kern="0" baseline="30000" dirty="0" smtClean="0">
                <a:solidFill>
                  <a:srgbClr val="000000"/>
                </a:solidFill>
              </a:rPr>
              <a:t>o</a:t>
            </a:r>
            <a:r>
              <a:rPr lang="en-US" kern="0" dirty="0" smtClean="0">
                <a:solidFill>
                  <a:srgbClr val="000000"/>
                </a:solidFill>
              </a:rPr>
              <a:t>/min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kern="0" dirty="0" smtClean="0">
                <a:solidFill>
                  <a:srgbClr val="000000"/>
                </a:solidFill>
              </a:rPr>
              <a:t>Oscillations of even 0.1 Hz are not possible due to the low accelerations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2" name="Content Placeholder 11" descr="spoof_fit_SE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343400" y="2210208"/>
            <a:ext cx="4572001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759327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Most easily manipulated receiver tested to date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Can be accelerated continuously at about 25 m/s</a:t>
            </a:r>
            <a:r>
              <a:rPr lang="en-US" sz="2000" kern="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</a:rPr>
              <a:t> until the doppler limit of the correlators is reach at a velocity of about 1300 m/s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7813"/>
            <a:ext cx="5867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Spoofed Velocity and Acceleration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Name Brand Receiver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64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32269"/>
            <a:ext cx="3810000" cy="1255728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kern="0" dirty="0" smtClean="0">
                <a:solidFill>
                  <a:srgbClr val="000000"/>
                </a:solidFill>
              </a:rPr>
              <a:t>Large accelerations and velocities may be possible in many name brand receivers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67" b="7033"/>
          <a:stretch>
            <a:fillRect/>
          </a:stretch>
        </p:blipFill>
        <p:spPr bwMode="auto">
          <a:xfrm>
            <a:off x="6629400" y="381000"/>
            <a:ext cx="152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poof_fit_Trim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209800"/>
            <a:ext cx="4571667" cy="3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 of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sz="2000" dirty="0" smtClean="0"/>
              <a:t>We’ve never met a civil receiver we couldn’t spoof</a:t>
            </a:r>
          </a:p>
          <a:p>
            <a:endParaRPr lang="en-US" sz="2000" dirty="0" smtClean="0"/>
          </a:p>
          <a:p>
            <a:r>
              <a:rPr lang="en-US" sz="2000" dirty="0" smtClean="0"/>
              <a:t>J/N-type jamming detector won’t catch a spoofer </a:t>
            </a:r>
          </a:p>
          <a:p>
            <a:endParaRPr lang="en-US" sz="2000" dirty="0" smtClean="0"/>
          </a:p>
          <a:p>
            <a:r>
              <a:rPr lang="en-US" sz="2000" dirty="0" smtClean="0"/>
              <a:t>Large, quick changes in position and timing seem to be impossible, but smooth, slow changes can be quite effective and slowly accelerate to a large velocity in some receivers</a:t>
            </a:r>
          </a:p>
          <a:p>
            <a:endParaRPr lang="en-US" sz="2000" dirty="0" smtClean="0"/>
          </a:p>
          <a:p>
            <a:r>
              <a:rPr lang="en-US" sz="2000" dirty="0" smtClean="0"/>
              <a:t>It is difficult to cause oscillations in position and timing due to low acceleration capability of the spoofer</a:t>
            </a:r>
          </a:p>
          <a:p>
            <a:endParaRPr lang="en-US" sz="2000" dirty="0" smtClean="0"/>
          </a:p>
          <a:p>
            <a:r>
              <a:rPr lang="en-US" sz="2000" dirty="0" smtClean="0"/>
              <a:t>Areas of vulnerability exist in CDMA cell phone networks and the power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Civil GPS Spoofing?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54325"/>
          </a:xfrm>
        </p:spPr>
        <p:txBody>
          <a:bodyPr/>
          <a:lstStyle/>
          <a:p>
            <a:r>
              <a:rPr lang="en-US" sz="1800" dirty="0" smtClean="0"/>
              <a:t>The structure of the civil GPS signal is well known, and the signal can be readily reproduced</a:t>
            </a:r>
          </a:p>
          <a:p>
            <a:endParaRPr lang="en-US" sz="1800" dirty="0" smtClean="0"/>
          </a:p>
          <a:p>
            <a:r>
              <a:rPr lang="en-US" sz="1800" dirty="0" smtClean="0"/>
              <a:t>A spoofer seeks to alter a target receiver’s Position-Velocity-Time (PVT) solution by transmitting fictitious GPS signals</a:t>
            </a:r>
          </a:p>
          <a:p>
            <a:endParaRPr lang="en-US" sz="1800" dirty="0" smtClean="0"/>
          </a:p>
          <a:p>
            <a:r>
              <a:rPr lang="en-US" sz="1800" dirty="0" smtClean="0"/>
              <a:t>A typical spoofing attack involves: 1) alignment, 2) increase power, 3) carry receiver off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066800"/>
            <a:ext cx="7467600" cy="2099024"/>
            <a:chOff x="838200" y="1066800"/>
            <a:chExt cx="7467600" cy="2099024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066800"/>
              <a:ext cx="7467600" cy="20990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 bwMode="auto">
            <a:xfrm>
              <a:off x="4038600" y="1295400"/>
              <a:ext cx="12192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GPS Dependency Begets Vulnerability</a:t>
            </a:r>
            <a:endParaRPr lang="en-US" sz="3600" dirty="0"/>
          </a:p>
        </p:txBody>
      </p:sp>
      <p:grpSp>
        <p:nvGrpSpPr>
          <p:cNvPr id="4" name="Group 43"/>
          <p:cNvGrpSpPr>
            <a:grpSpLocks noGrp="1"/>
          </p:cNvGrpSpPr>
          <p:nvPr>
            <p:ph idx="1"/>
          </p:nvPr>
        </p:nvGrpSpPr>
        <p:grpSpPr bwMode="auto">
          <a:xfrm>
            <a:off x="457200" y="1447800"/>
            <a:ext cx="8229600" cy="4530725"/>
            <a:chOff x="219" y="733"/>
            <a:chExt cx="5274" cy="3121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19" y="733"/>
              <a:ext cx="5274" cy="3121"/>
              <a:chOff x="219" y="733"/>
              <a:chExt cx="5274" cy="3121"/>
            </a:xfrm>
          </p:grpSpPr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219" y="733"/>
                <a:ext cx="5274" cy="3121"/>
                <a:chOff x="219" y="733"/>
                <a:chExt cx="5274" cy="3121"/>
              </a:xfrm>
            </p:grpSpPr>
            <p:pic>
              <p:nvPicPr>
                <p:cNvPr id="9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1" y="781"/>
                  <a:ext cx="4733" cy="30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090" y="752"/>
                  <a:ext cx="1161" cy="392"/>
                </a:xfrm>
                <a:prstGeom prst="rect">
                  <a:avLst/>
                </a:prstGeom>
                <a:solidFill>
                  <a:srgbClr val="FF975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71000"/>
                    </a:lnSpc>
                    <a:spcBef>
                      <a:spcPct val="0"/>
                    </a:spcBef>
                    <a:buClr>
                      <a:srgbClr val="000000"/>
                    </a:buClr>
                    <a:buFont typeface="Arial" charset="0"/>
                    <a:buNone/>
                    <a:defRPr/>
                  </a:pPr>
                  <a:r>
                    <a:rPr lang="en-US" sz="2400" i="1">
                      <a:latin typeface="Times New Roman" pitchFamily="18" charset="0"/>
                    </a:rPr>
                    <a:t>Banking and Finance</a:t>
                  </a:r>
                </a:p>
              </p:txBody>
            </p:sp>
            <p:sp>
              <p:nvSpPr>
                <p:cNvPr id="11" name="Rectangle 36"/>
                <p:cNvSpPr>
                  <a:spLocks noChangeArrowheads="1"/>
                </p:cNvSpPr>
                <p:nvPr/>
              </p:nvSpPr>
              <p:spPr bwMode="auto">
                <a:xfrm>
                  <a:off x="219" y="733"/>
                  <a:ext cx="1282" cy="29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Rectangle 37"/>
                <p:cNvSpPr>
                  <a:spLocks noChangeArrowheads="1"/>
                </p:cNvSpPr>
                <p:nvPr/>
              </p:nvSpPr>
              <p:spPr bwMode="auto">
                <a:xfrm>
                  <a:off x="3896" y="3273"/>
                  <a:ext cx="1258" cy="46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993" y="3273"/>
                  <a:ext cx="1500" cy="229"/>
                </a:xfrm>
                <a:prstGeom prst="rect">
                  <a:avLst/>
                </a:prstGeom>
                <a:solidFill>
                  <a:srgbClr val="FF975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1000"/>
                    </a:lnSpc>
                    <a:spcBef>
                      <a:spcPct val="0"/>
                    </a:spcBef>
                    <a:buClr>
                      <a:srgbClr val="000000"/>
                    </a:buClr>
                    <a:buFont typeface="Arial" charset="0"/>
                    <a:buNone/>
                    <a:defRPr/>
                  </a:pPr>
                  <a:r>
                    <a:rPr lang="en-US" sz="2400" i="1">
                      <a:latin typeface="Times New Roman" pitchFamily="18" charset="0"/>
                    </a:rPr>
                    <a:t>Communications</a:t>
                  </a:r>
                </a:p>
              </p:txBody>
            </p:sp>
            <p:sp>
              <p:nvSpPr>
                <p:cNvPr id="1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82" y="746"/>
                  <a:ext cx="754" cy="229"/>
                </a:xfrm>
                <a:prstGeom prst="rect">
                  <a:avLst/>
                </a:prstGeom>
                <a:solidFill>
                  <a:srgbClr val="FF975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1000"/>
                    </a:lnSpc>
                    <a:spcBef>
                      <a:spcPct val="0"/>
                    </a:spcBef>
                    <a:buClr>
                      <a:srgbClr val="000000"/>
                    </a:buClr>
                    <a:buFont typeface="Arial" charset="0"/>
                    <a:buNone/>
                    <a:defRPr/>
                  </a:pPr>
                  <a:r>
                    <a:rPr lang="en-US" sz="2400" i="1">
                      <a:latin typeface="Times New Roman" pitchFamily="18" charset="0"/>
                    </a:rPr>
                    <a:t>Energy</a:t>
                  </a:r>
                </a:p>
              </p:txBody>
            </p:sp>
            <p:sp>
              <p:nvSpPr>
                <p:cNvPr id="1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64" y="3224"/>
                  <a:ext cx="1331" cy="229"/>
                </a:xfrm>
                <a:prstGeom prst="rect">
                  <a:avLst/>
                </a:prstGeom>
                <a:solidFill>
                  <a:srgbClr val="FF975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1000"/>
                    </a:lnSpc>
                    <a:spcBef>
                      <a:spcPct val="0"/>
                    </a:spcBef>
                    <a:buClr>
                      <a:srgbClr val="000000"/>
                    </a:buClr>
                    <a:buFont typeface="Arial" charset="0"/>
                    <a:buNone/>
                    <a:defRPr/>
                  </a:pPr>
                  <a:r>
                    <a:rPr lang="en-US" sz="2400" i="1">
                      <a:latin typeface="Times New Roman" pitchFamily="18" charset="0"/>
                    </a:rPr>
                    <a:t>Transportation</a:t>
                  </a:r>
                </a:p>
              </p:txBody>
            </p:sp>
          </p:grpSp>
          <p:sp>
            <p:nvSpPr>
              <p:cNvPr id="8" name="Text Box 41"/>
              <p:cNvSpPr txBox="1">
                <a:spLocks noChangeArrowheads="1"/>
              </p:cNvSpPr>
              <p:nvPr/>
            </p:nvSpPr>
            <p:spPr bwMode="auto">
              <a:xfrm>
                <a:off x="4087" y="3626"/>
                <a:ext cx="99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sz="1200"/>
                  <a:t>From Dane Egli, IDA</a:t>
                </a:r>
              </a:p>
            </p:txBody>
          </p:sp>
        </p:grpSp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3195" y="3152"/>
              <a:ext cx="725" cy="65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 Questions to Assess Critical Infrastructure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How aggressively can receiver dynamics be manipulated by a spoofing attack?</a:t>
            </a:r>
          </a:p>
          <a:p>
            <a:pPr lvl="0"/>
            <a:endParaRPr lang="en-US" sz="2800" dirty="0" smtClean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Would a jamming-power-to-noise-power (J/N)  type jamming detector trigger on a spoofing attack?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Would a J/N-type jamming detector trigger on a spoofing attack?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Power ratio (</a:t>
            </a:r>
            <a:r>
              <a:rPr lang="el-GR" sz="2000" dirty="0" smtClean="0"/>
              <a:t>η</a:t>
            </a:r>
            <a:r>
              <a:rPr lang="en-US" sz="2000" dirty="0" smtClean="0"/>
              <a:t>):  Ratio of spoofing signal power to authentic signal power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 power ratio above 3 would cause input power to exceed 95% of natural variation </a:t>
            </a:r>
            <a:r>
              <a:rPr lang="en-US" sz="2000" dirty="0" smtClean="0">
                <a:sym typeface="Wingdings" pitchFamily="2" charset="2"/>
              </a:rPr>
              <a:t> J/N-type jamming detector would trigger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What power ratio is required for reliable spoofing?</a:t>
            </a: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09006" y="2667000"/>
            <a:ext cx="1524794" cy="990600"/>
            <a:chOff x="6400006" y="2819400"/>
            <a:chExt cx="1068388" cy="45799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6400800" y="3276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 flipH="1" flipV="1">
              <a:off x="6400800" y="2971800"/>
              <a:ext cx="457200" cy="1524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6553200" y="2971800"/>
              <a:ext cx="457200" cy="1524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858000" y="3276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6858000" y="3276601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 flipH="1" flipV="1">
              <a:off x="6934200" y="3048001"/>
              <a:ext cx="304802" cy="15240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7086600" y="3047999"/>
              <a:ext cx="304801" cy="15240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315200" y="3276601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6172200" y="3048000"/>
              <a:ext cx="4572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6400800" y="2819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7315200" y="31242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162800" y="2971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676400" y="2971800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spoof</a:t>
            </a:r>
            <a:endParaRPr lang="en-US" sz="1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315200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auth</a:t>
            </a:r>
            <a:endParaRPr lang="en-US" sz="1200" baseline="-250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5562" y="2895600"/>
            <a:ext cx="1036638" cy="6096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Aggressively can Receivers be Manipulated?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/>
          <a:lstStyle/>
          <a:p>
            <a:r>
              <a:rPr lang="en-US" sz="2000" dirty="0" smtClean="0"/>
              <a:t>We would like to know:</a:t>
            </a:r>
          </a:p>
          <a:p>
            <a:pPr lvl="1"/>
            <a:r>
              <a:rPr lang="en-US" sz="1600" dirty="0" smtClean="0"/>
              <a:t>How quickly could a timing or position bias be introduced?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Critical infrastructure reliant on GPS often requires certain accuracy in position/time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1600" dirty="0" smtClean="0"/>
              <a:t>What kinds of oscillations could a spoofer cause in a receiver’s position and timing?</a:t>
            </a:r>
          </a:p>
          <a:p>
            <a:pPr lvl="2"/>
            <a:r>
              <a:rPr lang="en-US" sz="1400" dirty="0" smtClean="0"/>
              <a:t>Spurious synchrophasor oscillations as low as 0.1 Hz could damage power grid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1600" dirty="0" smtClean="0"/>
              <a:t>How different are receiver responses to spoofing?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One defense strategy: choose receivers that are difficult to manipulate</a:t>
            </a:r>
          </a:p>
          <a:p>
            <a:pPr lvl="2">
              <a:spcBef>
                <a:spcPts val="600"/>
              </a:spcBef>
            </a:pPr>
            <a:endParaRPr lang="en-US" sz="1400" dirty="0" smtClean="0"/>
          </a:p>
          <a:p>
            <a:pPr lvl="2">
              <a:spcBef>
                <a:spcPts val="600"/>
              </a:spcBef>
              <a:buNone/>
            </a:pPr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4648200"/>
            <a:ext cx="1828800" cy="1496199"/>
            <a:chOff x="1143000" y="4800600"/>
            <a:chExt cx="1219200" cy="96279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371600" y="5486400"/>
              <a:ext cx="990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 flipH="1" flipV="1">
              <a:off x="1028700" y="51435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 flipH="1" flipV="1">
              <a:off x="1181100" y="5067300"/>
              <a:ext cx="609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600200" y="4876800"/>
              <a:ext cx="762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143000" y="4953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2600" y="5486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</a:t>
              </a:r>
              <a:endParaRPr lang="en-US" sz="120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1409700" y="52197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>
              <a:off x="1447800" y="5334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482974" y="51054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4648201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Approach: Determine velocity at which a receiver can be spoofed over a range of accelerations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Aggressively can Receivers be Manipulated?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30725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These are some potential shapes for the acceleration-velocity curves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Green: represents the region where a spoofer can operate without being detected</a:t>
            </a:r>
          </a:p>
          <a:p>
            <a:pPr lvl="0"/>
            <a:endParaRPr lang="en-US" sz="1200" dirty="0" smtClean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Red represents the region where a spoofer might be unsuccessful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57600" y="1676400"/>
            <a:ext cx="5257800" cy="4114800"/>
            <a:chOff x="3352800" y="1600200"/>
            <a:chExt cx="5257800" cy="4114800"/>
          </a:xfrm>
        </p:grpSpPr>
        <p:pic>
          <p:nvPicPr>
            <p:cNvPr id="4" name="Picture 3" descr="vertical_line.pn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3352800" y="1600200"/>
              <a:ext cx="2743199" cy="2057400"/>
            </a:xfrm>
            <a:prstGeom prst="rect">
              <a:avLst/>
            </a:prstGeom>
          </p:spPr>
        </p:pic>
        <p:pic>
          <p:nvPicPr>
            <p:cNvPr id="5" name="Picture 4" descr="horizontal_line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867401" y="1600200"/>
              <a:ext cx="2743199" cy="2057400"/>
            </a:xfrm>
            <a:prstGeom prst="rect">
              <a:avLst/>
            </a:prstGeom>
          </p:spPr>
        </p:pic>
        <p:pic>
          <p:nvPicPr>
            <p:cNvPr id="6" name="Picture 5" descr="linear_decrease.png"/>
            <p:cNvPicPr>
              <a:picLocks noChangeAspect="1"/>
            </p:cNvPicPr>
            <p:nvPr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3352800" y="3657600"/>
              <a:ext cx="2743199" cy="2057400"/>
            </a:xfrm>
            <a:prstGeom prst="rect">
              <a:avLst/>
            </a:prstGeom>
          </p:spPr>
        </p:pic>
        <p:pic>
          <p:nvPicPr>
            <p:cNvPr id="7" name="Picture 6" descr="exponential.png"/>
            <p:cNvPicPr>
              <a:picLocks noChangeAspect="1"/>
            </p:cNvPicPr>
            <p:nvPr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5867401" y="3657600"/>
              <a:ext cx="2743199" cy="2057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Tested Receivers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Science receiver: CASES receiver developed by UT Radionavigation Lab in collaboration with Cornell University and ASTRA.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Telecommunications Network Time Reference Receiver: </a:t>
            </a:r>
            <a:r>
              <a:rPr lang="en-US" sz="2000" dirty="0" smtClean="0"/>
              <a:t>HP 58503B, commonly used in cell phone base stations. Has a high quality Ovenized Crystal Oscillator (OCXO) steered by the GPS time solution.</a:t>
            </a:r>
            <a:endParaRPr lang="en-US" sz="2000" dirty="0"/>
          </a:p>
        </p:txBody>
      </p:sp>
      <p:pic>
        <p:nvPicPr>
          <p:cNvPr id="6" name="Picture 5" descr="CA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19200"/>
            <a:ext cx="3048000" cy="2276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733800"/>
            <a:ext cx="3041703" cy="2271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Tested Receivers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Power Grid Time Reference Receiver: </a:t>
            </a:r>
            <a:r>
              <a:rPr lang="en-US" sz="2000" dirty="0" smtClean="0"/>
              <a:t>SEL-2401, provides time signal for power grid Synchrophasor Measurement Units (SMUs). Has low quality Temperature Controlled Oscillator (TCXO) slaved to the GPS time solution.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Name brand receiver: Trimble Juno SB.</a:t>
            </a:r>
            <a:endParaRPr lang="en-US" sz="2000" dirty="0"/>
          </a:p>
        </p:txBody>
      </p:sp>
      <p:pic>
        <p:nvPicPr>
          <p:cNvPr id="4" name="Picture 58" descr="DSC_0049.JPG"/>
          <p:cNvPicPr>
            <a:picLocks noChangeAspect="1"/>
          </p:cNvPicPr>
          <p:nvPr/>
        </p:nvPicPr>
        <p:blipFill rotWithShape="1">
          <a:blip r:embed="rId3" cstate="print"/>
          <a:srcRect l="8292" t="-1" r="12684" b="-1355"/>
          <a:stretch/>
        </p:blipFill>
        <p:spPr bwMode="auto">
          <a:xfrm rot="16200000">
            <a:off x="5683578" y="1588421"/>
            <a:ext cx="2481599" cy="2113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524000" cy="21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998</Words>
  <Application>Microsoft Office PowerPoint</Application>
  <PresentationFormat>On-screen Show (4:3)</PresentationFormat>
  <Paragraphs>162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Edge</vt:lpstr>
      <vt:lpstr>Characterization of Receiver Response  to a Spoofing Attack</vt:lpstr>
      <vt:lpstr>What is Civil GPS Spoofing?</vt:lpstr>
      <vt:lpstr>GPS Dependency Begets Vulnerability</vt:lpstr>
      <vt:lpstr>Research Questions to Assess Critical Infrastructure Vulnerability</vt:lpstr>
      <vt:lpstr>Would a J/N-type jamming detector trigger on a spoofing attack?</vt:lpstr>
      <vt:lpstr>How Aggressively can Receivers be Manipulated?</vt:lpstr>
      <vt:lpstr>How Aggressively can Receivers be Manipulated? (cont.)</vt:lpstr>
      <vt:lpstr>Tested Receivers</vt:lpstr>
      <vt:lpstr>Tested Receivers (cont.)</vt:lpstr>
      <vt:lpstr>Procedure</vt:lpstr>
      <vt:lpstr>Results: Power Ratio</vt:lpstr>
      <vt:lpstr>Results: Spoofed Velocity and Acceleration</vt:lpstr>
      <vt:lpstr>Results: Spoofed Velocity and Acceleration of Science Receiver </vt:lpstr>
      <vt:lpstr>Slide 14</vt:lpstr>
      <vt:lpstr>Slide 15</vt:lpstr>
      <vt:lpstr>Slide 16</vt:lpstr>
      <vt:lpstr>Summary of Findings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zst75</dc:creator>
  <cp:lastModifiedBy>dps496</cp:lastModifiedBy>
  <cp:revision>527</cp:revision>
  <dcterms:created xsi:type="dcterms:W3CDTF">2010-06-11T15:45:13Z</dcterms:created>
  <dcterms:modified xsi:type="dcterms:W3CDTF">2011-04-28T16:10:24Z</dcterms:modified>
</cp:coreProperties>
</file>