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Default Extension="tiff" ContentType="image/tif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56" r:id="rId2"/>
    <p:sldId id="409" r:id="rId3"/>
    <p:sldId id="433" r:id="rId4"/>
    <p:sldId id="411" r:id="rId5"/>
    <p:sldId id="438" r:id="rId6"/>
    <p:sldId id="437" r:id="rId7"/>
    <p:sldId id="436" r:id="rId8"/>
    <p:sldId id="416" r:id="rId9"/>
    <p:sldId id="434" r:id="rId10"/>
    <p:sldId id="420" r:id="rId11"/>
    <p:sldId id="417" r:id="rId12"/>
    <p:sldId id="418" r:id="rId13"/>
    <p:sldId id="421" r:id="rId14"/>
    <p:sldId id="423" r:id="rId15"/>
    <p:sldId id="424" r:id="rId16"/>
    <p:sldId id="426" r:id="rId17"/>
    <p:sldId id="419" r:id="rId18"/>
    <p:sldId id="427" r:id="rId19"/>
    <p:sldId id="428" r:id="rId20"/>
    <p:sldId id="429" r:id="rId21"/>
    <p:sldId id="432" r:id="rId22"/>
  </p:sldIdLst>
  <p:sldSz cx="9144000" cy="6858000" type="screen4x3"/>
  <p:notesSz cx="6881813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0EF"/>
    <a:srgbClr val="F2A100"/>
    <a:srgbClr val="7D8CFF"/>
    <a:srgbClr val="FFB521"/>
    <a:srgbClr val="339933"/>
    <a:srgbClr val="0000FF"/>
    <a:srgbClr val="996600"/>
    <a:srgbClr val="1DCC00"/>
    <a:srgbClr val="B6FE34"/>
    <a:srgbClr val="CC6B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39" autoAdjust="0"/>
  </p:normalViewPr>
  <p:slideViewPr>
    <p:cSldViewPr>
      <p:cViewPr varScale="1">
        <p:scale>
          <a:sx n="93" d="100"/>
          <a:sy n="93" d="100"/>
        </p:scale>
        <p:origin x="-91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1905" cy="4642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305" y="2"/>
            <a:ext cx="2981905" cy="4642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9EAA4-AB66-4FDC-B040-B524AE307141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90"/>
            <a:ext cx="2981905" cy="464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305" y="8830690"/>
            <a:ext cx="2981905" cy="464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2A091-CA57-4731-91B2-5AA7374A4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2A9B-1871-4FFE-B4C8-8DDC14B4A222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8500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D197-07D6-46F9-B500-0C50B2748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762000"/>
          </a:xfrm>
        </p:spPr>
        <p:txBody>
          <a:bodyPr>
            <a:normAutofit/>
          </a:bodyPr>
          <a:lstStyle>
            <a:lvl1pPr algn="ctr">
              <a:defRPr lang="en-US" sz="3600" b="1" baseline="0" dirty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029200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53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53400" y="6477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7FD10B5-D872-465B-9BB2-C66A9BFC97E9}" type="slidenum">
              <a:rPr lang="en-US" sz="1400" smtClean="0"/>
              <a:pPr/>
              <a:t>‹#›</a:t>
            </a:fld>
            <a:r>
              <a:rPr lang="en-US" sz="1400" dirty="0" smtClean="0"/>
              <a:t> of</a:t>
            </a:r>
            <a:r>
              <a:rPr lang="en-US" sz="1400" baseline="0" dirty="0" smtClean="0"/>
              <a:t> </a:t>
            </a:r>
            <a:r>
              <a:rPr lang="en-US" sz="1400" baseline="0" dirty="0" smtClean="0"/>
              <a:t>21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120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Ø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1.xml"/><Relationship Id="rId7" Type="http://schemas.openxmlformats.org/officeDocument/2006/relationships/image" Target="../media/image2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tags" Target="../tags/tag12.xm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8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36.png"/><Relationship Id="rId5" Type="http://schemas.openxmlformats.org/officeDocument/2006/relationships/tags" Target="../tags/tag18.xml"/><Relationship Id="rId10" Type="http://schemas.openxmlformats.org/officeDocument/2006/relationships/image" Target="../media/image35.png"/><Relationship Id="rId4" Type="http://schemas.openxmlformats.org/officeDocument/2006/relationships/tags" Target="../tags/tag17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9906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Constructing a Continuous Phase Time History from TDMA Signals for Opportunistic Navigation 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Ken </a:t>
            </a:r>
            <a:r>
              <a:rPr lang="en-US" dirty="0" err="1" smtClean="0">
                <a:solidFill>
                  <a:schemeClr val="bg1"/>
                </a:solidFill>
              </a:rPr>
              <a:t>Pesyna</a:t>
            </a:r>
            <a:r>
              <a:rPr lang="en-US" dirty="0" smtClean="0">
                <a:solidFill>
                  <a:schemeClr val="bg1"/>
                </a:solidFill>
              </a:rPr>
              <a:t>, Zak </a:t>
            </a:r>
            <a:r>
              <a:rPr lang="en-US" dirty="0" err="1" smtClean="0">
                <a:solidFill>
                  <a:schemeClr val="bg1"/>
                </a:solidFill>
              </a:rPr>
              <a:t>Kassas</a:t>
            </a:r>
            <a:r>
              <a:rPr lang="en-US" dirty="0" smtClean="0">
                <a:solidFill>
                  <a:schemeClr val="bg1"/>
                </a:solidFill>
              </a:rPr>
              <a:t>, Todd Humphreys</a:t>
            </a:r>
          </a:p>
          <a:p>
            <a:endParaRPr lang="en-US" dirty="0"/>
          </a:p>
        </p:txBody>
      </p:sp>
      <p:pic>
        <p:nvPicPr>
          <p:cNvPr id="4" name="Picture 3" descr="wncg_horz_b_rev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8373" y="0"/>
            <a:ext cx="3265627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62484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Gill Sans MT" pitchFamily="34" charset="0"/>
              </a:rPr>
              <a:t>IEEE/ION PLANS Conference,  Myrtle Beach | April 26, 2012</a:t>
            </a:r>
            <a:endParaRPr lang="en-US" sz="12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Solution: Mixed Integer/Real </a:t>
            </a:r>
            <a:r>
              <a:rPr lang="en-US" dirty="0" err="1" smtClean="0"/>
              <a:t>Kalman</a:t>
            </a:r>
            <a:r>
              <a:rPr lang="en-US" dirty="0" smtClean="0"/>
              <a:t> Filter and Smoother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62400"/>
            <a:ext cx="226771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6" cstate="print"/>
          <a:srcRect l="2128"/>
          <a:stretch>
            <a:fillRect/>
          </a:stretch>
        </p:blipFill>
        <p:spPr bwMode="auto">
          <a:xfrm>
            <a:off x="6323528" y="3886200"/>
            <a:ext cx="282047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685801" y="2286000"/>
            <a:ext cx="8077199" cy="1433882"/>
            <a:chOff x="304800" y="2313993"/>
            <a:chExt cx="8427159" cy="1496007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066800" y="2590800"/>
              <a:ext cx="1828800" cy="1219200"/>
            </a:xfrm>
            <a:prstGeom prst="roundRect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29718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charset="0"/>
                  <a:cs typeface="Arial" charset="0"/>
                </a:rPr>
                <a:t>Kalman</a:t>
              </a:r>
              <a:r>
                <a:rPr lang="en-US" dirty="0" smtClean="0">
                  <a:latin typeface="Arial" charset="0"/>
                  <a:cs typeface="Arial" charset="0"/>
                </a:rPr>
                <a:t> Filter</a:t>
              </a:r>
            </a:p>
            <a:p>
              <a:endParaRPr lang="en-US" dirty="0"/>
            </a:p>
          </p:txBody>
        </p:sp>
        <p:pic>
          <p:nvPicPr>
            <p:cNvPr id="30" name="Picture 29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304800" y="3048000"/>
              <a:ext cx="413004" cy="204216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>
              <a:endCxn id="4" idx="1"/>
            </p:cNvCxnSpPr>
            <p:nvPr/>
          </p:nvCxnSpPr>
          <p:spPr bwMode="auto">
            <a:xfrm>
              <a:off x="762000" y="3200400"/>
              <a:ext cx="3048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4" idx="3"/>
              <a:endCxn id="20" idx="1"/>
            </p:cNvCxnSpPr>
            <p:nvPr/>
          </p:nvCxnSpPr>
          <p:spPr bwMode="auto">
            <a:xfrm>
              <a:off x="2895600" y="3200400"/>
              <a:ext cx="408993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57" name="Group 56"/>
            <p:cNvGrpSpPr/>
            <p:nvPr/>
          </p:nvGrpSpPr>
          <p:grpSpPr>
            <a:xfrm>
              <a:off x="3304593" y="2313993"/>
              <a:ext cx="1841235" cy="1496007"/>
              <a:chOff x="3447662" y="2371531"/>
              <a:chExt cx="1841235" cy="1496007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3447662" y="2648338"/>
                <a:ext cx="1828800" cy="121920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CC5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460097" y="2371531"/>
                <a:ext cx="1828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charset="0"/>
                    <a:cs typeface="Arial" charset="0"/>
                  </a:rPr>
                  <a:t>LAMBDA method</a:t>
                </a:r>
              </a:p>
              <a:p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505200" y="2819400"/>
                <a:ext cx="1752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Integer Ambiguity Resolution</a:t>
                </a:r>
                <a:endParaRPr lang="en-US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715000" y="2589248"/>
              <a:ext cx="1828800" cy="1219200"/>
              <a:chOff x="5715000" y="2570586"/>
              <a:chExt cx="1828800" cy="1219200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5715000" y="2570586"/>
                <a:ext cx="1828800" cy="1219200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CC5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19800" y="2971800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charset="0"/>
                    <a:cs typeface="Arial" charset="0"/>
                  </a:rPr>
                  <a:t>Smoother</a:t>
                </a:r>
              </a:p>
              <a:p>
                <a:endParaRPr lang="en-US" dirty="0"/>
              </a:p>
            </p:txBody>
          </p:sp>
        </p:grpSp>
        <p:cxnSp>
          <p:nvCxnSpPr>
            <p:cNvPr id="29" name="Straight Arrow Connector 28"/>
            <p:cNvCxnSpPr>
              <a:stCxn id="20" idx="3"/>
              <a:endCxn id="27" idx="1"/>
            </p:cNvCxnSpPr>
            <p:nvPr/>
          </p:nvCxnSpPr>
          <p:spPr bwMode="auto">
            <a:xfrm flipV="1">
              <a:off x="5133393" y="3198848"/>
              <a:ext cx="581607" cy="1552"/>
            </a:xfrm>
            <a:prstGeom prst="straightConnector1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>
              <a:stCxn id="27" idx="3"/>
            </p:cNvCxnSpPr>
            <p:nvPr/>
          </p:nvCxnSpPr>
          <p:spPr bwMode="auto">
            <a:xfrm>
              <a:off x="7543800" y="3198848"/>
              <a:ext cx="4572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1" name="Picture 30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8201607" y="3105537"/>
              <a:ext cx="530352" cy="204216"/>
            </a:xfrm>
            <a:prstGeom prst="rect">
              <a:avLst/>
            </a:prstGeom>
          </p:spPr>
        </p:pic>
        <p:pic>
          <p:nvPicPr>
            <p:cNvPr id="60" name="Picture 59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5209593" y="2904931"/>
              <a:ext cx="430530" cy="228600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>
            <a:off x="304800" y="556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Received Signal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553200" y="5726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Reconstructed Signal</a:t>
            </a:r>
            <a:endParaRPr lang="en-US" dirty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0360" y="4343400"/>
            <a:ext cx="2590800" cy="174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Arrow Connector 45"/>
          <p:cNvCxnSpPr/>
          <p:nvPr/>
        </p:nvCxnSpPr>
        <p:spPr bwMode="auto">
          <a:xfrm flipH="1">
            <a:off x="4288086" y="4270177"/>
            <a:ext cx="304800" cy="3048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4288086" y="4270177"/>
            <a:ext cx="304800" cy="5334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4288086" y="4270177"/>
            <a:ext cx="304800" cy="7620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4288086" y="4270177"/>
            <a:ext cx="304800" cy="1050428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895600" y="39624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Integer-cycle phase ambiguities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124200" y="610766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Determine Integer Phase Ambiguities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334" y="2013856"/>
            <a:ext cx="3295650" cy="154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5029200"/>
          </a:xfrm>
        </p:spPr>
        <p:txBody>
          <a:bodyPr/>
          <a:lstStyle/>
          <a:p>
            <a:r>
              <a:rPr lang="en-US" dirty="0" smtClean="0"/>
              <a:t>State: mixed real/integer</a:t>
            </a:r>
          </a:p>
          <a:p>
            <a:pPr lvl="1"/>
            <a:r>
              <a:rPr lang="en-US" dirty="0" smtClean="0"/>
              <a:t>Real: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Integer: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Dynamics Model:</a:t>
            </a:r>
          </a:p>
          <a:p>
            <a:pPr lvl="1"/>
            <a:r>
              <a:rPr lang="en-US" dirty="0" smtClean="0"/>
              <a:t>Real-valued:</a:t>
            </a:r>
          </a:p>
          <a:p>
            <a:pPr lvl="1"/>
            <a:r>
              <a:rPr lang="en-US" dirty="0" smtClean="0"/>
              <a:t>Integer-valued: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Mixed Integer/Real </a:t>
            </a:r>
            <a:r>
              <a:rPr lang="en-US" dirty="0" err="1" smtClean="0"/>
              <a:t>Kalman</a:t>
            </a:r>
            <a:r>
              <a:rPr lang="en-US" dirty="0" smtClean="0"/>
              <a:t> Filter and Smoother</a:t>
            </a:r>
            <a:endParaRPr lang="en-US" dirty="0"/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09800" y="2209800"/>
            <a:ext cx="1544955" cy="2781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574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Phase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2800" y="2743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Phase-rate 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1" idx="0"/>
            <a:endCxn id="20" idx="2"/>
          </p:cNvCxnSpPr>
          <p:nvPr/>
        </p:nvCxnSpPr>
        <p:spPr bwMode="auto">
          <a:xfrm flipV="1">
            <a:off x="2514600" y="2487930"/>
            <a:ext cx="467678" cy="25527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2" idx="0"/>
          </p:cNvCxnSpPr>
          <p:nvPr/>
        </p:nvCxnSpPr>
        <p:spPr bwMode="auto">
          <a:xfrm flipH="1" flipV="1">
            <a:off x="3429000" y="2514600"/>
            <a:ext cx="609600" cy="2286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" name="Picture 3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493645" y="3200400"/>
            <a:ext cx="2457450" cy="45529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960252" y="361834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Burst Ambiguities </a:t>
            </a:r>
            <a:endParaRPr lang="en-US" dirty="0"/>
          </a:p>
        </p:txBody>
      </p:sp>
      <p:pic>
        <p:nvPicPr>
          <p:cNvPr id="43" name="Picture 4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352800" y="4724400"/>
            <a:ext cx="4381500" cy="259080"/>
          </a:xfrm>
          <a:prstGeom prst="rect">
            <a:avLst/>
          </a:prstGeom>
        </p:spPr>
      </p:pic>
      <p:pic>
        <p:nvPicPr>
          <p:cNvPr id="45" name="Picture 4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276600" y="5259705"/>
            <a:ext cx="5585460" cy="12172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H="1">
            <a:off x="7412286" y="1981200"/>
            <a:ext cx="304800" cy="3048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7412286" y="1981200"/>
            <a:ext cx="304800" cy="5334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412286" y="1981200"/>
            <a:ext cx="304800" cy="7620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7412286" y="1981200"/>
            <a:ext cx="304800" cy="1050428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989514" y="1676400"/>
            <a:ext cx="2154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Integer-cycle ambiguities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57800" y="1676400"/>
            <a:ext cx="2154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Real-valued phase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6096000" y="1905000"/>
            <a:ext cx="76200" cy="9144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7543800" y="4419600"/>
            <a:ext cx="228600" cy="3810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705600" y="3896380"/>
            <a:ext cx="2286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Process noise covariance, dictated by </a:t>
            </a:r>
            <a:r>
              <a:rPr lang="en-US" sz="1400" dirty="0" smtClean="0"/>
              <a:t>error sources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181600" y="4114800"/>
            <a:ext cx="13716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Process noise</a:t>
            </a:r>
            <a:endParaRPr lang="en-US" sz="1400" dirty="0"/>
          </a:p>
        </p:txBody>
      </p:sp>
      <p:cxnSp>
        <p:nvCxnSpPr>
          <p:cNvPr id="31" name="Straight Arrow Connector 30"/>
          <p:cNvCxnSpPr>
            <a:endCxn id="43" idx="0"/>
          </p:cNvCxnSpPr>
          <p:nvPr/>
        </p:nvCxnSpPr>
        <p:spPr bwMode="auto">
          <a:xfrm flipH="1">
            <a:off x="5543550" y="4495800"/>
            <a:ext cx="171450" cy="2286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1" grpId="0"/>
      <p:bldP spid="22" grpId="0"/>
      <p:bldP spid="37" grpId="0"/>
      <p:bldP spid="18" grpId="0"/>
      <p:bldP spid="19" grpId="0"/>
      <p:bldP spid="27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Model: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and Smoother</a:t>
            </a:r>
            <a:endParaRPr lang="en-US" dirty="0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362201" y="2971800"/>
            <a:ext cx="5290185" cy="270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505200"/>
            <a:ext cx="1524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Measured Phase within bursts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295400" y="3124200"/>
            <a:ext cx="990600" cy="3810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286000" y="3657600"/>
            <a:ext cx="16764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Real-valued state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 bwMode="auto">
          <a:xfrm flipV="1">
            <a:off x="3124200" y="3200400"/>
            <a:ext cx="381000" cy="4572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114800" y="3733800"/>
            <a:ext cx="16764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Integer state</a:t>
            </a:r>
            <a:endParaRPr lang="en-US" sz="1400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 bwMode="auto">
          <a:xfrm flipH="1" flipV="1">
            <a:off x="4724400" y="3276600"/>
            <a:ext cx="228600" cy="4572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096000" y="3730823"/>
            <a:ext cx="19812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Measurement Noise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 bwMode="auto">
          <a:xfrm flipH="1" flipV="1">
            <a:off x="6019800" y="3276601"/>
            <a:ext cx="1066800" cy="454222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400800" y="1905000"/>
            <a:ext cx="21336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Measurement Noise covariance, dictated by carrier-to-noise ratio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 bwMode="auto">
          <a:xfrm flipH="1">
            <a:off x="7315200" y="2643664"/>
            <a:ext cx="152400" cy="328136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3134" y="4757056"/>
            <a:ext cx="3295650" cy="154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4669086" y="4724400"/>
            <a:ext cx="304800" cy="3048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4669086" y="4724400"/>
            <a:ext cx="304800" cy="5334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669086" y="4724400"/>
            <a:ext cx="304800" cy="7620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4669086" y="4724400"/>
            <a:ext cx="304800" cy="1050428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246314" y="4419600"/>
            <a:ext cx="2154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Integer-cycle ambiguities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4600" y="4419600"/>
            <a:ext cx="2154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Real-valued phase</a:t>
            </a:r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352800" y="4648200"/>
            <a:ext cx="76200" cy="9144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Cost function can be decoupled as [</a:t>
            </a:r>
            <a:r>
              <a:rPr lang="en-US" sz="2800" dirty="0" err="1" smtClean="0"/>
              <a:t>Psiaki</a:t>
            </a:r>
            <a:r>
              <a:rPr lang="en-US" sz="2800" dirty="0" smtClean="0"/>
              <a:t> 2010]: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After ingesting all measurements, find integer       to minimize:                                    (LAMBDA Method)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Insert        into and:</a:t>
            </a:r>
          </a:p>
          <a:p>
            <a:pPr marL="841375" lvl="1" indent="-514350">
              <a:buFont typeface="+mj-lt"/>
              <a:buAutoNum type="arabicPeriod"/>
            </a:pPr>
            <a:r>
              <a:rPr lang="en-US" sz="2400" dirty="0" smtClean="0"/>
              <a:t>Solve for real-valued </a:t>
            </a:r>
            <a:r>
              <a:rPr lang="en-US" sz="2400" b="1" dirty="0" smtClean="0"/>
              <a:t>filtered</a:t>
            </a:r>
            <a:r>
              <a:rPr lang="en-US" sz="2400" dirty="0" smtClean="0"/>
              <a:t> state:       OR </a:t>
            </a:r>
          </a:p>
          <a:p>
            <a:pPr marL="841375" lvl="1" indent="-514350">
              <a:buFont typeface="+mj-lt"/>
              <a:buAutoNum type="arabicPeriod"/>
            </a:pPr>
            <a:r>
              <a:rPr lang="en-US" sz="2400" dirty="0" smtClean="0"/>
              <a:t>Run the smoother, solve for </a:t>
            </a:r>
            <a:r>
              <a:rPr lang="en-US" sz="2400" b="1" dirty="0" smtClean="0"/>
              <a:t>smoothed</a:t>
            </a:r>
            <a:r>
              <a:rPr lang="en-US" sz="2400" dirty="0" smtClean="0"/>
              <a:t> estimate: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Real/Integer States</a:t>
            </a:r>
            <a:endParaRPr lang="en-US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40155" y="1752600"/>
            <a:ext cx="7294245" cy="1914525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772400" y="3962400"/>
            <a:ext cx="329374" cy="287274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632710" y="4343400"/>
            <a:ext cx="3082290" cy="51435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09800" y="5410200"/>
            <a:ext cx="329374" cy="287274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943600" y="5867400"/>
            <a:ext cx="381000" cy="334818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772400" y="6324600"/>
            <a:ext cx="304800" cy="30710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990600" y="2209800"/>
            <a:ext cx="762000" cy="4572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6200" y="2667000"/>
            <a:ext cx="21336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Incorporates measurements and dynamics </a:t>
            </a:r>
            <a:r>
              <a:rPr lang="en-US" sz="1400" dirty="0" err="1" smtClean="0"/>
              <a:t>contraints</a:t>
            </a:r>
            <a:endParaRPr lang="en-US" sz="1400" dirty="0"/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4038600" y="5053692"/>
            <a:ext cx="5084323" cy="7940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29200"/>
          </a:xfrm>
        </p:spPr>
        <p:txBody>
          <a:bodyPr/>
          <a:lstStyle/>
          <a:p>
            <a:pPr marL="531812" indent="-514350">
              <a:buFont typeface="+mj-lt"/>
              <a:buAutoNum type="arabicPeriod"/>
            </a:pPr>
            <a:r>
              <a:rPr lang="en-US" sz="2400" dirty="0" smtClean="0"/>
              <a:t>Simulate realistic phase time histories with errors: TX clock, RX clock, Front-end noise, etc.</a:t>
            </a:r>
          </a:p>
          <a:p>
            <a:pPr marL="531812" indent="-514350">
              <a:buFont typeface="+mj-lt"/>
              <a:buAutoNum type="arabicPeriod"/>
            </a:pPr>
            <a:r>
              <a:rPr lang="en-US" sz="2400" dirty="0" smtClean="0"/>
              <a:t>Adds burst structure to mimic TDMA</a:t>
            </a:r>
          </a:p>
          <a:p>
            <a:pPr marL="531812" indent="-514350">
              <a:buFont typeface="+mj-lt"/>
              <a:buAutoNum type="arabicPeriod"/>
            </a:pPr>
            <a:r>
              <a:rPr lang="en-US" sz="2400" dirty="0" smtClean="0"/>
              <a:t>Imparts phase aliasing/offsets</a:t>
            </a:r>
          </a:p>
          <a:p>
            <a:pPr marL="531812" indent="-514350">
              <a:buFont typeface="+mj-lt"/>
              <a:buAutoNum type="arabicPeriod"/>
            </a:pPr>
            <a:r>
              <a:rPr lang="en-US" sz="2400" dirty="0" smtClean="0"/>
              <a:t>Applies the reconstruction technique</a:t>
            </a:r>
          </a:p>
          <a:p>
            <a:pPr marL="531812" indent="-514350">
              <a:buFont typeface="+mj-lt"/>
              <a:buAutoNum type="arabicPeriod"/>
            </a:pPr>
            <a:r>
              <a:rPr lang="en-US" sz="2400" dirty="0" smtClean="0"/>
              <a:t>Evaluate the performance</a:t>
            </a:r>
          </a:p>
          <a:p>
            <a:pPr marL="531812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Reconstruction Technique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762058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733799" cy="299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760" y="2133600"/>
            <a:ext cx="370856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133600"/>
            <a:ext cx="3733799" cy="29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5181600" cy="5029200"/>
          </a:xfrm>
        </p:spPr>
        <p:txBody>
          <a:bodyPr/>
          <a:lstStyle/>
          <a:p>
            <a:r>
              <a:rPr lang="en-US" dirty="0" smtClean="0"/>
              <a:t>Many sources of error make up the true phase time history</a:t>
            </a:r>
          </a:p>
          <a:p>
            <a:pPr lvl="1"/>
            <a:r>
              <a:rPr lang="en-US" dirty="0" smtClean="0"/>
              <a:t>Transmitter clock errors</a:t>
            </a:r>
          </a:p>
          <a:p>
            <a:pPr lvl="1"/>
            <a:r>
              <a:rPr lang="en-US" dirty="0" smtClean="0"/>
              <a:t>Receiver clock errors</a:t>
            </a:r>
          </a:p>
          <a:p>
            <a:pPr lvl="1"/>
            <a:r>
              <a:rPr lang="en-US" dirty="0" smtClean="0"/>
              <a:t>LOS user motion errors</a:t>
            </a:r>
          </a:p>
          <a:p>
            <a:pPr lvl="1"/>
            <a:r>
              <a:rPr lang="en-US" dirty="0" smtClean="0"/>
              <a:t>Front-end noise (meas. noise)</a:t>
            </a:r>
          </a:p>
          <a:p>
            <a:pPr lvl="1"/>
            <a:r>
              <a:rPr lang="en-US" dirty="0" smtClean="0"/>
              <a:t>Propagation effects</a:t>
            </a:r>
          </a:p>
          <a:p>
            <a:r>
              <a:rPr lang="en-US" dirty="0" smtClean="0"/>
              <a:t>These must all be modeled within the simulator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Modeling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399"/>
            <a:ext cx="3352800" cy="262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4572000" cy="5029200"/>
          </a:xfrm>
        </p:spPr>
        <p:txBody>
          <a:bodyPr/>
          <a:lstStyle/>
          <a:p>
            <a:r>
              <a:rPr lang="en-US" sz="2400" dirty="0" smtClean="0"/>
              <a:t>(a) TX clock, (b) RX clock, (c) LOS motion, and (d) propagation errors are modeled by their power spectral density</a:t>
            </a:r>
          </a:p>
          <a:p>
            <a:r>
              <a:rPr lang="en-US" sz="2400" dirty="0" smtClean="0"/>
              <a:t>(e) Front-end noise modeled by the received signal’s carrier-to-noise ratio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Observation: All </a:t>
            </a:r>
            <a:r>
              <a:rPr lang="en-US" dirty="0" smtClean="0"/>
              <a:t>Error </a:t>
            </a:r>
            <a:r>
              <a:rPr lang="en-US" dirty="0" smtClean="0"/>
              <a:t>S</a:t>
            </a:r>
            <a:r>
              <a:rPr lang="en-US" dirty="0" smtClean="0"/>
              <a:t>ources </a:t>
            </a:r>
            <a:r>
              <a:rPr lang="en-US" dirty="0" smtClean="0"/>
              <a:t>have </a:t>
            </a:r>
            <a:r>
              <a:rPr lang="en-US" dirty="0" smtClean="0"/>
              <a:t>Clock-Like </a:t>
            </a:r>
            <a:r>
              <a:rPr lang="en-US" dirty="0" smtClean="0"/>
              <a:t>D</a:t>
            </a:r>
            <a:r>
              <a:rPr lang="en-US" dirty="0" smtClean="0"/>
              <a:t>ynamics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0000">
            <a:off x="5302653" y="1648541"/>
            <a:ext cx="3327902" cy="262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562600" y="4410670"/>
            <a:ext cx="3276600" cy="5324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7010400" y="4791670"/>
            <a:ext cx="0" cy="6096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172200" y="540127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“h-parameters” characterize each error source’s PSD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800600"/>
            <a:ext cx="2209800" cy="189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752600"/>
          </a:xfrm>
        </p:spPr>
        <p:txBody>
          <a:bodyPr/>
          <a:lstStyle/>
          <a:p>
            <a:r>
              <a:rPr lang="en-US" dirty="0" smtClean="0"/>
              <a:t>Advantage: Allows future bursts to affect past estimates</a:t>
            </a:r>
          </a:p>
          <a:p>
            <a:r>
              <a:rPr lang="en-US" dirty="0" smtClean="0"/>
              <a:t>Disadvantage: Not quite real-time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Backwards Smoothing?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3962400" cy="319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52800"/>
            <a:ext cx="3881335" cy="31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3199"/>
            <a:ext cx="4343400" cy="348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3199"/>
            <a:ext cx="4343400" cy="348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4572000" cy="4876800"/>
          </a:xfrm>
        </p:spPr>
        <p:txBody>
          <a:bodyPr/>
          <a:lstStyle/>
          <a:p>
            <a:r>
              <a:rPr lang="en-US" sz="2400" dirty="0" smtClean="0"/>
              <a:t>Performance of the reconstruction was tested against varying input parameters:</a:t>
            </a:r>
          </a:p>
          <a:p>
            <a:pPr lvl="1"/>
            <a:r>
              <a:rPr lang="en-US" sz="2000" dirty="0" smtClean="0"/>
              <a:t>Clock stability</a:t>
            </a:r>
          </a:p>
          <a:p>
            <a:pPr lvl="1"/>
            <a:r>
              <a:rPr lang="en-US" sz="2000" dirty="0" smtClean="0"/>
              <a:t>Time-between bursts</a:t>
            </a:r>
          </a:p>
          <a:p>
            <a:pPr lvl="1"/>
            <a:r>
              <a:rPr lang="en-US" sz="2000" dirty="0" smtClean="0"/>
              <a:t>Burst length</a:t>
            </a:r>
          </a:p>
          <a:p>
            <a:pPr lvl="1"/>
            <a:r>
              <a:rPr lang="en-US" sz="2000" dirty="0" smtClean="0"/>
              <a:t>Carrier-to-noise ratio, etc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Monte-Carlo Sensitivity Testing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2286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Successful Reconstruction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28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Partially Successful Reconstruction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2286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Failed Reconstruction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667000"/>
            <a:ext cx="4362926" cy="349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1447800"/>
          </a:xfrm>
        </p:spPr>
        <p:txBody>
          <a:bodyPr/>
          <a:lstStyle/>
          <a:p>
            <a:r>
              <a:rPr lang="en-US" sz="2400" dirty="0" smtClean="0"/>
              <a:t>Time between bursts (i.e. burst period, </a:t>
            </a:r>
            <a:r>
              <a:rPr lang="en-US" sz="2400" dirty="0" err="1" smtClean="0"/>
              <a:t>Tp</a:t>
            </a:r>
            <a:r>
              <a:rPr lang="en-US" sz="2400" dirty="0" smtClean="0"/>
              <a:t>) varied while ambiguity error percentage calculated as a function of combined h0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h0 and the Burst Period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9688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Percentage of Ambiguity Errors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4486976" cy="35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7813"/>
            <a:ext cx="8534400" cy="1139825"/>
          </a:xfrm>
        </p:spPr>
        <p:txBody>
          <a:bodyPr/>
          <a:lstStyle/>
          <a:p>
            <a:r>
              <a:rPr lang="en-US" sz="3200" dirty="0" smtClean="0"/>
              <a:t>Opportunistic Navigation: All Signals Welcome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3200400"/>
            <a:ext cx="6172200" cy="3657600"/>
            <a:chOff x="3720281" y="2362200"/>
            <a:chExt cx="5118919" cy="2743200"/>
          </a:xfrm>
        </p:grpSpPr>
        <p:grpSp>
          <p:nvGrpSpPr>
            <p:cNvPr id="5" name="Group 31"/>
            <p:cNvGrpSpPr/>
            <p:nvPr/>
          </p:nvGrpSpPr>
          <p:grpSpPr>
            <a:xfrm>
              <a:off x="3720281" y="2398120"/>
              <a:ext cx="5118919" cy="2707280"/>
              <a:chOff x="3720281" y="2398120"/>
              <a:chExt cx="5118919" cy="270728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-3377" t="13642" r="83123" b="38662"/>
              <a:stretch>
                <a:fillRect/>
              </a:stretch>
            </p:blipFill>
            <p:spPr bwMode="auto">
              <a:xfrm>
                <a:off x="6319304" y="3076166"/>
                <a:ext cx="466332" cy="1299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0" descr="satellite-clipart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51899" y="2963158"/>
                <a:ext cx="708825" cy="678046"/>
              </a:xfrm>
              <a:prstGeom prst="rect">
                <a:avLst/>
              </a:prstGeom>
            </p:spPr>
          </p:pic>
          <p:pic>
            <p:nvPicPr>
              <p:cNvPr id="12" name="Picture 11" descr="cell-tower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20281" y="3686568"/>
                <a:ext cx="945100" cy="904061"/>
              </a:xfrm>
              <a:prstGeom prst="rect">
                <a:avLst/>
              </a:prstGeom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 rot="10800000" flipV="1">
                <a:off x="6260237" y="4025592"/>
                <a:ext cx="1594855" cy="56503"/>
              </a:xfrm>
              <a:prstGeom prst="straightConnector1">
                <a:avLst/>
              </a:prstGeom>
              <a:ln w="28575">
                <a:solidFill>
                  <a:srgbClr val="18EC1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 descr="television_antenna_clip_art_9058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914161" y="3686568"/>
                <a:ext cx="912907" cy="992348"/>
              </a:xfrm>
              <a:prstGeom prst="rect">
                <a:avLst/>
              </a:prstGeom>
            </p:spPr>
          </p:pic>
          <p:pic>
            <p:nvPicPr>
              <p:cNvPr id="15" name="Picture 14" descr="satellite-t8865.jpg"/>
              <p:cNvPicPr>
                <a:picLocks noChangeAspect="1"/>
              </p:cNvPicPr>
              <p:nvPr/>
            </p:nvPicPr>
            <p:blipFill>
              <a:blip r:embed="rId6" cstate="print"/>
              <a:srcRect l="4649" t="11935" r="1613" b="12997"/>
              <a:stretch>
                <a:fillRect/>
              </a:stretch>
            </p:blipFill>
            <p:spPr>
              <a:xfrm rot="18000000" flipH="1">
                <a:off x="7104962" y="2540685"/>
                <a:ext cx="690918" cy="816987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259116" y="2726003"/>
                <a:ext cx="760679" cy="362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GPS</a:t>
                </a:r>
                <a:endParaRPr lang="en-US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29810" y="4516000"/>
                <a:ext cx="531618" cy="22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cell</a:t>
                </a:r>
                <a:endParaRPr lang="en-US" sz="1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953170" y="4684448"/>
                <a:ext cx="886030" cy="22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HDTV</a:t>
                </a:r>
                <a:endParaRPr lang="en-US" sz="1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18818" y="3008523"/>
                <a:ext cx="886030" cy="22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Iridium</a:t>
                </a:r>
                <a:endParaRPr lang="en-US" sz="1400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rot="10800000" flipV="1">
                <a:off x="6201168" y="3234538"/>
                <a:ext cx="945100" cy="678046"/>
              </a:xfrm>
              <a:prstGeom prst="straightConnector1">
                <a:avLst/>
              </a:prstGeom>
              <a:ln w="28575">
                <a:solidFill>
                  <a:srgbClr val="18EC1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433276" y="4488759"/>
                <a:ext cx="2058842" cy="616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GNSS Restricted Environment</a:t>
                </a:r>
                <a:endParaRPr lang="en-US" sz="1400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4901656" y="3415188"/>
                <a:ext cx="649756" cy="22601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4008" t="61392" r="29114"/>
              <a:stretch>
                <a:fillRect/>
              </a:stretch>
            </p:blipFill>
            <p:spPr bwMode="auto">
              <a:xfrm>
                <a:off x="5197000" y="2906653"/>
                <a:ext cx="590687" cy="1598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3" descr="satellite-clipart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669549" y="2398120"/>
                <a:ext cx="708825" cy="678046"/>
              </a:xfrm>
              <a:prstGeom prst="rect">
                <a:avLst/>
              </a:prstGeom>
            </p:spPr>
          </p:pic>
          <p:cxnSp>
            <p:nvCxnSpPr>
              <p:cNvPr id="25" name="Straight Arrow Connector 24"/>
              <p:cNvCxnSpPr>
                <a:stCxn id="24" idx="2"/>
              </p:cNvCxnSpPr>
              <p:nvPr/>
            </p:nvCxnSpPr>
            <p:spPr>
              <a:xfrm rot="16200000" flipH="1">
                <a:off x="5714473" y="3385654"/>
                <a:ext cx="678046" cy="59069"/>
              </a:xfrm>
              <a:prstGeom prst="straightConnector1">
                <a:avLst/>
              </a:prstGeom>
              <a:ln w="28575">
                <a:solidFill>
                  <a:srgbClr val="18EC1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547244" y="3969088"/>
                <a:ext cx="1358581" cy="113008"/>
              </a:xfrm>
              <a:prstGeom prst="straightConnector1">
                <a:avLst/>
              </a:prstGeom>
              <a:ln w="28575">
                <a:solidFill>
                  <a:srgbClr val="18EC1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5318822" y="2362200"/>
              <a:ext cx="760677" cy="36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GPS</a:t>
              </a:r>
              <a:endParaRPr lang="en-US" sz="1400" dirty="0"/>
            </a:p>
          </p:txBody>
        </p:sp>
        <p:grpSp>
          <p:nvGrpSpPr>
            <p:cNvPr id="7" name="Group 28"/>
            <p:cNvGrpSpPr/>
            <p:nvPr/>
          </p:nvGrpSpPr>
          <p:grpSpPr>
            <a:xfrm>
              <a:off x="5848928" y="3763820"/>
              <a:ext cx="375827" cy="722744"/>
              <a:chOff x="3429000" y="1143000"/>
              <a:chExt cx="1981200" cy="3810000"/>
            </a:xfrm>
          </p:grpSpPr>
          <p:pic>
            <p:nvPicPr>
              <p:cNvPr id="8" name="Picture 7" descr="UnlockiPhone4.jpg"/>
              <p:cNvPicPr>
                <a:picLocks noChangeAspect="1"/>
              </p:cNvPicPr>
              <p:nvPr/>
            </p:nvPicPr>
            <p:blipFill>
              <a:blip r:embed="rId7" cstate="print"/>
              <a:srcRect l="40755" t="3712" r="20000" b="3480"/>
              <a:stretch>
                <a:fillRect/>
              </a:stretch>
            </p:blipFill>
            <p:spPr>
              <a:xfrm>
                <a:off x="3429000" y="1143000"/>
                <a:ext cx="1981200" cy="3810000"/>
              </a:xfrm>
              <a:prstGeom prst="rect">
                <a:avLst/>
              </a:prstGeom>
            </p:spPr>
          </p:pic>
          <p:pic>
            <p:nvPicPr>
              <p:cNvPr id="9" name="Picture 8" descr="iPhone 4 GPS.png"/>
              <p:cNvPicPr>
                <a:picLocks noChangeAspect="1"/>
              </p:cNvPicPr>
              <p:nvPr/>
            </p:nvPicPr>
            <p:blipFill>
              <a:blip r:embed="rId8" cstate="print"/>
              <a:srcRect l="4948" t="15841" r="47216" b="26073"/>
              <a:stretch>
                <a:fillRect/>
              </a:stretch>
            </p:blipFill>
            <p:spPr>
              <a:xfrm>
                <a:off x="3639128" y="1828800"/>
                <a:ext cx="1631476" cy="2475344"/>
              </a:xfrm>
              <a:prstGeom prst="rect">
                <a:avLst/>
              </a:prstGeom>
            </p:spPr>
          </p:pic>
        </p:grpSp>
      </p:grpSp>
      <p:sp>
        <p:nvSpPr>
          <p:cNvPr id="27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2667000"/>
          </a:xfrm>
        </p:spPr>
        <p:txBody>
          <a:bodyPr/>
          <a:lstStyle/>
          <a:p>
            <a:r>
              <a:rPr lang="en-US" sz="2400" dirty="0" smtClean="0"/>
              <a:t>Receivers today have the capability to acquire heterogeneous signal types</a:t>
            </a:r>
          </a:p>
          <a:p>
            <a:r>
              <a:rPr lang="en-US" sz="2400" dirty="0" smtClean="0"/>
              <a:t>Many of these signals can be used for positioning – Opportunistic Navigation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600200"/>
          </a:xfrm>
        </p:spPr>
        <p:txBody>
          <a:bodyPr/>
          <a:lstStyle/>
          <a:p>
            <a:r>
              <a:rPr lang="en-US" sz="2400" dirty="0" smtClean="0"/>
              <a:t>Carrier-to-noise ratio (CN0) varied while ambiguity error percentage calculated as a function of </a:t>
            </a:r>
            <a:r>
              <a:rPr lang="en-US" sz="2400" dirty="0" smtClean="0"/>
              <a:t>combined h0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h0 and carrier-to-noise Ratio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667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Percentage of Ambiguity Errors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475875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029200"/>
          </a:xfrm>
        </p:spPr>
        <p:txBody>
          <a:bodyPr/>
          <a:lstStyle/>
          <a:p>
            <a:pPr marL="514350" indent="-514350"/>
            <a:r>
              <a:rPr lang="en-US" sz="2400" dirty="0" smtClean="0"/>
              <a:t>Developed a</a:t>
            </a:r>
            <a:r>
              <a:rPr lang="en-US" sz="2400" dirty="0" smtClean="0"/>
              <a:t> </a:t>
            </a:r>
            <a:r>
              <a:rPr lang="en-US" sz="2400" dirty="0" smtClean="0"/>
              <a:t>technique to reconstruct a continuous phase time history from TDMA </a:t>
            </a:r>
            <a:r>
              <a:rPr lang="en-US" sz="2400" dirty="0" smtClean="0"/>
              <a:t>signals</a:t>
            </a:r>
            <a:endParaRPr lang="en-US" sz="2400" dirty="0" smtClean="0"/>
          </a:p>
          <a:p>
            <a:pPr marL="514350" indent="-514350"/>
            <a:r>
              <a:rPr lang="en-US" sz="2400" dirty="0" smtClean="0"/>
              <a:t>Build a simulation environment to </a:t>
            </a:r>
            <a:r>
              <a:rPr lang="en-US" sz="2400" dirty="0" smtClean="0"/>
              <a:t>simulate TDMA </a:t>
            </a:r>
            <a:r>
              <a:rPr lang="en-US" sz="2400" dirty="0" smtClean="0"/>
              <a:t>signals</a:t>
            </a:r>
          </a:p>
          <a:p>
            <a:pPr marL="514350" indent="-514350"/>
            <a:r>
              <a:rPr lang="en-US" sz="2400" dirty="0" smtClean="0"/>
              <a:t>Characterized many of the error sources in terms of clock-like dynamics</a:t>
            </a:r>
            <a:endParaRPr lang="en-US" sz="2400" dirty="0" smtClean="0"/>
          </a:p>
          <a:p>
            <a:pPr marL="514350" indent="-514350"/>
            <a:r>
              <a:rPr lang="en-US" sz="2400" dirty="0" smtClean="0"/>
              <a:t>Analysis of performance demonstrated </a:t>
            </a:r>
            <a:r>
              <a:rPr lang="en-US" sz="2400" dirty="0" smtClean="0"/>
              <a:t>that the technique is:</a:t>
            </a:r>
          </a:p>
          <a:p>
            <a:pPr marL="841375" lvl="1" indent="-514350"/>
            <a:r>
              <a:rPr lang="en-US" sz="2000" dirty="0" smtClean="0"/>
              <a:t>Very sensitive to </a:t>
            </a:r>
            <a:r>
              <a:rPr lang="en-US" sz="2000" dirty="0" smtClean="0"/>
              <a:t>phase-random walk noise (h0) </a:t>
            </a:r>
            <a:r>
              <a:rPr lang="en-US" sz="2000" dirty="0" smtClean="0"/>
              <a:t>and the TDMA burst </a:t>
            </a:r>
            <a:r>
              <a:rPr lang="en-US" sz="2000" dirty="0" smtClean="0"/>
              <a:t>period</a:t>
            </a:r>
          </a:p>
          <a:p>
            <a:pPr marL="841375" lvl="1" indent="-514350"/>
            <a:r>
              <a:rPr lang="en-US" sz="2000" dirty="0" smtClean="0"/>
              <a:t>Less sensitive to the CN0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Opportunistic Navigation: Not quite there yet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62000" y="1219200"/>
            <a:ext cx="7391400" cy="4191000"/>
          </a:xfrm>
          <a:prstGeom prst="roundRect">
            <a:avLst>
              <a:gd name="adj" fmla="val 4632"/>
            </a:avLst>
          </a:prstGeom>
          <a:solidFill>
            <a:schemeClr val="accent1">
              <a:alpha val="3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37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CDMA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137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TDMA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1383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OFDM</a:t>
            </a:r>
            <a:endParaRPr lang="en-US" u="sng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066800" y="1828800"/>
            <a:ext cx="2057400" cy="1752600"/>
          </a:xfrm>
          <a:prstGeom prst="roundRect">
            <a:avLst/>
          </a:prstGeom>
          <a:solidFill>
            <a:srgbClr val="03A0EF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n-US" u="sng" dirty="0" smtClean="0">
                <a:latin typeface="Arial" charset="0"/>
                <a:cs typeface="Arial" charset="0"/>
              </a:rPr>
              <a:t>GNSS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n-US" dirty="0" smtClean="0">
                <a:latin typeface="Arial" charset="0"/>
                <a:cs typeface="Arial" charset="0"/>
              </a:rPr>
              <a:t>GPS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n-US" sz="18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Galileo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n-US" dirty="0" smtClean="0">
                <a:latin typeface="Arial" charset="0"/>
                <a:cs typeface="Arial" charset="0"/>
              </a:rPr>
              <a:t>Compass</a:t>
            </a:r>
            <a:endParaRPr kumimoji="0" lang="en-US" sz="18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10" descr="satellite-clipar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133600"/>
            <a:ext cx="854675" cy="90406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1066800" y="3733800"/>
            <a:ext cx="2133600" cy="1447800"/>
          </a:xfrm>
          <a:prstGeom prst="roundRect">
            <a:avLst/>
          </a:prstGeom>
          <a:solidFill>
            <a:srgbClr val="03A0EF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n-US" sz="18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Cellular [1,4]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n-US" dirty="0" smtClean="0">
                <a:latin typeface="Arial" charset="0"/>
                <a:cs typeface="Arial" charset="0"/>
              </a:rPr>
              <a:t>CDMA Cellular</a:t>
            </a:r>
            <a:endParaRPr kumimoji="0" lang="en-US" sz="18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Picture 12" descr="cell-tow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4343400"/>
            <a:ext cx="762000" cy="80603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3505200" y="1905000"/>
            <a:ext cx="2133600" cy="990600"/>
          </a:xfrm>
          <a:prstGeom prst="roundRect">
            <a:avLst/>
          </a:prstGeom>
          <a:solidFill>
            <a:srgbClr val="03A0EF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n-US" sz="18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Cellular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n-US" dirty="0" smtClean="0">
                <a:latin typeface="Arial" charset="0"/>
                <a:cs typeface="Arial" charset="0"/>
              </a:rPr>
              <a:t>GSM</a:t>
            </a:r>
            <a:endParaRPr kumimoji="0" lang="en-US" sz="18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" name="Picture 14" descr="cell-tow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013368"/>
            <a:ext cx="762000" cy="80603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 bwMode="auto">
          <a:xfrm>
            <a:off x="3505200" y="4114800"/>
            <a:ext cx="2133600" cy="1143000"/>
          </a:xfrm>
          <a:prstGeom prst="roundRect">
            <a:avLst/>
          </a:prstGeom>
          <a:solidFill>
            <a:srgbClr val="03A0EF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n-US" sz="18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HDTV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n-US" dirty="0" smtClean="0">
                <a:latin typeface="Arial" charset="0"/>
                <a:cs typeface="Arial" charset="0"/>
              </a:rPr>
              <a:t>ATSC [2]</a:t>
            </a:r>
            <a:endParaRPr kumimoji="0" lang="en-US" sz="18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867400" y="1905000"/>
            <a:ext cx="2133600" cy="1447800"/>
          </a:xfrm>
          <a:prstGeom prst="roundRect">
            <a:avLst/>
          </a:prstGeom>
          <a:solidFill>
            <a:srgbClr val="03A0EF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n-US" sz="18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Cellular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n-US" dirty="0" smtClean="0">
                <a:latin typeface="Arial" charset="0"/>
                <a:cs typeface="Arial" charset="0"/>
              </a:rPr>
              <a:t>LTE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n-US" sz="18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WiMAX</a:t>
            </a:r>
            <a:endParaRPr kumimoji="0" lang="en-US" sz="18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" name="Picture 18" descr="cell-tow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2438400"/>
            <a:ext cx="762000" cy="80603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 bwMode="auto">
          <a:xfrm>
            <a:off x="5867400" y="3657600"/>
            <a:ext cx="2133600" cy="1447800"/>
          </a:xfrm>
          <a:prstGeom prst="roundRect">
            <a:avLst/>
          </a:prstGeom>
          <a:solidFill>
            <a:srgbClr val="03A0EF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n-US" sz="18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Wi-Fi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n-US" dirty="0" smtClean="0">
                <a:latin typeface="Arial" charset="0"/>
                <a:cs typeface="Arial" charset="0"/>
              </a:rPr>
              <a:t>802.11n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n-US" sz="18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802.11ac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8100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elevision_antenna_clip_art_905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8807" y="4191000"/>
            <a:ext cx="731393" cy="8791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9600" y="5491371"/>
            <a:ext cx="7620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1050" dirty="0" smtClean="0"/>
              <a:t>[1]    R. Rowe, P. </a:t>
            </a:r>
            <a:r>
              <a:rPr lang="en-US" sz="1050" dirty="0" err="1" smtClean="0"/>
              <a:t>Duffett</a:t>
            </a:r>
            <a:r>
              <a:rPr lang="en-US" sz="1050" dirty="0" smtClean="0"/>
              <a:t>-Smith, et. al., “Enhanced GPS: The tight integration of received cellular timing  signals and GNSS receivers for ubiquitous positioning,” in Position, Location, and Navigation Symposium, IEEE/ION, 2008.</a:t>
            </a:r>
          </a:p>
          <a:p>
            <a:pPr marL="287338" indent="-287338"/>
            <a:r>
              <a:rPr lang="en-US" sz="1050" dirty="0" smtClean="0"/>
              <a:t>[2]    J. Do, M. </a:t>
            </a:r>
            <a:r>
              <a:rPr lang="en-US" sz="1050" dirty="0" err="1" smtClean="0"/>
              <a:t>Rabinowitz</a:t>
            </a:r>
            <a:r>
              <a:rPr lang="en-US" sz="1050" dirty="0" smtClean="0"/>
              <a:t>, and P. </a:t>
            </a:r>
            <a:r>
              <a:rPr lang="en-US" sz="1050" dirty="0" err="1" smtClean="0"/>
              <a:t>Enge</a:t>
            </a:r>
            <a:r>
              <a:rPr lang="en-US" sz="1050" dirty="0" smtClean="0"/>
              <a:t>, “Performance of hybrid positioning system combining GPS and television signals,” in Position, Location, And Navigation Symposium, IEEE/ION, 2006.</a:t>
            </a:r>
          </a:p>
          <a:p>
            <a:r>
              <a:rPr lang="en-US" sz="1050" dirty="0" smtClean="0"/>
              <a:t>[3]    M. </a:t>
            </a:r>
            <a:r>
              <a:rPr lang="en-US" sz="1050" dirty="0" err="1" smtClean="0"/>
              <a:t>Joerger</a:t>
            </a:r>
            <a:r>
              <a:rPr lang="en-US" sz="1050" dirty="0" smtClean="0"/>
              <a:t>, et. al., “Iridium/</a:t>
            </a:r>
            <a:r>
              <a:rPr lang="en-US" sz="1050" dirty="0" err="1" smtClean="0"/>
              <a:t>gps</a:t>
            </a:r>
            <a:r>
              <a:rPr lang="en-US" sz="1050" dirty="0" smtClean="0"/>
              <a:t> carrier phase positioning and fault detection over wide areas,” ION GNSS 2009.</a:t>
            </a:r>
          </a:p>
          <a:p>
            <a:r>
              <a:rPr lang="en-US" sz="1050" dirty="0" smtClean="0"/>
              <a:t>[4]    K. </a:t>
            </a:r>
            <a:r>
              <a:rPr lang="en-US" sz="1050" dirty="0" err="1" smtClean="0"/>
              <a:t>Pesyna</a:t>
            </a:r>
            <a:r>
              <a:rPr lang="en-US" sz="1050" dirty="0" smtClean="0"/>
              <a:t>, et. al., "Tightly-Coupled Opportunistic Navigation for Deep Urban and Indoor Positioning," ION GNSS 2011.</a:t>
            </a:r>
            <a:endParaRPr lang="en-US" sz="105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3505200" y="2988734"/>
            <a:ext cx="2133600" cy="990600"/>
          </a:xfrm>
          <a:prstGeom prst="roundRect">
            <a:avLst/>
          </a:prstGeom>
          <a:solidFill>
            <a:srgbClr val="03A0EF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n-US" sz="18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Sat</a:t>
            </a:r>
            <a:r>
              <a:rPr kumimoji="0" lang="en-US" sz="1800" b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Com.</a:t>
            </a:r>
            <a:endParaRPr kumimoji="0" lang="en-US" sz="1800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n-US" dirty="0" smtClean="0">
                <a:latin typeface="Arial" charset="0"/>
                <a:cs typeface="Arial" charset="0"/>
              </a:rPr>
              <a:t>Iridium [3]</a:t>
            </a:r>
            <a:endParaRPr kumimoji="0" lang="en-US" sz="18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9" name="Picture 28" descr="satellite-t886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9" t="11935" r="1613" b="12997"/>
          <a:stretch>
            <a:fillRect/>
          </a:stretch>
        </p:blipFill>
        <p:spPr>
          <a:xfrm rot="18000000" flipH="1">
            <a:off x="4928822" y="3230103"/>
            <a:ext cx="564645" cy="622116"/>
          </a:xfrm>
          <a:prstGeom prst="rect">
            <a:avLst/>
          </a:prstGeom>
        </p:spPr>
      </p:pic>
      <p:pic>
        <p:nvPicPr>
          <p:cNvPr id="22" name="Picture 21" descr="grid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0200" y="609600"/>
            <a:ext cx="6553200" cy="58949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029200"/>
          </a:xfrm>
        </p:spPr>
        <p:txBody>
          <a:bodyPr/>
          <a:lstStyle/>
          <a:p>
            <a:r>
              <a:rPr lang="en-US" dirty="0" smtClean="0"/>
              <a:t>TDMA structure results in intermittent “burst-like” phase measurements at the receiver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“quirkiness” makes it difficult to determine the phase time history in between bursts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TDMA: A closer look</a:t>
            </a:r>
            <a:endParaRPr lang="en-US" dirty="0"/>
          </a:p>
        </p:txBody>
      </p:sp>
      <p:pic>
        <p:nvPicPr>
          <p:cNvPr id="4" name="Picture 3" descr="Tdma-frame-structure.png"/>
          <p:cNvPicPr>
            <a:picLocks noChangeAspect="1"/>
          </p:cNvPicPr>
          <p:nvPr/>
        </p:nvPicPr>
        <p:blipFill>
          <a:blip r:embed="rId2" cstate="print"/>
          <a:srcRect r="31739" b="86455"/>
          <a:stretch>
            <a:fillRect/>
          </a:stretch>
        </p:blipFill>
        <p:spPr>
          <a:xfrm>
            <a:off x="5376332" y="1447800"/>
            <a:ext cx="3603078" cy="49623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 flipH="1">
            <a:off x="5562600" y="1981200"/>
            <a:ext cx="1143000" cy="190500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620000" y="1905000"/>
            <a:ext cx="1219200" cy="1981200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5486400" y="3886200"/>
            <a:ext cx="3352800" cy="2438400"/>
          </a:xfrm>
          <a:prstGeom prst="rect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3886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 Burst Structure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2971800" cy="152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rot="16200000">
            <a:off x="5057963" y="4982703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Phase (cycles)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9658" y="5864423"/>
            <a:ext cx="575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6477000" y="1066800"/>
            <a:ext cx="152400" cy="3810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086600" y="10668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239000" y="1066800"/>
            <a:ext cx="152400" cy="3810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6781800" y="1066800"/>
            <a:ext cx="152400" cy="381000"/>
          </a:xfrm>
          <a:prstGeom prst="straightConnector1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359980" y="783768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Signal Bursts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Carrier Phase Model</a:t>
            </a:r>
            <a:endParaRPr lang="en-US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12358" y="1524001"/>
            <a:ext cx="8893085" cy="19049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383966" y="3886200"/>
            <a:ext cx="4245434" cy="2438400"/>
            <a:chOff x="2231566" y="4202668"/>
            <a:chExt cx="3788234" cy="2198132"/>
          </a:xfrm>
        </p:grpSpPr>
        <p:sp>
          <p:nvSpPr>
            <p:cNvPr id="5" name="TextBox 4"/>
            <p:cNvSpPr txBox="1"/>
            <p:nvPr/>
          </p:nvSpPr>
          <p:spPr>
            <a:xfrm>
              <a:off x="2819400" y="6031468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(I) Ideal Continuous Signal</a:t>
              </a:r>
              <a:endParaRPr lang="en-US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4202668"/>
              <a:ext cx="3505200" cy="18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1695351" y="4869515"/>
              <a:ext cx="1371378" cy="298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Phase (cycles)</a:t>
              </a:r>
              <a:endParaRPr lang="en-US" sz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Carrier Phase Model</a:t>
            </a:r>
            <a:endParaRPr lang="en-US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12359" y="1524000"/>
            <a:ext cx="8304886" cy="22447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90800" y="4343400"/>
            <a:ext cx="3810000" cy="2667000"/>
            <a:chOff x="2667000" y="4382869"/>
            <a:chExt cx="3505200" cy="2475131"/>
          </a:xfrm>
        </p:grpSpPr>
        <p:sp>
          <p:nvSpPr>
            <p:cNvPr id="7" name="TextBox 6"/>
            <p:cNvSpPr txBox="1"/>
            <p:nvPr/>
          </p:nvSpPr>
          <p:spPr>
            <a:xfrm>
              <a:off x="2971800" y="6211669"/>
              <a:ext cx="3200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(II) TDMA Burst Structure</a:t>
              </a:r>
            </a:p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667000" y="4382869"/>
              <a:ext cx="3505200" cy="1752600"/>
              <a:chOff x="5515139" y="1371600"/>
              <a:chExt cx="3247861" cy="152252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91200" y="1371600"/>
                <a:ext cx="2971800" cy="1522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 rot="16200000">
                <a:off x="5057963" y="2010903"/>
                <a:ext cx="11913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Phase (cycles)</a:t>
                </a:r>
                <a:endParaRPr lang="en-US" sz="1200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Carrier Phase Model</a:t>
            </a:r>
            <a:endParaRPr lang="en-US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12359" y="1524000"/>
            <a:ext cx="8304886" cy="2479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6325411"/>
            <a:ext cx="525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(III) TX imposed fractional-cycle phase offsets</a:t>
            </a:r>
          </a:p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9389" y="4267200"/>
            <a:ext cx="3975799" cy="205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1891295" y="5261648"/>
            <a:ext cx="1371378" cy="298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Phase (cycles)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12359" y="1371601"/>
            <a:ext cx="8304886" cy="25011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Carrier Phase Model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685800"/>
          </a:xfrm>
        </p:spPr>
        <p:txBody>
          <a:bodyPr/>
          <a:lstStyle/>
          <a:p>
            <a:pPr lvl="0"/>
            <a:endParaRPr lang="en-US" sz="2600" dirty="0" smtClean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19539" y="4724400"/>
            <a:ext cx="3857461" cy="2246531"/>
            <a:chOff x="2543339" y="4616450"/>
            <a:chExt cx="3693332" cy="2059320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2086163" y="5073626"/>
              <a:ext cx="1191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Phase (cycles)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60071" y="6083300"/>
              <a:ext cx="3276600" cy="592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(IV) Phase </a:t>
              </a:r>
              <a:r>
                <a:rPr lang="en-US" dirty="0" smtClean="0"/>
                <a:t>Aliasing at RX</a:t>
              </a:r>
              <a:endParaRPr lang="en-US" dirty="0" smtClean="0"/>
            </a:p>
            <a:p>
              <a:pPr algn="ctr"/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799" y="4267200"/>
            <a:ext cx="3945869" cy="204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029200"/>
          </a:xfrm>
        </p:spPr>
        <p:txBody>
          <a:bodyPr/>
          <a:lstStyle/>
          <a:p>
            <a:r>
              <a:rPr lang="en-US" dirty="0" smtClean="0"/>
              <a:t>Phase offsets and aliasing create phase ambiguities</a:t>
            </a:r>
          </a:p>
          <a:p>
            <a:endParaRPr lang="en-US" dirty="0" smtClean="0"/>
          </a:p>
          <a:p>
            <a:r>
              <a:rPr lang="en-US" dirty="0" smtClean="0"/>
              <a:t>These phase ambiguities lead to multiple possible trajectories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Challenges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60261" y="1524000"/>
            <a:ext cx="3783739" cy="2047154"/>
            <a:chOff x="3429000" y="2590800"/>
            <a:chExt cx="3783739" cy="204715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65764" y="3045276"/>
              <a:ext cx="3048000" cy="159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 bwMode="auto">
            <a:xfrm flipH="1">
              <a:off x="4838590" y="3144518"/>
              <a:ext cx="369145" cy="369145"/>
            </a:xfrm>
            <a:prstGeom prst="straightConnector1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flipH="1">
              <a:off x="4838590" y="3144518"/>
              <a:ext cx="369145" cy="646004"/>
            </a:xfrm>
            <a:prstGeom prst="straightConnector1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4838590" y="3144518"/>
              <a:ext cx="369145" cy="922863"/>
            </a:xfrm>
            <a:prstGeom prst="straightConnector1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4838590" y="3144518"/>
              <a:ext cx="369145" cy="1272180"/>
            </a:xfrm>
            <a:prstGeom prst="straightConnector1">
              <a:avLst/>
            </a:prstGeom>
            <a:noFill/>
            <a:ln w="9525" cap="flat" cmpd="sng" algn="ctr">
              <a:solidFill>
                <a:srgbClr val="CC5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429000" y="2590800"/>
              <a:ext cx="3783739" cy="63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Integer-cycle phase ambiguities (M=1)</a:t>
              </a:r>
              <a:endParaRPr lang="en-US" sz="140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43400"/>
            <a:ext cx="3676650" cy="17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905000" y="2514600"/>
            <a:ext cx="4495800" cy="31393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Q1: How can we optimally reconstruct the carrier phase from the burst measurements</a:t>
            </a:r>
          </a:p>
          <a:p>
            <a:endParaRPr lang="en-US" dirty="0" smtClean="0"/>
          </a:p>
          <a:p>
            <a:r>
              <a:rPr lang="en-US" dirty="0" smtClean="0"/>
              <a:t>Q2: How sensitive is the optimal reconstruction technique to various system parameters (e.g. time-between-bursts, burst-length, fractional-phase offsets, etc)?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MP2273@AJMSLINFUVWYY5H6" val="42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setstretch{-.1}&#10;\pagestyle{empty}&#10;\begin{document}&#10;$\mathbf{n}_k=\underbrace{[n_1,n_2,\dots,n_{i_k}]^{\mathsf{T}}}$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$\mathbf{x}_{k+1}=\Phi_k \mathbf{x}_k+\Gamma_k \mathbf{w}_k, {\mathbf{w}}(k) \sim \mathcal{N} ({\bf{0}},{{Q}}_k)$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\begin{align*}&#10;\mathbf{n}_{k+1} &amp;=\left\{&#10;\begin{array}{l}&#10;\begin{bmatrix}&#10; \mathbf{n}_k \\&#10; n_{i_{k+1}}&#10;\end{bmatrix}\text{at the beginning of a new burst}\\\\&#10;\begin{bmatrix}&#10; \mathbf{n}_k \\&#10;\end{bmatrix}\text{otherwise}&#10;\end{array}&#10;\right.&#10;\end{align*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\begin{align*}&#10;\mathbf{\phi}_{rk}=H_{xk}\mathbf{x}_k+H_{nk}\mathbf{n}_{k}+{\boldsymbol{\nu}_{yk}},\hspace{1mm}&#10;\boldsymbol{\nu}_{yk}\sim\mathcal{N}({\bf{0}},{P}_{yyk})&#10;\end{align*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\begin{align*}&#10;\label{eq:costfn}&#10;\begin{split}&#10;  J_{\text{mixed}}(\mathbf{x}_k,\mathbf{n}_k)=&amp;\underbrace{\frac{1}{2}\left\|\mathbf{z}_{xk}-R_{xxk}\mathbf{x}_k-R_{xnk}\mathbf{n}_k\right\|^2}_\text{Term involving the integer- and real-valued states}\\&#10;  +&amp;\underbrace{\frac{1}{2}\left\|\mathbf{z}_{nk}-R_{nnk}\mathbf{n}_k\right\|^2}_\text{Term&#10;    involving only the integer-valued state} +&#10;  \underbrace{\frac{1}{2}\left\|\mathbf{z}_{rk}\right\|^2}_\text{Residual&#10;    term}&#10;\end{split}&#10;\end{align*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$\hat{\mathbf{n}}_k$&#10;\end{document}"/>
  <p:tag name="IGUANATEXSIZE" val="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\begin{align*}&#10;\label{eq:costfn}&#10;  J(\mathbf{n}_k)={\frac{1}{2}\left\|\mathbf{z}_{nk}-R_{nnk}\mathbf{n}_k\right\|^2}&#10;\end{align*}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$\hat{\mathbf{n}}_k$&#10;\end{document}"/>
  <p:tag name="IGUANATEXSIZE" val="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$\hat{\mathbf{x}}_k$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${\mathbf{x}}_k^\star$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% \begin{array}&#10;\label{eq:Iridium}&#10;\phi_{r}(t) &amp;= \text{Measured carrier phase - Modeled carrier phase (in cycles)}\\&#10; &amp;&#10;\begin{array}{l}&#10;=\underbrace{\frac{r_{e}(t)}{\lambda}}_{\text{Range error}} + \underbrace{\frac{c}{\lambda}[\delta t_{RX}(t) -&#10;  \delta t_{TX}(t)]}_{\text{Clock errors}} + \underbrace{(\gamma_{0} -&#10;  \psi_{0})}_{\text{Initial carrier phase offset}} + \underbrace{\epsilon_{p}(t)}_{\text{Propagation effects}} &#10;\\\hspace{.2in}+&#10;\underbrace{\nu_{\phi}(t)}_{\text{Measurement noise}}&#10;\end{array}&#10;\end{align*}&#10;&#10;&#10;\end{document}"/>
  <p:tag name="IGUANATEXSIZE" val="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\begin{align*}&#10;\label{eq:costfn}&#10;\begin{split}&#10;  J(\mathbf{x}_k,\mathbf{\hat{n}}_k)=&amp;\underbrace{\frac{1}{2}\left\|\mathbf{z}_{xk}-R_{xxk}\mathbf{x}_k-R_{xnk}\mathbf{n}_k\right\|^2}_\text{Term involving the integer- and real-valued states}\\&#10;\end{split}&#10;\end{align*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\begin{equation*}&#10;\mathcal{S}_\phi(\mathit{f}) =&#10;\frac{\nu_0^2}{\mathit{f}^2}\sum_{\alpha=-2}^{2}h_\alpha\mathit{f}^\alpha \hspace{12mm}0&lt;&#10;f &lt; f_h&#10;\end{equation*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% \begin{array}&#10;\label{eq:Iridium}&#10;\phi_{r}(t) &amp;= \text{Measured carrier phase - Modeled carrier phase (in cycles)}\\&#10; &amp;=\left\{&#10;\begin{array}{l}&#10;\underbrace{\frac{r_{e}(t)}{\lambda}}_{\text{Range error}} + \underbrace{\frac{c}{\lambda}[\delta t_{RX}(t) -&#10;  \delta t_{TX}(t)]}_{\text{Clock errors}} + \underbrace{(\gamma_{0} -&#10;  \psi_{0})}_{\text{Initial carrier phase offset}} + \underbrace{\epsilon_{p}(t)}_{\text{Propagation effects}} \\+&#10;\underbrace{\nu_{\phi}(t)}_{\text{Measurement noise}} \hspace{1.1in}&#10;\text{when t is within a burst}\\\\\text{undefined}\hspace{1.7in}\text{otherwise}&#10;\end{array}&#10;\right.&#10;\end{align*}&#10;&#10;&#10;\end{document}"/>
  <p:tag name="IGUANATEXSIZE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% \begin{array}&#10;\label{eq:Iridium}&#10;\phi_{r}(t) &amp;= \text{Measured carrier phase - Modeled carrier phase (in cycles)}\\&#10; &amp;=\left\{&#10;\begin{array}{l}&#10;\underbrace{\frac{r_{e}(t)}{\lambda}}_{\text{Range error}} + \underbrace{\frac{c}{\lambda}[\delta t_{RX}(t) -&#10;  \delta t_{TX}(t)]}_{\text{Clock errors}} + \underbrace{(\gamma_{0} -&#10;  \psi_{0})}_{\text{Initial carrier phase offset}} + \underbrace{\epsilon_{p}(t)}_{\text{Propagation effects}} \\+&#10;\underbrace{\nu_{\phi}(t)}_{\text{Measurement noise}} +&#10;\underbrace{\frac{1}{M}\eta(t)}_{\text{Phase offsets}}\hspace{.1in}&#10;\text{when t is within a burst}\\\\\text{undefined}\hspace{1.7in}\text{otherwise}&#10;\end{array}&#10;\right.&#10;\end{align*}&#10;&#10;&#10;\end{document}"/>
  <p:tag name="IGUANATEXSIZ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% \begin{array}&#10;\label{eq:Iridium}&#10;\phi_{r}(t) &amp;= \text{Measured carrier phase - Modeled carrier phase (in cycles)}\\&#10; &amp;=\left\{&#10;\begin{array}{l}&#10;\underbrace{\frac{r_{e}(t)}{\lambda}}_{\text{Range error}} + \underbrace{\frac{c}{\lambda}[\delta t_{RX}(t) -&#10;  \delta t_{TX}(t)]}_{\text{Clock errors}} + \underbrace{(\gamma_{0} -&#10;  \psi_{0})}_{\text{Initial carrier phase offset}} + \underbrace{\epsilon_{p}(t)}_{\text{Propagation effects}} \\+&#10;\underbrace{\nu_{\phi}(t)}_{\text{Measurement noise}} +&#10;\underbrace{\frac{1}{M}\eta(t)}_{\text{Phase offsets/aliasing}}\hspace{.1in}&#10;\text{when t is within a burst}\\\\\text{undefined}\hspace{1.7in}\text{otherwise}&#10;\end{array}&#10;\right.&#10;\end{align*}&#10;&#10;&#10;\end{document}"/>
  <p:tag name="IGUANATEXSIZE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$\mathbf{\phi}_{r}(t)$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$\mathbf{\phi}_{\text{sm}}(t)$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usepackage{amsfonts}&#10;\pagestyle{empty}&#10;\begin{document}&#10;$\mathbf{\phi}_{\text{filt.}}$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etspace}&#10;\setstretch{-.1}&#10;\pagestyle{empty}&#10;\begin{document}&#10;&#10;$\mathbf{x}_k=[\phi_{k},\omega_{k}]^{\mathsf{T}}$&#10;\end{document}"/>
  <p:tag name="IGUANATEXSIZE" val="2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29001</TotalTime>
  <Words>876</Words>
  <Application>Microsoft Office PowerPoint</Application>
  <PresentationFormat>On-screen Show (4:3)</PresentationFormat>
  <Paragraphs>161</Paragraphs>
  <Slides>21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Edge</vt:lpstr>
      <vt:lpstr>Constructing a Continuous Phase Time History from TDMA Signals for Opportunistic Navigation </vt:lpstr>
      <vt:lpstr>Opportunistic Navigation: All Signals Welcome</vt:lpstr>
      <vt:lpstr>Opportunistic Navigation: Not quite there yet</vt:lpstr>
      <vt:lpstr>TDMA: A closer look</vt:lpstr>
      <vt:lpstr>Residual Carrier Phase Model</vt:lpstr>
      <vt:lpstr>Residual Carrier Phase Model</vt:lpstr>
      <vt:lpstr>Residual Carrier Phase Model</vt:lpstr>
      <vt:lpstr>Residual Carrier Phase Model</vt:lpstr>
      <vt:lpstr>Summary of Challenges</vt:lpstr>
      <vt:lpstr>Optimal Solution: Mixed Integer/Real Kalman Filter and Smoother</vt:lpstr>
      <vt:lpstr>Solution: Mixed Integer/Real Kalman Filter and Smoother</vt:lpstr>
      <vt:lpstr>Kalman Filter and Smoother</vt:lpstr>
      <vt:lpstr>Solving the Real/Integer States</vt:lpstr>
      <vt:lpstr>Evaluating the Reconstruction Technique</vt:lpstr>
      <vt:lpstr>Component Modeling</vt:lpstr>
      <vt:lpstr>Key Observation: All Error Sources have Clock-Like Dynamics</vt:lpstr>
      <vt:lpstr>Why Backwards Smoothing?</vt:lpstr>
      <vt:lpstr>Monte-Carlo Sensitivity Testing</vt:lpstr>
      <vt:lpstr>Sensitivity to h0 and the Burst Period</vt:lpstr>
      <vt:lpstr>Sensitivity to h0 and carrier-to-noise Ratio</vt:lpstr>
      <vt:lpstr>Conclusions</vt:lpstr>
    </vt:vector>
  </TitlesOfParts>
  <Company>UT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zst75</dc:creator>
  <cp:lastModifiedBy>Ken</cp:lastModifiedBy>
  <cp:revision>1606</cp:revision>
  <dcterms:created xsi:type="dcterms:W3CDTF">2010-06-11T15:45:13Z</dcterms:created>
  <dcterms:modified xsi:type="dcterms:W3CDTF">2012-04-26T15:04:07Z</dcterms:modified>
</cp:coreProperties>
</file>