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60" r:id="rId1"/>
    <p:sldMasterId id="2147483739" r:id="rId2"/>
    <p:sldMasterId id="2147483683" r:id="rId3"/>
    <p:sldMasterId id="2147483726" r:id="rId4"/>
    <p:sldMasterId id="2147483778" r:id="rId5"/>
    <p:sldMasterId id="2147483802" r:id="rId6"/>
    <p:sldMasterId id="2147483814" r:id="rId7"/>
  </p:sldMasterIdLst>
  <p:notesMasterIdLst>
    <p:notesMasterId r:id="rId62"/>
  </p:notesMasterIdLst>
  <p:handoutMasterIdLst>
    <p:handoutMasterId r:id="rId63"/>
  </p:handoutMasterIdLst>
  <p:sldIdLst>
    <p:sldId id="372" r:id="rId8"/>
    <p:sldId id="421" r:id="rId9"/>
    <p:sldId id="413" r:id="rId10"/>
    <p:sldId id="616" r:id="rId11"/>
    <p:sldId id="414" r:id="rId12"/>
    <p:sldId id="579" r:id="rId13"/>
    <p:sldId id="617" r:id="rId14"/>
    <p:sldId id="623" r:id="rId15"/>
    <p:sldId id="706" r:id="rId16"/>
    <p:sldId id="621" r:id="rId17"/>
    <p:sldId id="622" r:id="rId18"/>
    <p:sldId id="567" r:id="rId19"/>
    <p:sldId id="624" r:id="rId20"/>
    <p:sldId id="605" r:id="rId21"/>
    <p:sldId id="437" r:id="rId22"/>
    <p:sldId id="435" r:id="rId23"/>
    <p:sldId id="596" r:id="rId24"/>
    <p:sldId id="442" r:id="rId25"/>
    <p:sldId id="457" r:id="rId26"/>
    <p:sldId id="626" r:id="rId27"/>
    <p:sldId id="627" r:id="rId28"/>
    <p:sldId id="629" r:id="rId29"/>
    <p:sldId id="638" r:id="rId30"/>
    <p:sldId id="711" r:id="rId31"/>
    <p:sldId id="643" r:id="rId32"/>
    <p:sldId id="715" r:id="rId33"/>
    <p:sldId id="642" r:id="rId34"/>
    <p:sldId id="646" r:id="rId35"/>
    <p:sldId id="647" r:id="rId36"/>
    <p:sldId id="651" r:id="rId37"/>
    <p:sldId id="718" r:id="rId38"/>
    <p:sldId id="652" r:id="rId39"/>
    <p:sldId id="650" r:id="rId40"/>
    <p:sldId id="653" r:id="rId41"/>
    <p:sldId id="719" r:id="rId42"/>
    <p:sldId id="649" r:id="rId43"/>
    <p:sldId id="722" r:id="rId44"/>
    <p:sldId id="662" r:id="rId45"/>
    <p:sldId id="663" r:id="rId46"/>
    <p:sldId id="664" r:id="rId47"/>
    <p:sldId id="665" r:id="rId48"/>
    <p:sldId id="724" r:id="rId49"/>
    <p:sldId id="725" r:id="rId50"/>
    <p:sldId id="669" r:id="rId51"/>
    <p:sldId id="727" r:id="rId52"/>
    <p:sldId id="723" r:id="rId53"/>
    <p:sldId id="688" r:id="rId54"/>
    <p:sldId id="695" r:id="rId55"/>
    <p:sldId id="739" r:id="rId56"/>
    <p:sldId id="689" r:id="rId57"/>
    <p:sldId id="692" r:id="rId58"/>
    <p:sldId id="741" r:id="rId59"/>
    <p:sldId id="742" r:id="rId60"/>
    <p:sldId id="743" r:id="rId61"/>
  </p:sldIdLst>
  <p:sldSz cx="10972800" cy="6858000"/>
  <p:notesSz cx="6881813" cy="9296400"/>
  <p:embeddedFontLst>
    <p:embeddedFont>
      <p:font typeface="Tw Cen MT" panose="020B0602020104020603" pitchFamily="34" charset="0"/>
      <p:regular r:id="rId64"/>
      <p:bold r:id="rId65"/>
      <p:italic r:id="rId66"/>
      <p:boldItalic r:id="rId67"/>
    </p:embeddedFont>
    <p:embeddedFont>
      <p:font typeface="Garamond" panose="02020404030301010803" pitchFamily="18" charset="0"/>
      <p:regular r:id="rId68"/>
      <p:bold r:id="rId69"/>
      <p:italic r:id="rId70"/>
    </p:embeddedFont>
    <p:embeddedFont>
      <p:font typeface="Calibri Light" panose="020F0302020204030204" pitchFamily="34" charset="0"/>
      <p:regular r:id="rId71"/>
      <p:italic r:id="rId72"/>
    </p:embeddedFont>
    <p:embeddedFont>
      <p:font typeface="Cambria" panose="02040503050406030204" pitchFamily="18" charset="0"/>
      <p:regular r:id="rId73"/>
      <p:bold r:id="rId74"/>
      <p:italic r:id="rId75"/>
      <p:boldItalic r:id="rId76"/>
    </p:embeddedFont>
    <p:embeddedFont>
      <p:font typeface="Wingdings 2" panose="05020102010507070707" pitchFamily="18" charset="2"/>
      <p:regular r:id="rId77"/>
    </p:embeddedFont>
    <p:embeddedFont>
      <p:font typeface="Calibri" panose="020F0502020204030204" pitchFamily="34" charset="0"/>
      <p:regular r:id="rId78"/>
      <p:bold r:id="rId79"/>
      <p:italic r:id="rId80"/>
      <p:boldItalic r:id="rId81"/>
    </p:embeddedFont>
    <p:embeddedFont>
      <p:font typeface="Gill Sans MT" panose="020B0502020104020203" pitchFamily="34" charset="0"/>
      <p:regular r:id="rId82"/>
      <p:bold r:id="rId83"/>
      <p:italic r:id="rId84"/>
      <p:boldItalic r:id="rId85"/>
    </p:embeddedFont>
  </p:embeddedFontLst>
  <p:custDataLst>
    <p:tags r:id="rId8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4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E2C"/>
    <a:srgbClr val="3333FF"/>
    <a:srgbClr val="1AAF01"/>
    <a:srgbClr val="008000"/>
    <a:srgbClr val="0000FF"/>
    <a:srgbClr val="CC0000"/>
    <a:srgbClr val="33CC3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0" autoAdjust="0"/>
    <p:restoredTop sz="81522" autoAdjust="0"/>
  </p:normalViewPr>
  <p:slideViewPr>
    <p:cSldViewPr snapToGrid="0">
      <p:cViewPr varScale="1">
        <p:scale>
          <a:sx n="73" d="100"/>
          <a:sy n="73" d="100"/>
        </p:scale>
        <p:origin x="1445" y="53"/>
      </p:cViewPr>
      <p:guideLst>
        <p:guide orient="horz" pos="2160"/>
        <p:guide pos="3456"/>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547"/>
    </p:cViewPr>
  </p:sorterViewPr>
  <p:notesViewPr>
    <p:cSldViewPr snapToGrid="0">
      <p:cViewPr varScale="1">
        <p:scale>
          <a:sx n="73" d="100"/>
          <a:sy n="73" d="100"/>
        </p:scale>
        <p:origin x="-2885" y="-62"/>
      </p:cViewPr>
      <p:guideLst>
        <p:guide orient="horz" pos="2928"/>
        <p:guide pos="2168"/>
      </p:guideLst>
    </p:cSldViewPr>
  </p:notesViewPr>
  <p:gridSpacing cx="45720" cy="4572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9.fntdata"/><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cygwin\home\Ken\kenswork\research\proposal\chapters\figs\URE_all_sour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Orbit/Clock</c:v>
          </c:tx>
          <c:invertIfNegative val="0"/>
          <c:dLbls>
            <c:dLbl>
              <c:idx val="0"/>
              <c:layout/>
              <c:tx>
                <c:rich>
                  <a:bodyPr/>
                  <a:lstStyle/>
                  <a:p>
                    <a:r>
                      <a:rPr lang="en-US" sz="1100" dirty="0" smtClean="0"/>
                      <a:t>5</a:t>
                    </a:r>
                    <a:r>
                      <a:rPr lang="en-US" dirty="0" smtClean="0"/>
                      <a:t>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General</c:formatCode>
                <c:ptCount val="13"/>
                <c:pt idx="0">
                  <c:v>5</c:v>
                </c:pt>
                <c:pt idx="1">
                  <c:v>1.6</c:v>
                </c:pt>
                <c:pt idx="2">
                  <c:v>1.4</c:v>
                </c:pt>
                <c:pt idx="3">
                  <c:v>1.2</c:v>
                </c:pt>
                <c:pt idx="4">
                  <c:v>1.2</c:v>
                </c:pt>
                <c:pt idx="5">
                  <c:v>1.1000000000000001</c:v>
                </c:pt>
                <c:pt idx="6">
                  <c:v>1.1000000000000001</c:v>
                </c:pt>
                <c:pt idx="7">
                  <c:v>1</c:v>
                </c:pt>
                <c:pt idx="8">
                  <c:v>1</c:v>
                </c:pt>
                <c:pt idx="9">
                  <c:v>0.9</c:v>
                </c:pt>
                <c:pt idx="10">
                  <c:v>0.9</c:v>
                </c:pt>
                <c:pt idx="11">
                  <c:v>0.9</c:v>
                </c:pt>
                <c:pt idx="12">
                  <c:v>0.8</c:v>
                </c:pt>
              </c:numCache>
            </c:numRef>
          </c:val>
        </c:ser>
        <c:ser>
          <c:idx val="1"/>
          <c:order val="1"/>
          <c:tx>
            <c:v>Thermal</c:v>
          </c:tx>
          <c:invertIfNegative val="0"/>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Sheet1!$C$2:$C$14</c:f>
              <c:numCache>
                <c:formatCode>General</c:formatCode>
                <c:ptCount val="13"/>
                <c:pt idx="0">
                  <c:v>0.5</c:v>
                </c:pt>
                <c:pt idx="1">
                  <c:v>0.5</c:v>
                </c:pt>
                <c:pt idx="2">
                  <c:v>0.5</c:v>
                </c:pt>
                <c:pt idx="3">
                  <c:v>0.5</c:v>
                </c:pt>
                <c:pt idx="4">
                  <c:v>0.5</c:v>
                </c:pt>
                <c:pt idx="5">
                  <c:v>0.5</c:v>
                </c:pt>
                <c:pt idx="6">
                  <c:v>0.5</c:v>
                </c:pt>
                <c:pt idx="7">
                  <c:v>0.5</c:v>
                </c:pt>
                <c:pt idx="8">
                  <c:v>0.5</c:v>
                </c:pt>
                <c:pt idx="9">
                  <c:v>0.5</c:v>
                </c:pt>
                <c:pt idx="10">
                  <c:v>0.5</c:v>
                </c:pt>
                <c:pt idx="11">
                  <c:v>0.5</c:v>
                </c:pt>
                <c:pt idx="12">
                  <c:v>0.5</c:v>
                </c:pt>
              </c:numCache>
            </c:numRef>
          </c:val>
        </c:ser>
        <c:ser>
          <c:idx val="2"/>
          <c:order val="2"/>
          <c:tx>
            <c:v>Multipath</c:v>
          </c:tx>
          <c:invertIfNegative val="0"/>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Sheet1!$D$2:$D$14</c:f>
              <c:numCache>
                <c:formatCode>General</c:formatCode>
                <c:ptCount val="13"/>
                <c:pt idx="0">
                  <c:v>2</c:v>
                </c:pt>
                <c:pt idx="1">
                  <c:v>2</c:v>
                </c:pt>
                <c:pt idx="2">
                  <c:v>2</c:v>
                </c:pt>
                <c:pt idx="3">
                  <c:v>2</c:v>
                </c:pt>
                <c:pt idx="4">
                  <c:v>2</c:v>
                </c:pt>
                <c:pt idx="5">
                  <c:v>2</c:v>
                </c:pt>
                <c:pt idx="6">
                  <c:v>2</c:v>
                </c:pt>
                <c:pt idx="7">
                  <c:v>2</c:v>
                </c:pt>
                <c:pt idx="8">
                  <c:v>2</c:v>
                </c:pt>
                <c:pt idx="9">
                  <c:v>2</c:v>
                </c:pt>
                <c:pt idx="10">
                  <c:v>2</c:v>
                </c:pt>
                <c:pt idx="11">
                  <c:v>2</c:v>
                </c:pt>
                <c:pt idx="12">
                  <c:v>2</c:v>
                </c:pt>
              </c:numCache>
            </c:numRef>
          </c:val>
        </c:ser>
        <c:ser>
          <c:idx val="3"/>
          <c:order val="3"/>
          <c:tx>
            <c:v>Atmospheric</c:v>
          </c:tx>
          <c:invertIfNegative val="0"/>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Sheet1!$E$2:$E$14</c:f>
              <c:numCache>
                <c:formatCode>General</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ser>
        <c:dLbls>
          <c:showLegendKey val="0"/>
          <c:showVal val="1"/>
          <c:showCatName val="0"/>
          <c:showSerName val="0"/>
          <c:showPercent val="0"/>
          <c:showBubbleSize val="0"/>
        </c:dLbls>
        <c:gapWidth val="55"/>
        <c:overlap val="100"/>
        <c:axId val="257020128"/>
        <c:axId val="257020520"/>
      </c:barChart>
      <c:catAx>
        <c:axId val="257020128"/>
        <c:scaling>
          <c:orientation val="minMax"/>
        </c:scaling>
        <c:delete val="0"/>
        <c:axPos val="b"/>
        <c:title>
          <c:tx>
            <c:rich>
              <a:bodyPr/>
              <a:lstStyle/>
              <a:p>
                <a:pPr>
                  <a:defRPr/>
                </a:pPr>
                <a:r>
                  <a:rPr lang="en-US"/>
                  <a:t>Year</a:t>
                </a:r>
              </a:p>
            </c:rich>
          </c:tx>
          <c:layout/>
          <c:overlay val="0"/>
        </c:title>
        <c:numFmt formatCode="General" sourceLinked="1"/>
        <c:majorTickMark val="cross"/>
        <c:minorTickMark val="none"/>
        <c:tickLblPos val="nextTo"/>
        <c:crossAx val="257020520"/>
        <c:crosses val="autoZero"/>
        <c:auto val="1"/>
        <c:lblAlgn val="ctr"/>
        <c:lblOffset val="100"/>
        <c:noMultiLvlLbl val="0"/>
      </c:catAx>
      <c:valAx>
        <c:axId val="257020520"/>
        <c:scaling>
          <c:orientation val="minMax"/>
          <c:max val="6"/>
        </c:scaling>
        <c:delete val="0"/>
        <c:axPos val="l"/>
        <c:title>
          <c:tx>
            <c:rich>
              <a:bodyPr rot="-5400000" vert="horz"/>
              <a:lstStyle/>
              <a:p>
                <a:pPr>
                  <a:defRPr/>
                </a:pPr>
                <a:r>
                  <a:rPr lang="en-US"/>
                  <a:t> Range Error, meters</a:t>
                </a:r>
              </a:p>
            </c:rich>
          </c:tx>
          <c:layout/>
          <c:overlay val="0"/>
        </c:title>
        <c:numFmt formatCode="General" sourceLinked="1"/>
        <c:majorTickMark val="out"/>
        <c:minorTickMark val="none"/>
        <c:tickLblPos val="nextTo"/>
        <c:crossAx val="257020128"/>
        <c:crosses val="autoZero"/>
        <c:crossBetween val="between"/>
      </c:valAx>
    </c:plotArea>
    <c:legend>
      <c:legendPos val="b"/>
      <c:layout/>
      <c:overlay val="0"/>
    </c:legend>
    <c:plotVisOnly val="1"/>
    <c:dispBlanksAs val="gap"/>
    <c:showDLblsOverMax val="0"/>
  </c:chart>
  <c:spPr>
    <a:ln w="19050">
      <a:noFill/>
    </a:ln>
  </c:spPr>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1583-05A3-4858-B5F3-68E2758B25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12611B2-A8DA-4484-BD89-A0E89E44F373}">
      <dgm:prSet phldrT="[Text]" custT="1"/>
      <dgm:spPr/>
      <dgm:t>
        <a:bodyPr/>
        <a:lstStyle/>
        <a:p>
          <a:r>
            <a:rPr lang="en-US" sz="1800" b="1" dirty="0" smtClean="0">
              <a:solidFill>
                <a:schemeClr val="bg1"/>
              </a:solidFill>
            </a:rPr>
            <a:t>A Carrier Phase Reconstruction Technique</a:t>
          </a:r>
          <a:endParaRPr lang="en-US" sz="1800" b="1" dirty="0">
            <a:solidFill>
              <a:schemeClr val="bg1"/>
            </a:solidFill>
          </a:endParaRPr>
        </a:p>
      </dgm:t>
    </dgm:pt>
    <dgm:pt modelId="{280D9A5E-029B-4AAC-9526-C57828A9ACF3}" type="parTrans" cxnId="{B22F7AC1-0103-4FC3-A277-289FE4E1BFAB}">
      <dgm:prSet/>
      <dgm:spPr/>
      <dgm:t>
        <a:bodyPr/>
        <a:lstStyle/>
        <a:p>
          <a:endParaRPr lang="en-US"/>
        </a:p>
      </dgm:t>
    </dgm:pt>
    <dgm:pt modelId="{813BF282-793A-4060-A769-5811C7F24D17}" type="sibTrans" cxnId="{B22F7AC1-0103-4FC3-A277-289FE4E1BFAB}">
      <dgm:prSet/>
      <dgm:spPr/>
      <dgm:t>
        <a:bodyPr/>
        <a:lstStyle/>
        <a:p>
          <a:endParaRPr lang="en-US"/>
        </a:p>
      </dgm:t>
    </dgm:pt>
    <dgm:pt modelId="{726BB962-BE00-41EA-BE19-173DCE7D51AE}">
      <dgm:prSet phldrT="[Text]" custT="1"/>
      <dgm:spPr/>
      <dgm:t>
        <a:bodyPr/>
        <a:lstStyle/>
        <a:p>
          <a:r>
            <a:rPr lang="en-US" sz="1800" b="1" dirty="0" smtClean="0">
              <a:solidFill>
                <a:schemeClr val="bg1"/>
              </a:solidFill>
            </a:rPr>
            <a:t>A CDGNSS </a:t>
          </a:r>
          <a:r>
            <a:rPr lang="en-US" sz="1800" b="1" baseline="0" dirty="0" smtClean="0">
              <a:solidFill>
                <a:schemeClr val="bg1"/>
              </a:solidFill>
            </a:rPr>
            <a:t>Demonstration and Analysis using Low-Cost Antennas</a:t>
          </a:r>
          <a:endParaRPr lang="en-US" sz="1800" b="1" dirty="0">
            <a:solidFill>
              <a:schemeClr val="bg1"/>
            </a:solidFill>
          </a:endParaRPr>
        </a:p>
      </dgm:t>
    </dgm:pt>
    <dgm:pt modelId="{E2A25974-EBBF-459C-84AE-B8C724815AC6}" type="parTrans" cxnId="{559C85D8-0503-4092-9AD4-2BADD5D5F843}">
      <dgm:prSet/>
      <dgm:spPr/>
      <dgm:t>
        <a:bodyPr/>
        <a:lstStyle/>
        <a:p>
          <a:endParaRPr lang="en-US"/>
        </a:p>
      </dgm:t>
    </dgm:pt>
    <dgm:pt modelId="{3A9670B8-20A0-40ED-9DEA-281E6706EEAA}" type="sibTrans" cxnId="{559C85D8-0503-4092-9AD4-2BADD5D5F843}">
      <dgm:prSet/>
      <dgm:spPr/>
      <dgm:t>
        <a:bodyPr/>
        <a:lstStyle/>
        <a:p>
          <a:endParaRPr lang="en-US"/>
        </a:p>
      </dgm:t>
    </dgm:pt>
    <dgm:pt modelId="{DCFC166F-F65D-48D1-A223-3D64F56ED898}">
      <dgm:prSet phldrT="[Text]" custT="1"/>
      <dgm:spPr/>
      <dgm:t>
        <a:bodyPr/>
        <a:lstStyle/>
        <a:p>
          <a:r>
            <a:rPr lang="en-US" sz="1800" dirty="0" smtClean="0"/>
            <a:t>Demonstrate </a:t>
          </a:r>
          <a:r>
            <a:rPr lang="en-US" sz="1800" dirty="0" smtClean="0"/>
            <a:t>that centimeter-accurate carrier phase positioning using a smartphone antenna is achievable</a:t>
          </a:r>
          <a:endParaRPr lang="en-US" sz="1800" dirty="0"/>
        </a:p>
      </dgm:t>
    </dgm:pt>
    <dgm:pt modelId="{247141C1-1D28-4DD1-A210-6CD6A5195904}" type="parTrans" cxnId="{CBB39292-A88B-49E5-AAD9-E5ACC3FD1F20}">
      <dgm:prSet/>
      <dgm:spPr/>
      <dgm:t>
        <a:bodyPr/>
        <a:lstStyle/>
        <a:p>
          <a:endParaRPr lang="en-US"/>
        </a:p>
      </dgm:t>
    </dgm:pt>
    <dgm:pt modelId="{3FB29D53-DEDA-4910-A65A-E6A2E7B2C887}" type="sibTrans" cxnId="{CBB39292-A88B-49E5-AAD9-E5ACC3FD1F20}">
      <dgm:prSet/>
      <dgm:spPr/>
      <dgm:t>
        <a:bodyPr/>
        <a:lstStyle/>
        <a:p>
          <a:endParaRPr lang="en-US"/>
        </a:p>
      </dgm:t>
    </dgm:pt>
    <dgm:pt modelId="{5E891433-C254-43C2-86D2-D597A01F5FBB}">
      <dgm:prSet phldrT="[Text]" custT="1"/>
      <dgm:spPr/>
      <dgm:t>
        <a:bodyPr/>
        <a:lstStyle/>
        <a:p>
          <a:r>
            <a:rPr lang="en-US" sz="1800" b="1" dirty="0" smtClean="0">
              <a:solidFill>
                <a:schemeClr val="bg1"/>
              </a:solidFill>
              <a:latin typeface="+mn-lt"/>
            </a:rPr>
            <a:t>A Joint Structure from Motion and CDGNSS Least Squares Framework</a:t>
          </a:r>
          <a:endParaRPr lang="en-US" sz="1800" b="1" dirty="0">
            <a:solidFill>
              <a:schemeClr val="bg1"/>
            </a:solidFill>
            <a:latin typeface="+mn-lt"/>
          </a:endParaRPr>
        </a:p>
      </dgm:t>
    </dgm:pt>
    <dgm:pt modelId="{17483512-542B-4A71-8B4D-36D0BD23C59B}" type="parTrans" cxnId="{A8DE26ED-0ACD-485C-8287-BD4191783017}">
      <dgm:prSet/>
      <dgm:spPr/>
      <dgm:t>
        <a:bodyPr/>
        <a:lstStyle/>
        <a:p>
          <a:endParaRPr lang="en-US"/>
        </a:p>
      </dgm:t>
    </dgm:pt>
    <dgm:pt modelId="{2714A2EA-0941-4D01-806E-1865BA605954}" type="sibTrans" cxnId="{A8DE26ED-0ACD-485C-8287-BD4191783017}">
      <dgm:prSet/>
      <dgm:spPr/>
      <dgm:t>
        <a:bodyPr/>
        <a:lstStyle/>
        <a:p>
          <a:endParaRPr lang="en-US"/>
        </a:p>
      </dgm:t>
    </dgm:pt>
    <dgm:pt modelId="{2AA5956D-D2D4-4E9B-A65D-D803680671DA}">
      <dgm:prSet phldrT="[Text]" custT="1"/>
      <dgm:spPr/>
      <dgm:t>
        <a:bodyPr/>
        <a:lstStyle/>
        <a:p>
          <a:r>
            <a:rPr lang="en-US" sz="1800" dirty="0" smtClean="0"/>
            <a:t>Develop </a:t>
          </a:r>
          <a:r>
            <a:rPr lang="en-US" sz="1800" dirty="0" smtClean="0"/>
            <a:t>a joint batch estimation framework that fuses vision and GNSS measurements for fast and accurate device pose determination</a:t>
          </a:r>
          <a:endParaRPr lang="en-US" sz="1800" dirty="0"/>
        </a:p>
      </dgm:t>
    </dgm:pt>
    <dgm:pt modelId="{98B9D474-40EB-45E8-B0A5-6463E174522F}" type="sibTrans" cxnId="{006D62A7-48D7-4F03-9815-8CA1108A2818}">
      <dgm:prSet/>
      <dgm:spPr/>
      <dgm:t>
        <a:bodyPr/>
        <a:lstStyle/>
        <a:p>
          <a:endParaRPr lang="en-US"/>
        </a:p>
      </dgm:t>
    </dgm:pt>
    <dgm:pt modelId="{D213A160-82B7-4B22-90EE-9913B59821F8}" type="parTrans" cxnId="{006D62A7-48D7-4F03-9815-8CA1108A2818}">
      <dgm:prSet/>
      <dgm:spPr/>
      <dgm:t>
        <a:bodyPr/>
        <a:lstStyle/>
        <a:p>
          <a:endParaRPr lang="en-US"/>
        </a:p>
      </dgm:t>
    </dgm:pt>
    <dgm:pt modelId="{B0ACCD03-8BBD-4801-B52C-93A68269ACF2}">
      <dgm:prSet phldrT="[Text]" custT="1"/>
      <dgm:spPr/>
      <dgm:t>
        <a:bodyPr/>
        <a:lstStyle/>
        <a:p>
          <a:r>
            <a:rPr lang="en-US" sz="1800" dirty="0" smtClean="0"/>
            <a:t>Develop </a:t>
          </a:r>
          <a:r>
            <a:rPr lang="en-US" sz="1800" dirty="0" smtClean="0"/>
            <a:t>a power-saving technique that reconstructs a continuous carrier phase time history from duty-cycled measurements</a:t>
          </a:r>
          <a:endParaRPr lang="en-US" sz="1800" dirty="0"/>
        </a:p>
      </dgm:t>
    </dgm:pt>
    <dgm:pt modelId="{1480E75B-FAF2-4321-9839-B0920BED774B}" type="parTrans" cxnId="{FC56ABDF-734D-44F2-884C-449017190F03}">
      <dgm:prSet/>
      <dgm:spPr/>
      <dgm:t>
        <a:bodyPr/>
        <a:lstStyle/>
        <a:p>
          <a:endParaRPr lang="en-US"/>
        </a:p>
      </dgm:t>
    </dgm:pt>
    <dgm:pt modelId="{281BB7DD-71BA-4AC4-8C46-BD8362966722}" type="sibTrans" cxnId="{FC56ABDF-734D-44F2-884C-449017190F03}">
      <dgm:prSet/>
      <dgm:spPr/>
      <dgm:t>
        <a:bodyPr/>
        <a:lstStyle/>
        <a:p>
          <a:endParaRPr lang="en-US"/>
        </a:p>
      </dgm:t>
    </dgm:pt>
    <dgm:pt modelId="{695C359B-8364-4958-BCB3-C8CB6260CFEF}">
      <dgm:prSet phldrT="[Text]" custT="1"/>
      <dgm:spPr/>
      <dgm:t>
        <a:bodyPr/>
        <a:lstStyle/>
        <a:p>
          <a:r>
            <a:rPr lang="en-US" sz="1800" dirty="0" smtClean="0"/>
            <a:t>Explain </a:t>
          </a:r>
          <a:r>
            <a:rPr lang="en-US" sz="1800" dirty="0" smtClean="0"/>
            <a:t>why current carrier-phase-based positioning is power hungry</a:t>
          </a:r>
          <a:endParaRPr lang="en-US" sz="1800" dirty="0"/>
        </a:p>
      </dgm:t>
    </dgm:pt>
    <dgm:pt modelId="{8E95B36B-98F2-4A32-A77F-9939D96C4A5B}" type="parTrans" cxnId="{F07AF882-C3F6-452B-8A4E-566C56AF049C}">
      <dgm:prSet/>
      <dgm:spPr/>
      <dgm:t>
        <a:bodyPr/>
        <a:lstStyle/>
        <a:p>
          <a:endParaRPr lang="en-US"/>
        </a:p>
      </dgm:t>
    </dgm:pt>
    <dgm:pt modelId="{19111DF7-41C3-4A51-8058-A55D8126401A}" type="sibTrans" cxnId="{F07AF882-C3F6-452B-8A4E-566C56AF049C}">
      <dgm:prSet/>
      <dgm:spPr/>
      <dgm:t>
        <a:bodyPr/>
        <a:lstStyle/>
        <a:p>
          <a:endParaRPr lang="en-US"/>
        </a:p>
      </dgm:t>
    </dgm:pt>
    <dgm:pt modelId="{0F2A417D-6697-4114-B6E2-CD3389945E52}">
      <dgm:prSet phldrT="[Text]" custT="1"/>
      <dgm:spPr/>
      <dgm:t>
        <a:bodyPr/>
        <a:lstStyle/>
        <a:p>
          <a:r>
            <a:rPr lang="en-US" sz="1800" dirty="0" smtClean="0"/>
            <a:t>Identify </a:t>
          </a:r>
          <a:r>
            <a:rPr lang="en-US" sz="1800" dirty="0" smtClean="0"/>
            <a:t>the primary impediment to smartphone-based CDGNSS and develop strategies to mitigate its effect.</a:t>
          </a:r>
          <a:endParaRPr lang="en-US" sz="1800" dirty="0"/>
        </a:p>
      </dgm:t>
    </dgm:pt>
    <dgm:pt modelId="{65647EDF-93A3-48A5-B011-90279E256CEA}" type="parTrans" cxnId="{B9FEC3E3-8185-4D44-BEC8-3CA2C0064E02}">
      <dgm:prSet/>
      <dgm:spPr/>
      <dgm:t>
        <a:bodyPr/>
        <a:lstStyle/>
        <a:p>
          <a:endParaRPr lang="en-US"/>
        </a:p>
      </dgm:t>
    </dgm:pt>
    <dgm:pt modelId="{9F9FA75F-329D-44F4-B9F8-AB70298817B9}" type="sibTrans" cxnId="{B9FEC3E3-8185-4D44-BEC8-3CA2C0064E02}">
      <dgm:prSet/>
      <dgm:spPr/>
      <dgm:t>
        <a:bodyPr/>
        <a:lstStyle/>
        <a:p>
          <a:endParaRPr lang="en-US"/>
        </a:p>
      </dgm:t>
    </dgm:pt>
    <dgm:pt modelId="{994C9E47-4780-4576-99A1-7C351BCCAEBB}">
      <dgm:prSet phldrT="[Text]" custT="1"/>
      <dgm:spPr/>
      <dgm:t>
        <a:bodyPr/>
        <a:lstStyle/>
        <a:p>
          <a:r>
            <a:rPr lang="en-US" sz="1800" dirty="0" smtClean="0"/>
            <a:t>Demonstrate </a:t>
          </a:r>
          <a:r>
            <a:rPr lang="en-US" sz="1800" dirty="0" smtClean="0"/>
            <a:t>that the framework reduces the initialization time of CDGNSS and, in some cases, makes it instantaneous.</a:t>
          </a:r>
          <a:endParaRPr lang="en-US" sz="1800" dirty="0"/>
        </a:p>
      </dgm:t>
    </dgm:pt>
    <dgm:pt modelId="{4FA24628-1979-48A8-8149-DE4E51F17FBF}" type="sibTrans" cxnId="{62273E3C-861D-4111-9C57-64EFE5AF1CE9}">
      <dgm:prSet/>
      <dgm:spPr/>
      <dgm:t>
        <a:bodyPr/>
        <a:lstStyle/>
        <a:p>
          <a:endParaRPr lang="en-US"/>
        </a:p>
      </dgm:t>
    </dgm:pt>
    <dgm:pt modelId="{0013BEB9-2BEF-48D5-93F6-CE774C025E1F}" type="parTrans" cxnId="{62273E3C-861D-4111-9C57-64EFE5AF1CE9}">
      <dgm:prSet/>
      <dgm:spPr/>
      <dgm:t>
        <a:bodyPr/>
        <a:lstStyle/>
        <a:p>
          <a:endParaRPr lang="en-US"/>
        </a:p>
      </dgm:t>
    </dgm:pt>
    <dgm:pt modelId="{FD069856-8D1A-4995-AC5B-61DDF78B29F8}" type="pres">
      <dgm:prSet presAssocID="{29BD1583-05A3-4858-B5F3-68E2758B255D}" presName="Name0" presStyleCnt="0">
        <dgm:presLayoutVars>
          <dgm:dir/>
          <dgm:animLvl val="lvl"/>
          <dgm:resizeHandles val="exact"/>
        </dgm:presLayoutVars>
      </dgm:prSet>
      <dgm:spPr/>
      <dgm:t>
        <a:bodyPr/>
        <a:lstStyle/>
        <a:p>
          <a:endParaRPr lang="en-US"/>
        </a:p>
      </dgm:t>
    </dgm:pt>
    <dgm:pt modelId="{5914011D-923A-4EEF-A53D-3E812CFBBF75}" type="pres">
      <dgm:prSet presAssocID="{312611B2-A8DA-4484-BD89-A0E89E44F373}" presName="linNode" presStyleCnt="0"/>
      <dgm:spPr/>
    </dgm:pt>
    <dgm:pt modelId="{F18865F7-98C0-4D49-8769-97BF5126DD0E}" type="pres">
      <dgm:prSet presAssocID="{312611B2-A8DA-4484-BD89-A0E89E44F373}" presName="parentText" presStyleLbl="node1" presStyleIdx="0" presStyleCnt="3" custScaleX="68539">
        <dgm:presLayoutVars>
          <dgm:chMax val="1"/>
          <dgm:bulletEnabled val="1"/>
        </dgm:presLayoutVars>
      </dgm:prSet>
      <dgm:spPr/>
      <dgm:t>
        <a:bodyPr/>
        <a:lstStyle/>
        <a:p>
          <a:endParaRPr lang="en-US"/>
        </a:p>
      </dgm:t>
    </dgm:pt>
    <dgm:pt modelId="{0D2BBC81-AB03-4876-AFBF-2ECD5809399C}" type="pres">
      <dgm:prSet presAssocID="{312611B2-A8DA-4484-BD89-A0E89E44F373}" presName="descendantText" presStyleLbl="alignAccFollowNode1" presStyleIdx="0" presStyleCnt="3" custScaleX="117812">
        <dgm:presLayoutVars>
          <dgm:bulletEnabled val="1"/>
        </dgm:presLayoutVars>
      </dgm:prSet>
      <dgm:spPr/>
      <dgm:t>
        <a:bodyPr/>
        <a:lstStyle/>
        <a:p>
          <a:endParaRPr lang="en-US"/>
        </a:p>
      </dgm:t>
    </dgm:pt>
    <dgm:pt modelId="{05393864-7830-4A62-A439-8FB1AA64BFC7}" type="pres">
      <dgm:prSet presAssocID="{813BF282-793A-4060-A769-5811C7F24D17}" presName="sp" presStyleCnt="0"/>
      <dgm:spPr/>
    </dgm:pt>
    <dgm:pt modelId="{CAA19BF5-9692-4B15-9B54-E6509F381F1C}" type="pres">
      <dgm:prSet presAssocID="{726BB962-BE00-41EA-BE19-173DCE7D51AE}" presName="linNode" presStyleCnt="0"/>
      <dgm:spPr/>
    </dgm:pt>
    <dgm:pt modelId="{A423DE48-0DE2-4F53-9BCA-7409A9304416}" type="pres">
      <dgm:prSet presAssocID="{726BB962-BE00-41EA-BE19-173DCE7D51AE}" presName="parentText" presStyleLbl="node1" presStyleIdx="1" presStyleCnt="3" custScaleX="68539">
        <dgm:presLayoutVars>
          <dgm:chMax val="1"/>
          <dgm:bulletEnabled val="1"/>
        </dgm:presLayoutVars>
      </dgm:prSet>
      <dgm:spPr/>
      <dgm:t>
        <a:bodyPr/>
        <a:lstStyle/>
        <a:p>
          <a:endParaRPr lang="en-US"/>
        </a:p>
      </dgm:t>
    </dgm:pt>
    <dgm:pt modelId="{CD65401B-FBBF-4C9D-9AEE-FA702A5B907E}" type="pres">
      <dgm:prSet presAssocID="{726BB962-BE00-41EA-BE19-173DCE7D51AE}" presName="descendantText" presStyleLbl="alignAccFollowNode1" presStyleIdx="1" presStyleCnt="3" custScaleX="117812">
        <dgm:presLayoutVars>
          <dgm:bulletEnabled val="1"/>
        </dgm:presLayoutVars>
      </dgm:prSet>
      <dgm:spPr/>
      <dgm:t>
        <a:bodyPr/>
        <a:lstStyle/>
        <a:p>
          <a:endParaRPr lang="en-US"/>
        </a:p>
      </dgm:t>
    </dgm:pt>
    <dgm:pt modelId="{95C48339-FAB0-450C-93DB-9D4FED343C7F}" type="pres">
      <dgm:prSet presAssocID="{3A9670B8-20A0-40ED-9DEA-281E6706EEAA}" presName="sp" presStyleCnt="0"/>
      <dgm:spPr/>
    </dgm:pt>
    <dgm:pt modelId="{F4F5ADFB-533E-4E8A-B1E1-B6A7757DBF7D}" type="pres">
      <dgm:prSet presAssocID="{5E891433-C254-43C2-86D2-D597A01F5FBB}" presName="linNode" presStyleCnt="0"/>
      <dgm:spPr/>
    </dgm:pt>
    <dgm:pt modelId="{2735FBAF-8386-4AC9-9DF4-D6DD8BC7F15B}" type="pres">
      <dgm:prSet presAssocID="{5E891433-C254-43C2-86D2-D597A01F5FBB}" presName="parentText" presStyleLbl="node1" presStyleIdx="2" presStyleCnt="3" custScaleX="68539" custLinFactNeighborY="2191">
        <dgm:presLayoutVars>
          <dgm:chMax val="1"/>
          <dgm:bulletEnabled val="1"/>
        </dgm:presLayoutVars>
      </dgm:prSet>
      <dgm:spPr/>
      <dgm:t>
        <a:bodyPr/>
        <a:lstStyle/>
        <a:p>
          <a:endParaRPr lang="en-US"/>
        </a:p>
      </dgm:t>
    </dgm:pt>
    <dgm:pt modelId="{2286C52E-70B6-4C5F-8642-D95FC88643E7}" type="pres">
      <dgm:prSet presAssocID="{5E891433-C254-43C2-86D2-D597A01F5FBB}" presName="descendantText" presStyleLbl="alignAccFollowNode1" presStyleIdx="2" presStyleCnt="3" custScaleX="117812">
        <dgm:presLayoutVars>
          <dgm:bulletEnabled val="1"/>
        </dgm:presLayoutVars>
      </dgm:prSet>
      <dgm:spPr/>
      <dgm:t>
        <a:bodyPr/>
        <a:lstStyle/>
        <a:p>
          <a:endParaRPr lang="en-US"/>
        </a:p>
      </dgm:t>
    </dgm:pt>
  </dgm:ptLst>
  <dgm:cxnLst>
    <dgm:cxn modelId="{B22F7AC1-0103-4FC3-A277-289FE4E1BFAB}" srcId="{29BD1583-05A3-4858-B5F3-68E2758B255D}" destId="{312611B2-A8DA-4484-BD89-A0E89E44F373}" srcOrd="0" destOrd="0" parTransId="{280D9A5E-029B-4AAC-9526-C57828A9ACF3}" sibTransId="{813BF282-793A-4060-A769-5811C7F24D17}"/>
    <dgm:cxn modelId="{A8DE26ED-0ACD-485C-8287-BD4191783017}" srcId="{29BD1583-05A3-4858-B5F3-68E2758B255D}" destId="{5E891433-C254-43C2-86D2-D597A01F5FBB}" srcOrd="2" destOrd="0" parTransId="{17483512-542B-4A71-8B4D-36D0BD23C59B}" sibTransId="{2714A2EA-0941-4D01-806E-1865BA605954}"/>
    <dgm:cxn modelId="{F07AF882-C3F6-452B-8A4E-566C56AF049C}" srcId="{312611B2-A8DA-4484-BD89-A0E89E44F373}" destId="{695C359B-8364-4958-BCB3-C8CB6260CFEF}" srcOrd="0" destOrd="0" parTransId="{8E95B36B-98F2-4A32-A77F-9939D96C4A5B}" sibTransId="{19111DF7-41C3-4A51-8058-A55D8126401A}"/>
    <dgm:cxn modelId="{F90583DF-CF99-4AE3-9C26-FC268DFBDA42}" type="presOf" srcId="{994C9E47-4780-4576-99A1-7C351BCCAEBB}" destId="{2286C52E-70B6-4C5F-8642-D95FC88643E7}" srcOrd="0" destOrd="1" presId="urn:microsoft.com/office/officeart/2005/8/layout/vList5"/>
    <dgm:cxn modelId="{FC56ABDF-734D-44F2-884C-449017190F03}" srcId="{312611B2-A8DA-4484-BD89-A0E89E44F373}" destId="{B0ACCD03-8BBD-4801-B52C-93A68269ACF2}" srcOrd="1" destOrd="0" parTransId="{1480E75B-FAF2-4321-9839-B0920BED774B}" sibTransId="{281BB7DD-71BA-4AC4-8C46-BD8362966722}"/>
    <dgm:cxn modelId="{D0BED1DC-6094-405F-9521-AE5368C72318}" type="presOf" srcId="{DCFC166F-F65D-48D1-A223-3D64F56ED898}" destId="{CD65401B-FBBF-4C9D-9AEE-FA702A5B907E}" srcOrd="0" destOrd="0" presId="urn:microsoft.com/office/officeart/2005/8/layout/vList5"/>
    <dgm:cxn modelId="{41FC7138-4815-4BA8-A2BE-9DEBDB65336A}" type="presOf" srcId="{2AA5956D-D2D4-4E9B-A65D-D803680671DA}" destId="{2286C52E-70B6-4C5F-8642-D95FC88643E7}" srcOrd="0" destOrd="0" presId="urn:microsoft.com/office/officeart/2005/8/layout/vList5"/>
    <dgm:cxn modelId="{B9FEC3E3-8185-4D44-BEC8-3CA2C0064E02}" srcId="{726BB962-BE00-41EA-BE19-173DCE7D51AE}" destId="{0F2A417D-6697-4114-B6E2-CD3389945E52}" srcOrd="1" destOrd="0" parTransId="{65647EDF-93A3-48A5-B011-90279E256CEA}" sibTransId="{9F9FA75F-329D-44F4-B9F8-AB70298817B9}"/>
    <dgm:cxn modelId="{1CD3AC2C-26FF-4075-9BAA-DC5D633B900A}" type="presOf" srcId="{312611B2-A8DA-4484-BD89-A0E89E44F373}" destId="{F18865F7-98C0-4D49-8769-97BF5126DD0E}" srcOrd="0" destOrd="0" presId="urn:microsoft.com/office/officeart/2005/8/layout/vList5"/>
    <dgm:cxn modelId="{006D62A7-48D7-4F03-9815-8CA1108A2818}" srcId="{5E891433-C254-43C2-86D2-D597A01F5FBB}" destId="{2AA5956D-D2D4-4E9B-A65D-D803680671DA}" srcOrd="0" destOrd="0" parTransId="{D213A160-82B7-4B22-90EE-9913B59821F8}" sibTransId="{98B9D474-40EB-45E8-B0A5-6463E174522F}"/>
    <dgm:cxn modelId="{CBB39292-A88B-49E5-AAD9-E5ACC3FD1F20}" srcId="{726BB962-BE00-41EA-BE19-173DCE7D51AE}" destId="{DCFC166F-F65D-48D1-A223-3D64F56ED898}" srcOrd="0" destOrd="0" parTransId="{247141C1-1D28-4DD1-A210-6CD6A5195904}" sibTransId="{3FB29D53-DEDA-4910-A65A-E6A2E7B2C887}"/>
    <dgm:cxn modelId="{A66472BD-214D-41D7-9446-EEA9F6DECE01}" type="presOf" srcId="{0F2A417D-6697-4114-B6E2-CD3389945E52}" destId="{CD65401B-FBBF-4C9D-9AEE-FA702A5B907E}" srcOrd="0" destOrd="1" presId="urn:microsoft.com/office/officeart/2005/8/layout/vList5"/>
    <dgm:cxn modelId="{559C85D8-0503-4092-9AD4-2BADD5D5F843}" srcId="{29BD1583-05A3-4858-B5F3-68E2758B255D}" destId="{726BB962-BE00-41EA-BE19-173DCE7D51AE}" srcOrd="1" destOrd="0" parTransId="{E2A25974-EBBF-459C-84AE-B8C724815AC6}" sibTransId="{3A9670B8-20A0-40ED-9DEA-281E6706EEAA}"/>
    <dgm:cxn modelId="{9F2F1E37-4EC7-4922-A72A-BB4580D314C0}" type="presOf" srcId="{726BB962-BE00-41EA-BE19-173DCE7D51AE}" destId="{A423DE48-0DE2-4F53-9BCA-7409A9304416}" srcOrd="0" destOrd="0" presId="urn:microsoft.com/office/officeart/2005/8/layout/vList5"/>
    <dgm:cxn modelId="{2BBD2FE7-F9DF-4A4E-ABFD-1AA370E1635C}" type="presOf" srcId="{5E891433-C254-43C2-86D2-D597A01F5FBB}" destId="{2735FBAF-8386-4AC9-9DF4-D6DD8BC7F15B}" srcOrd="0" destOrd="0" presId="urn:microsoft.com/office/officeart/2005/8/layout/vList5"/>
    <dgm:cxn modelId="{ACC8578D-E0F1-40F7-812F-A295E89F8CDB}" type="presOf" srcId="{29BD1583-05A3-4858-B5F3-68E2758B255D}" destId="{FD069856-8D1A-4995-AC5B-61DDF78B29F8}" srcOrd="0" destOrd="0" presId="urn:microsoft.com/office/officeart/2005/8/layout/vList5"/>
    <dgm:cxn modelId="{E494E965-CC96-4373-A9AB-9C1E159C3280}" type="presOf" srcId="{B0ACCD03-8BBD-4801-B52C-93A68269ACF2}" destId="{0D2BBC81-AB03-4876-AFBF-2ECD5809399C}" srcOrd="0" destOrd="1" presId="urn:microsoft.com/office/officeart/2005/8/layout/vList5"/>
    <dgm:cxn modelId="{1E1D88DB-E9B3-4BB6-865A-1545D707B840}" type="presOf" srcId="{695C359B-8364-4958-BCB3-C8CB6260CFEF}" destId="{0D2BBC81-AB03-4876-AFBF-2ECD5809399C}" srcOrd="0" destOrd="0" presId="urn:microsoft.com/office/officeart/2005/8/layout/vList5"/>
    <dgm:cxn modelId="{62273E3C-861D-4111-9C57-64EFE5AF1CE9}" srcId="{5E891433-C254-43C2-86D2-D597A01F5FBB}" destId="{994C9E47-4780-4576-99A1-7C351BCCAEBB}" srcOrd="1" destOrd="0" parTransId="{0013BEB9-2BEF-48D5-93F6-CE774C025E1F}" sibTransId="{4FA24628-1979-48A8-8149-DE4E51F17FBF}"/>
    <dgm:cxn modelId="{4C204D9C-80F6-4DC8-8216-B60D6554D793}" type="presParOf" srcId="{FD069856-8D1A-4995-AC5B-61DDF78B29F8}" destId="{5914011D-923A-4EEF-A53D-3E812CFBBF75}" srcOrd="0" destOrd="0" presId="urn:microsoft.com/office/officeart/2005/8/layout/vList5"/>
    <dgm:cxn modelId="{BFF6C45B-852E-48A3-A20B-7E9FAC4A9AE4}" type="presParOf" srcId="{5914011D-923A-4EEF-A53D-3E812CFBBF75}" destId="{F18865F7-98C0-4D49-8769-97BF5126DD0E}" srcOrd="0" destOrd="0" presId="urn:microsoft.com/office/officeart/2005/8/layout/vList5"/>
    <dgm:cxn modelId="{F66CA7ED-88C6-48BE-9A25-9D8662F41021}" type="presParOf" srcId="{5914011D-923A-4EEF-A53D-3E812CFBBF75}" destId="{0D2BBC81-AB03-4876-AFBF-2ECD5809399C}" srcOrd="1" destOrd="0" presId="urn:microsoft.com/office/officeart/2005/8/layout/vList5"/>
    <dgm:cxn modelId="{5DD533B2-ED3D-4A93-83DD-4E035D39979A}" type="presParOf" srcId="{FD069856-8D1A-4995-AC5B-61DDF78B29F8}" destId="{05393864-7830-4A62-A439-8FB1AA64BFC7}" srcOrd="1" destOrd="0" presId="urn:microsoft.com/office/officeart/2005/8/layout/vList5"/>
    <dgm:cxn modelId="{617782CE-1207-4A7F-960D-249C88977071}" type="presParOf" srcId="{FD069856-8D1A-4995-AC5B-61DDF78B29F8}" destId="{CAA19BF5-9692-4B15-9B54-E6509F381F1C}" srcOrd="2" destOrd="0" presId="urn:microsoft.com/office/officeart/2005/8/layout/vList5"/>
    <dgm:cxn modelId="{88F2F854-E3AA-432B-95A4-2F1E2A663DE7}" type="presParOf" srcId="{CAA19BF5-9692-4B15-9B54-E6509F381F1C}" destId="{A423DE48-0DE2-4F53-9BCA-7409A9304416}" srcOrd="0" destOrd="0" presId="urn:microsoft.com/office/officeart/2005/8/layout/vList5"/>
    <dgm:cxn modelId="{B079BAAD-790B-4CC8-A85C-321F9EEED81A}" type="presParOf" srcId="{CAA19BF5-9692-4B15-9B54-E6509F381F1C}" destId="{CD65401B-FBBF-4C9D-9AEE-FA702A5B907E}" srcOrd="1" destOrd="0" presId="urn:microsoft.com/office/officeart/2005/8/layout/vList5"/>
    <dgm:cxn modelId="{75269D0A-32E9-47F8-B984-850E751E7B44}" type="presParOf" srcId="{FD069856-8D1A-4995-AC5B-61DDF78B29F8}" destId="{95C48339-FAB0-450C-93DB-9D4FED343C7F}" srcOrd="3" destOrd="0" presId="urn:microsoft.com/office/officeart/2005/8/layout/vList5"/>
    <dgm:cxn modelId="{A4E26859-175A-456B-AED0-20EF9E655EEA}" type="presParOf" srcId="{FD069856-8D1A-4995-AC5B-61DDF78B29F8}" destId="{F4F5ADFB-533E-4E8A-B1E1-B6A7757DBF7D}" srcOrd="4" destOrd="0" presId="urn:microsoft.com/office/officeart/2005/8/layout/vList5"/>
    <dgm:cxn modelId="{721715AF-0CF1-4FC7-9F0F-7D1E5242EA71}" type="presParOf" srcId="{F4F5ADFB-533E-4E8A-B1E1-B6A7757DBF7D}" destId="{2735FBAF-8386-4AC9-9DF4-D6DD8BC7F15B}" srcOrd="0" destOrd="0" presId="urn:microsoft.com/office/officeart/2005/8/layout/vList5"/>
    <dgm:cxn modelId="{999C6A9C-073A-4977-BE7F-B199F45FB791}" type="presParOf" srcId="{F4F5ADFB-533E-4E8A-B1E1-B6A7757DBF7D}" destId="{2286C52E-70B6-4C5F-8642-D95FC88643E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BD1583-05A3-4858-B5F3-68E2758B25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12611B2-A8DA-4484-BD89-A0E89E44F373}">
      <dgm:prSet phldrT="[Text]" custT="1"/>
      <dgm:spPr/>
      <dgm:t>
        <a:bodyPr/>
        <a:lstStyle/>
        <a:p>
          <a:r>
            <a:rPr lang="en-US" sz="1800" b="1" dirty="0" smtClean="0">
              <a:solidFill>
                <a:schemeClr val="bg1"/>
              </a:solidFill>
            </a:rPr>
            <a:t>A Carrier Phase Reconstruction Technique</a:t>
          </a:r>
          <a:endParaRPr lang="en-US" sz="1800" b="1" dirty="0">
            <a:solidFill>
              <a:schemeClr val="bg1"/>
            </a:solidFill>
          </a:endParaRPr>
        </a:p>
      </dgm:t>
    </dgm:pt>
    <dgm:pt modelId="{280D9A5E-029B-4AAC-9526-C57828A9ACF3}" type="parTrans" cxnId="{B22F7AC1-0103-4FC3-A277-289FE4E1BFAB}">
      <dgm:prSet/>
      <dgm:spPr/>
      <dgm:t>
        <a:bodyPr/>
        <a:lstStyle/>
        <a:p>
          <a:endParaRPr lang="en-US"/>
        </a:p>
      </dgm:t>
    </dgm:pt>
    <dgm:pt modelId="{813BF282-793A-4060-A769-5811C7F24D17}" type="sibTrans" cxnId="{B22F7AC1-0103-4FC3-A277-289FE4E1BFAB}">
      <dgm:prSet/>
      <dgm:spPr/>
      <dgm:t>
        <a:bodyPr/>
        <a:lstStyle/>
        <a:p>
          <a:endParaRPr lang="en-US"/>
        </a:p>
      </dgm:t>
    </dgm:pt>
    <dgm:pt modelId="{726BB962-BE00-41EA-BE19-173DCE7D51AE}">
      <dgm:prSet phldrT="[Text]" custT="1"/>
      <dgm:spPr/>
      <dgm:t>
        <a:bodyPr/>
        <a:lstStyle/>
        <a:p>
          <a:r>
            <a:rPr lang="en-US" sz="1800" b="1" dirty="0" smtClean="0">
              <a:solidFill>
                <a:schemeClr val="bg1"/>
              </a:solidFill>
            </a:rPr>
            <a:t>A CDGNSS </a:t>
          </a:r>
          <a:r>
            <a:rPr lang="en-US" sz="1800" b="1" baseline="0" dirty="0" smtClean="0">
              <a:solidFill>
                <a:schemeClr val="bg1"/>
              </a:solidFill>
            </a:rPr>
            <a:t>Demonstration and Analysis using Low-Cost Antennas</a:t>
          </a:r>
          <a:endParaRPr lang="en-US" sz="1800" b="1" dirty="0">
            <a:solidFill>
              <a:schemeClr val="bg1"/>
            </a:solidFill>
          </a:endParaRPr>
        </a:p>
      </dgm:t>
    </dgm:pt>
    <dgm:pt modelId="{E2A25974-EBBF-459C-84AE-B8C724815AC6}" type="parTrans" cxnId="{559C85D8-0503-4092-9AD4-2BADD5D5F843}">
      <dgm:prSet/>
      <dgm:spPr/>
      <dgm:t>
        <a:bodyPr/>
        <a:lstStyle/>
        <a:p>
          <a:endParaRPr lang="en-US"/>
        </a:p>
      </dgm:t>
    </dgm:pt>
    <dgm:pt modelId="{3A9670B8-20A0-40ED-9DEA-281E6706EEAA}" type="sibTrans" cxnId="{559C85D8-0503-4092-9AD4-2BADD5D5F843}">
      <dgm:prSet/>
      <dgm:spPr/>
      <dgm:t>
        <a:bodyPr/>
        <a:lstStyle/>
        <a:p>
          <a:endParaRPr lang="en-US"/>
        </a:p>
      </dgm:t>
    </dgm:pt>
    <dgm:pt modelId="{DCFC166F-F65D-48D1-A223-3D64F56ED898}">
      <dgm:prSet phldrT="[Text]" custT="1"/>
      <dgm:spPr/>
      <dgm:t>
        <a:bodyPr/>
        <a:lstStyle/>
        <a:p>
          <a:r>
            <a:rPr lang="en-US" sz="1800" dirty="0" smtClean="0"/>
            <a:t>Demonstrated </a:t>
          </a:r>
          <a:r>
            <a:rPr lang="en-US" sz="1800" dirty="0" smtClean="0"/>
            <a:t>that centimeter-accurate carrier phase positioning using a smartphone antenna is achievable</a:t>
          </a:r>
          <a:endParaRPr lang="en-US" sz="1800" dirty="0"/>
        </a:p>
      </dgm:t>
    </dgm:pt>
    <dgm:pt modelId="{247141C1-1D28-4DD1-A210-6CD6A5195904}" type="parTrans" cxnId="{CBB39292-A88B-49E5-AAD9-E5ACC3FD1F20}">
      <dgm:prSet/>
      <dgm:spPr/>
      <dgm:t>
        <a:bodyPr/>
        <a:lstStyle/>
        <a:p>
          <a:endParaRPr lang="en-US"/>
        </a:p>
      </dgm:t>
    </dgm:pt>
    <dgm:pt modelId="{3FB29D53-DEDA-4910-A65A-E6A2E7B2C887}" type="sibTrans" cxnId="{CBB39292-A88B-49E5-AAD9-E5ACC3FD1F20}">
      <dgm:prSet/>
      <dgm:spPr/>
      <dgm:t>
        <a:bodyPr/>
        <a:lstStyle/>
        <a:p>
          <a:endParaRPr lang="en-US"/>
        </a:p>
      </dgm:t>
    </dgm:pt>
    <dgm:pt modelId="{5E891433-C254-43C2-86D2-D597A01F5FBB}">
      <dgm:prSet phldrT="[Text]" custT="1"/>
      <dgm:spPr/>
      <dgm:t>
        <a:bodyPr/>
        <a:lstStyle/>
        <a:p>
          <a:r>
            <a:rPr lang="en-US" sz="1800" b="1" dirty="0" smtClean="0">
              <a:solidFill>
                <a:schemeClr val="bg1"/>
              </a:solidFill>
              <a:latin typeface="+mn-lt"/>
            </a:rPr>
            <a:t>A Joint Structure from Motion and CDGNSS Least Squares Framework</a:t>
          </a:r>
          <a:endParaRPr lang="en-US" sz="1800" b="1" dirty="0">
            <a:solidFill>
              <a:schemeClr val="bg1"/>
            </a:solidFill>
            <a:latin typeface="+mn-lt"/>
          </a:endParaRPr>
        </a:p>
      </dgm:t>
    </dgm:pt>
    <dgm:pt modelId="{17483512-542B-4A71-8B4D-36D0BD23C59B}" type="parTrans" cxnId="{A8DE26ED-0ACD-485C-8287-BD4191783017}">
      <dgm:prSet/>
      <dgm:spPr/>
      <dgm:t>
        <a:bodyPr/>
        <a:lstStyle/>
        <a:p>
          <a:endParaRPr lang="en-US"/>
        </a:p>
      </dgm:t>
    </dgm:pt>
    <dgm:pt modelId="{2714A2EA-0941-4D01-806E-1865BA605954}" type="sibTrans" cxnId="{A8DE26ED-0ACD-485C-8287-BD4191783017}">
      <dgm:prSet/>
      <dgm:spPr/>
      <dgm:t>
        <a:bodyPr/>
        <a:lstStyle/>
        <a:p>
          <a:endParaRPr lang="en-US"/>
        </a:p>
      </dgm:t>
    </dgm:pt>
    <dgm:pt modelId="{2AA5956D-D2D4-4E9B-A65D-D803680671DA}">
      <dgm:prSet phldrT="[Text]" custT="1"/>
      <dgm:spPr/>
      <dgm:t>
        <a:bodyPr/>
        <a:lstStyle/>
        <a:p>
          <a:r>
            <a:rPr lang="en-US" sz="1800" dirty="0" smtClean="0"/>
            <a:t>Developed </a:t>
          </a:r>
          <a:r>
            <a:rPr lang="en-US" sz="1800" dirty="0" smtClean="0"/>
            <a:t>a joint batch estimation framework that fuses vision and GNSS measurements for fast and accurate device pose </a:t>
          </a:r>
          <a:r>
            <a:rPr lang="en-US" sz="1800" dirty="0" smtClean="0"/>
            <a:t>determination</a:t>
          </a:r>
          <a:endParaRPr lang="en-US" sz="1800" dirty="0"/>
        </a:p>
      </dgm:t>
    </dgm:pt>
    <dgm:pt modelId="{98B9D474-40EB-45E8-B0A5-6463E174522F}" type="sibTrans" cxnId="{006D62A7-48D7-4F03-9815-8CA1108A2818}">
      <dgm:prSet/>
      <dgm:spPr/>
      <dgm:t>
        <a:bodyPr/>
        <a:lstStyle/>
        <a:p>
          <a:endParaRPr lang="en-US"/>
        </a:p>
      </dgm:t>
    </dgm:pt>
    <dgm:pt modelId="{D213A160-82B7-4B22-90EE-9913B59821F8}" type="parTrans" cxnId="{006D62A7-48D7-4F03-9815-8CA1108A2818}">
      <dgm:prSet/>
      <dgm:spPr/>
      <dgm:t>
        <a:bodyPr/>
        <a:lstStyle/>
        <a:p>
          <a:endParaRPr lang="en-US"/>
        </a:p>
      </dgm:t>
    </dgm:pt>
    <dgm:pt modelId="{B0ACCD03-8BBD-4801-B52C-93A68269ACF2}">
      <dgm:prSet phldrT="[Text]" custT="1"/>
      <dgm:spPr/>
      <dgm:t>
        <a:bodyPr/>
        <a:lstStyle/>
        <a:p>
          <a:r>
            <a:rPr lang="en-US" sz="1800" dirty="0" smtClean="0"/>
            <a:t>Developed </a:t>
          </a:r>
          <a:r>
            <a:rPr lang="en-US" sz="1800" dirty="0" smtClean="0"/>
            <a:t>a power-saving technique that reconstructs a continuous carrier phase time history from duty-cycled measurements</a:t>
          </a:r>
          <a:endParaRPr lang="en-US" sz="1800" dirty="0"/>
        </a:p>
      </dgm:t>
    </dgm:pt>
    <dgm:pt modelId="{1480E75B-FAF2-4321-9839-B0920BED774B}" type="parTrans" cxnId="{FC56ABDF-734D-44F2-884C-449017190F03}">
      <dgm:prSet/>
      <dgm:spPr/>
      <dgm:t>
        <a:bodyPr/>
        <a:lstStyle/>
        <a:p>
          <a:endParaRPr lang="en-US"/>
        </a:p>
      </dgm:t>
    </dgm:pt>
    <dgm:pt modelId="{281BB7DD-71BA-4AC4-8C46-BD8362966722}" type="sibTrans" cxnId="{FC56ABDF-734D-44F2-884C-449017190F03}">
      <dgm:prSet/>
      <dgm:spPr/>
      <dgm:t>
        <a:bodyPr/>
        <a:lstStyle/>
        <a:p>
          <a:endParaRPr lang="en-US"/>
        </a:p>
      </dgm:t>
    </dgm:pt>
    <dgm:pt modelId="{695C359B-8364-4958-BCB3-C8CB6260CFEF}">
      <dgm:prSet phldrT="[Text]" custT="1"/>
      <dgm:spPr/>
      <dgm:t>
        <a:bodyPr/>
        <a:lstStyle/>
        <a:p>
          <a:r>
            <a:rPr lang="en-US" sz="1800" dirty="0" smtClean="0"/>
            <a:t>Explained </a:t>
          </a:r>
          <a:r>
            <a:rPr lang="en-US" sz="1800" dirty="0" smtClean="0"/>
            <a:t>why current carrier-phase-based positioning is power hungry</a:t>
          </a:r>
          <a:endParaRPr lang="en-US" sz="1800" dirty="0"/>
        </a:p>
      </dgm:t>
    </dgm:pt>
    <dgm:pt modelId="{8E95B36B-98F2-4A32-A77F-9939D96C4A5B}" type="parTrans" cxnId="{F07AF882-C3F6-452B-8A4E-566C56AF049C}">
      <dgm:prSet/>
      <dgm:spPr/>
      <dgm:t>
        <a:bodyPr/>
        <a:lstStyle/>
        <a:p>
          <a:endParaRPr lang="en-US"/>
        </a:p>
      </dgm:t>
    </dgm:pt>
    <dgm:pt modelId="{19111DF7-41C3-4A51-8058-A55D8126401A}" type="sibTrans" cxnId="{F07AF882-C3F6-452B-8A4E-566C56AF049C}">
      <dgm:prSet/>
      <dgm:spPr/>
      <dgm:t>
        <a:bodyPr/>
        <a:lstStyle/>
        <a:p>
          <a:endParaRPr lang="en-US"/>
        </a:p>
      </dgm:t>
    </dgm:pt>
    <dgm:pt modelId="{0F2A417D-6697-4114-B6E2-CD3389945E52}">
      <dgm:prSet phldrT="[Text]" custT="1"/>
      <dgm:spPr/>
      <dgm:t>
        <a:bodyPr/>
        <a:lstStyle/>
        <a:p>
          <a:r>
            <a:rPr lang="en-US" sz="1800" dirty="0" smtClean="0"/>
            <a:t>Identified </a:t>
          </a:r>
          <a:r>
            <a:rPr lang="en-US" sz="1800" dirty="0" smtClean="0"/>
            <a:t>the primary impediment to smartphone-based CDGNSS and develop strategies to mitigate its effect.</a:t>
          </a:r>
          <a:endParaRPr lang="en-US" sz="1800" dirty="0"/>
        </a:p>
      </dgm:t>
    </dgm:pt>
    <dgm:pt modelId="{65647EDF-93A3-48A5-B011-90279E256CEA}" type="parTrans" cxnId="{B9FEC3E3-8185-4D44-BEC8-3CA2C0064E02}">
      <dgm:prSet/>
      <dgm:spPr/>
      <dgm:t>
        <a:bodyPr/>
        <a:lstStyle/>
        <a:p>
          <a:endParaRPr lang="en-US"/>
        </a:p>
      </dgm:t>
    </dgm:pt>
    <dgm:pt modelId="{9F9FA75F-329D-44F4-B9F8-AB70298817B9}" type="sibTrans" cxnId="{B9FEC3E3-8185-4D44-BEC8-3CA2C0064E02}">
      <dgm:prSet/>
      <dgm:spPr/>
      <dgm:t>
        <a:bodyPr/>
        <a:lstStyle/>
        <a:p>
          <a:endParaRPr lang="en-US"/>
        </a:p>
      </dgm:t>
    </dgm:pt>
    <dgm:pt modelId="{BD8AAFB2-10E9-4AAB-B9AF-72D310489A27}">
      <dgm:prSet phldrT="[Text]" custT="1"/>
      <dgm:spPr/>
      <dgm:t>
        <a:bodyPr/>
        <a:lstStyle/>
        <a:p>
          <a:r>
            <a:rPr lang="en-US" sz="1800" dirty="0" smtClean="0"/>
            <a:t>Demonstrated that the framework reduces the initialization time of CDGNSS and, in some cases, makes it instantaneous.</a:t>
          </a:r>
          <a:endParaRPr lang="en-US" sz="1800" dirty="0"/>
        </a:p>
      </dgm:t>
    </dgm:pt>
    <dgm:pt modelId="{BDD795B6-CE77-413B-B02F-4BD0EF97CF5A}" type="parTrans" cxnId="{C93AC2C5-5C89-4D9E-8DC4-DA9E3BBB60DC}">
      <dgm:prSet/>
      <dgm:spPr/>
      <dgm:t>
        <a:bodyPr/>
        <a:lstStyle/>
        <a:p>
          <a:endParaRPr lang="en-US"/>
        </a:p>
      </dgm:t>
    </dgm:pt>
    <dgm:pt modelId="{6A3CA93E-B9AA-4F7C-B478-1E73B2645F3E}" type="sibTrans" cxnId="{C93AC2C5-5C89-4D9E-8DC4-DA9E3BBB60DC}">
      <dgm:prSet/>
      <dgm:spPr/>
      <dgm:t>
        <a:bodyPr/>
        <a:lstStyle/>
        <a:p>
          <a:endParaRPr lang="en-US"/>
        </a:p>
      </dgm:t>
    </dgm:pt>
    <dgm:pt modelId="{FD069856-8D1A-4995-AC5B-61DDF78B29F8}" type="pres">
      <dgm:prSet presAssocID="{29BD1583-05A3-4858-B5F3-68E2758B255D}" presName="Name0" presStyleCnt="0">
        <dgm:presLayoutVars>
          <dgm:dir/>
          <dgm:animLvl val="lvl"/>
          <dgm:resizeHandles val="exact"/>
        </dgm:presLayoutVars>
      </dgm:prSet>
      <dgm:spPr/>
      <dgm:t>
        <a:bodyPr/>
        <a:lstStyle/>
        <a:p>
          <a:endParaRPr lang="en-US"/>
        </a:p>
      </dgm:t>
    </dgm:pt>
    <dgm:pt modelId="{5914011D-923A-4EEF-A53D-3E812CFBBF75}" type="pres">
      <dgm:prSet presAssocID="{312611B2-A8DA-4484-BD89-A0E89E44F373}" presName="linNode" presStyleCnt="0"/>
      <dgm:spPr/>
    </dgm:pt>
    <dgm:pt modelId="{F18865F7-98C0-4D49-8769-97BF5126DD0E}" type="pres">
      <dgm:prSet presAssocID="{312611B2-A8DA-4484-BD89-A0E89E44F373}" presName="parentText" presStyleLbl="node1" presStyleIdx="0" presStyleCnt="3" custScaleX="68539">
        <dgm:presLayoutVars>
          <dgm:chMax val="1"/>
          <dgm:bulletEnabled val="1"/>
        </dgm:presLayoutVars>
      </dgm:prSet>
      <dgm:spPr/>
      <dgm:t>
        <a:bodyPr/>
        <a:lstStyle/>
        <a:p>
          <a:endParaRPr lang="en-US"/>
        </a:p>
      </dgm:t>
    </dgm:pt>
    <dgm:pt modelId="{0D2BBC81-AB03-4876-AFBF-2ECD5809399C}" type="pres">
      <dgm:prSet presAssocID="{312611B2-A8DA-4484-BD89-A0E89E44F373}" presName="descendantText" presStyleLbl="alignAccFollowNode1" presStyleIdx="0" presStyleCnt="3" custScaleX="117812">
        <dgm:presLayoutVars>
          <dgm:bulletEnabled val="1"/>
        </dgm:presLayoutVars>
      </dgm:prSet>
      <dgm:spPr/>
      <dgm:t>
        <a:bodyPr/>
        <a:lstStyle/>
        <a:p>
          <a:endParaRPr lang="en-US"/>
        </a:p>
      </dgm:t>
    </dgm:pt>
    <dgm:pt modelId="{05393864-7830-4A62-A439-8FB1AA64BFC7}" type="pres">
      <dgm:prSet presAssocID="{813BF282-793A-4060-A769-5811C7F24D17}" presName="sp" presStyleCnt="0"/>
      <dgm:spPr/>
    </dgm:pt>
    <dgm:pt modelId="{CAA19BF5-9692-4B15-9B54-E6509F381F1C}" type="pres">
      <dgm:prSet presAssocID="{726BB962-BE00-41EA-BE19-173DCE7D51AE}" presName="linNode" presStyleCnt="0"/>
      <dgm:spPr/>
    </dgm:pt>
    <dgm:pt modelId="{A423DE48-0DE2-4F53-9BCA-7409A9304416}" type="pres">
      <dgm:prSet presAssocID="{726BB962-BE00-41EA-BE19-173DCE7D51AE}" presName="parentText" presStyleLbl="node1" presStyleIdx="1" presStyleCnt="3" custScaleX="68539">
        <dgm:presLayoutVars>
          <dgm:chMax val="1"/>
          <dgm:bulletEnabled val="1"/>
        </dgm:presLayoutVars>
      </dgm:prSet>
      <dgm:spPr/>
      <dgm:t>
        <a:bodyPr/>
        <a:lstStyle/>
        <a:p>
          <a:endParaRPr lang="en-US"/>
        </a:p>
      </dgm:t>
    </dgm:pt>
    <dgm:pt modelId="{CD65401B-FBBF-4C9D-9AEE-FA702A5B907E}" type="pres">
      <dgm:prSet presAssocID="{726BB962-BE00-41EA-BE19-173DCE7D51AE}" presName="descendantText" presStyleLbl="alignAccFollowNode1" presStyleIdx="1" presStyleCnt="3" custScaleX="117812">
        <dgm:presLayoutVars>
          <dgm:bulletEnabled val="1"/>
        </dgm:presLayoutVars>
      </dgm:prSet>
      <dgm:spPr/>
      <dgm:t>
        <a:bodyPr/>
        <a:lstStyle/>
        <a:p>
          <a:endParaRPr lang="en-US"/>
        </a:p>
      </dgm:t>
    </dgm:pt>
    <dgm:pt modelId="{95C48339-FAB0-450C-93DB-9D4FED343C7F}" type="pres">
      <dgm:prSet presAssocID="{3A9670B8-20A0-40ED-9DEA-281E6706EEAA}" presName="sp" presStyleCnt="0"/>
      <dgm:spPr/>
    </dgm:pt>
    <dgm:pt modelId="{F4F5ADFB-533E-4E8A-B1E1-B6A7757DBF7D}" type="pres">
      <dgm:prSet presAssocID="{5E891433-C254-43C2-86D2-D597A01F5FBB}" presName="linNode" presStyleCnt="0"/>
      <dgm:spPr/>
    </dgm:pt>
    <dgm:pt modelId="{2735FBAF-8386-4AC9-9DF4-D6DD8BC7F15B}" type="pres">
      <dgm:prSet presAssocID="{5E891433-C254-43C2-86D2-D597A01F5FBB}" presName="parentText" presStyleLbl="node1" presStyleIdx="2" presStyleCnt="3" custScaleX="68539" custLinFactNeighborY="2191">
        <dgm:presLayoutVars>
          <dgm:chMax val="1"/>
          <dgm:bulletEnabled val="1"/>
        </dgm:presLayoutVars>
      </dgm:prSet>
      <dgm:spPr/>
      <dgm:t>
        <a:bodyPr/>
        <a:lstStyle/>
        <a:p>
          <a:endParaRPr lang="en-US"/>
        </a:p>
      </dgm:t>
    </dgm:pt>
    <dgm:pt modelId="{2286C52E-70B6-4C5F-8642-D95FC88643E7}" type="pres">
      <dgm:prSet presAssocID="{5E891433-C254-43C2-86D2-D597A01F5FBB}" presName="descendantText" presStyleLbl="alignAccFollowNode1" presStyleIdx="2" presStyleCnt="3" custScaleX="117812">
        <dgm:presLayoutVars>
          <dgm:bulletEnabled val="1"/>
        </dgm:presLayoutVars>
      </dgm:prSet>
      <dgm:spPr/>
      <dgm:t>
        <a:bodyPr/>
        <a:lstStyle/>
        <a:p>
          <a:endParaRPr lang="en-US"/>
        </a:p>
      </dgm:t>
    </dgm:pt>
  </dgm:ptLst>
  <dgm:cxnLst>
    <dgm:cxn modelId="{D3E0DE22-947E-45CF-A429-9877E5919EB2}" type="presOf" srcId="{B0ACCD03-8BBD-4801-B52C-93A68269ACF2}" destId="{0D2BBC81-AB03-4876-AFBF-2ECD5809399C}" srcOrd="0" destOrd="1" presId="urn:microsoft.com/office/officeart/2005/8/layout/vList5"/>
    <dgm:cxn modelId="{A6BC45C9-9B72-4B04-AD02-8A9E6A35E96D}" type="presOf" srcId="{726BB962-BE00-41EA-BE19-173DCE7D51AE}" destId="{A423DE48-0DE2-4F53-9BCA-7409A9304416}" srcOrd="0" destOrd="0" presId="urn:microsoft.com/office/officeart/2005/8/layout/vList5"/>
    <dgm:cxn modelId="{B22F7AC1-0103-4FC3-A277-289FE4E1BFAB}" srcId="{29BD1583-05A3-4858-B5F3-68E2758B255D}" destId="{312611B2-A8DA-4484-BD89-A0E89E44F373}" srcOrd="0" destOrd="0" parTransId="{280D9A5E-029B-4AAC-9526-C57828A9ACF3}" sibTransId="{813BF282-793A-4060-A769-5811C7F24D17}"/>
    <dgm:cxn modelId="{A8DE26ED-0ACD-485C-8287-BD4191783017}" srcId="{29BD1583-05A3-4858-B5F3-68E2758B255D}" destId="{5E891433-C254-43C2-86D2-D597A01F5FBB}" srcOrd="2" destOrd="0" parTransId="{17483512-542B-4A71-8B4D-36D0BD23C59B}" sibTransId="{2714A2EA-0941-4D01-806E-1865BA605954}"/>
    <dgm:cxn modelId="{F07AF882-C3F6-452B-8A4E-566C56AF049C}" srcId="{312611B2-A8DA-4484-BD89-A0E89E44F373}" destId="{695C359B-8364-4958-BCB3-C8CB6260CFEF}" srcOrd="0" destOrd="0" parTransId="{8E95B36B-98F2-4A32-A77F-9939D96C4A5B}" sibTransId="{19111DF7-41C3-4A51-8058-A55D8126401A}"/>
    <dgm:cxn modelId="{317676A9-E464-4B94-A636-7AFBCB618E8A}" type="presOf" srcId="{2AA5956D-D2D4-4E9B-A65D-D803680671DA}" destId="{2286C52E-70B6-4C5F-8642-D95FC88643E7}" srcOrd="0" destOrd="0" presId="urn:microsoft.com/office/officeart/2005/8/layout/vList5"/>
    <dgm:cxn modelId="{900E360E-47EB-450E-B908-C510CA1F7B3D}" type="presOf" srcId="{695C359B-8364-4958-BCB3-C8CB6260CFEF}" destId="{0D2BBC81-AB03-4876-AFBF-2ECD5809399C}" srcOrd="0" destOrd="0" presId="urn:microsoft.com/office/officeart/2005/8/layout/vList5"/>
    <dgm:cxn modelId="{FC56ABDF-734D-44F2-884C-449017190F03}" srcId="{312611B2-A8DA-4484-BD89-A0E89E44F373}" destId="{B0ACCD03-8BBD-4801-B52C-93A68269ACF2}" srcOrd="1" destOrd="0" parTransId="{1480E75B-FAF2-4321-9839-B0920BED774B}" sibTransId="{281BB7DD-71BA-4AC4-8C46-BD8362966722}"/>
    <dgm:cxn modelId="{B9FEC3E3-8185-4D44-BEC8-3CA2C0064E02}" srcId="{726BB962-BE00-41EA-BE19-173DCE7D51AE}" destId="{0F2A417D-6697-4114-B6E2-CD3389945E52}" srcOrd="1" destOrd="0" parTransId="{65647EDF-93A3-48A5-B011-90279E256CEA}" sibTransId="{9F9FA75F-329D-44F4-B9F8-AB70298817B9}"/>
    <dgm:cxn modelId="{1AA6373C-46B6-466A-9F43-E52D522457B8}" type="presOf" srcId="{BD8AAFB2-10E9-4AAB-B9AF-72D310489A27}" destId="{2286C52E-70B6-4C5F-8642-D95FC88643E7}" srcOrd="0" destOrd="1" presId="urn:microsoft.com/office/officeart/2005/8/layout/vList5"/>
    <dgm:cxn modelId="{006D62A7-48D7-4F03-9815-8CA1108A2818}" srcId="{5E891433-C254-43C2-86D2-D597A01F5FBB}" destId="{2AA5956D-D2D4-4E9B-A65D-D803680671DA}" srcOrd="0" destOrd="0" parTransId="{D213A160-82B7-4B22-90EE-9913B59821F8}" sibTransId="{98B9D474-40EB-45E8-B0A5-6463E174522F}"/>
    <dgm:cxn modelId="{CBB39292-A88B-49E5-AAD9-E5ACC3FD1F20}" srcId="{726BB962-BE00-41EA-BE19-173DCE7D51AE}" destId="{DCFC166F-F65D-48D1-A223-3D64F56ED898}" srcOrd="0" destOrd="0" parTransId="{247141C1-1D28-4DD1-A210-6CD6A5195904}" sibTransId="{3FB29D53-DEDA-4910-A65A-E6A2E7B2C887}"/>
    <dgm:cxn modelId="{559C85D8-0503-4092-9AD4-2BADD5D5F843}" srcId="{29BD1583-05A3-4858-B5F3-68E2758B255D}" destId="{726BB962-BE00-41EA-BE19-173DCE7D51AE}" srcOrd="1" destOrd="0" parTransId="{E2A25974-EBBF-459C-84AE-B8C724815AC6}" sibTransId="{3A9670B8-20A0-40ED-9DEA-281E6706EEAA}"/>
    <dgm:cxn modelId="{C93AC2C5-5C89-4D9E-8DC4-DA9E3BBB60DC}" srcId="{5E891433-C254-43C2-86D2-D597A01F5FBB}" destId="{BD8AAFB2-10E9-4AAB-B9AF-72D310489A27}" srcOrd="1" destOrd="0" parTransId="{BDD795B6-CE77-413B-B02F-4BD0EF97CF5A}" sibTransId="{6A3CA93E-B9AA-4F7C-B478-1E73B2645F3E}"/>
    <dgm:cxn modelId="{F2B093B3-7DB4-4C0E-88D5-6D009E416104}" type="presOf" srcId="{29BD1583-05A3-4858-B5F3-68E2758B255D}" destId="{FD069856-8D1A-4995-AC5B-61DDF78B29F8}" srcOrd="0" destOrd="0" presId="urn:microsoft.com/office/officeart/2005/8/layout/vList5"/>
    <dgm:cxn modelId="{BFD70FAA-7C1A-4531-981B-ED7DAB7BB6BA}" type="presOf" srcId="{DCFC166F-F65D-48D1-A223-3D64F56ED898}" destId="{CD65401B-FBBF-4C9D-9AEE-FA702A5B907E}" srcOrd="0" destOrd="0" presId="urn:microsoft.com/office/officeart/2005/8/layout/vList5"/>
    <dgm:cxn modelId="{DE70CB2E-FFC3-451F-B427-2D390C098B47}" type="presOf" srcId="{5E891433-C254-43C2-86D2-D597A01F5FBB}" destId="{2735FBAF-8386-4AC9-9DF4-D6DD8BC7F15B}" srcOrd="0" destOrd="0" presId="urn:microsoft.com/office/officeart/2005/8/layout/vList5"/>
    <dgm:cxn modelId="{74897585-222F-4016-8139-2888C7EA6CE2}" type="presOf" srcId="{0F2A417D-6697-4114-B6E2-CD3389945E52}" destId="{CD65401B-FBBF-4C9D-9AEE-FA702A5B907E}" srcOrd="0" destOrd="1" presId="urn:microsoft.com/office/officeart/2005/8/layout/vList5"/>
    <dgm:cxn modelId="{7EAC8FAC-ABA2-4021-AA57-A961D3AAF6A4}" type="presOf" srcId="{312611B2-A8DA-4484-BD89-A0E89E44F373}" destId="{F18865F7-98C0-4D49-8769-97BF5126DD0E}" srcOrd="0" destOrd="0" presId="urn:microsoft.com/office/officeart/2005/8/layout/vList5"/>
    <dgm:cxn modelId="{79FC05FA-60AB-4E16-9061-6CE312D767B5}" type="presParOf" srcId="{FD069856-8D1A-4995-AC5B-61DDF78B29F8}" destId="{5914011D-923A-4EEF-A53D-3E812CFBBF75}" srcOrd="0" destOrd="0" presId="urn:microsoft.com/office/officeart/2005/8/layout/vList5"/>
    <dgm:cxn modelId="{3DB8D44F-11C4-48CF-AC2B-2B01E4910D01}" type="presParOf" srcId="{5914011D-923A-4EEF-A53D-3E812CFBBF75}" destId="{F18865F7-98C0-4D49-8769-97BF5126DD0E}" srcOrd="0" destOrd="0" presId="urn:microsoft.com/office/officeart/2005/8/layout/vList5"/>
    <dgm:cxn modelId="{2F307DCC-EFA1-42A9-A1E5-FA7FF8CAE9AA}" type="presParOf" srcId="{5914011D-923A-4EEF-A53D-3E812CFBBF75}" destId="{0D2BBC81-AB03-4876-AFBF-2ECD5809399C}" srcOrd="1" destOrd="0" presId="urn:microsoft.com/office/officeart/2005/8/layout/vList5"/>
    <dgm:cxn modelId="{A23F12F5-55B5-42A2-87A9-A2B9C44C0ED2}" type="presParOf" srcId="{FD069856-8D1A-4995-AC5B-61DDF78B29F8}" destId="{05393864-7830-4A62-A439-8FB1AA64BFC7}" srcOrd="1" destOrd="0" presId="urn:microsoft.com/office/officeart/2005/8/layout/vList5"/>
    <dgm:cxn modelId="{746F4E21-8885-4387-814E-F088E9892438}" type="presParOf" srcId="{FD069856-8D1A-4995-AC5B-61DDF78B29F8}" destId="{CAA19BF5-9692-4B15-9B54-E6509F381F1C}" srcOrd="2" destOrd="0" presId="urn:microsoft.com/office/officeart/2005/8/layout/vList5"/>
    <dgm:cxn modelId="{855D48E1-ED09-42B8-8D79-60E0B2FE15DC}" type="presParOf" srcId="{CAA19BF5-9692-4B15-9B54-E6509F381F1C}" destId="{A423DE48-0DE2-4F53-9BCA-7409A9304416}" srcOrd="0" destOrd="0" presId="urn:microsoft.com/office/officeart/2005/8/layout/vList5"/>
    <dgm:cxn modelId="{C4F5F634-B390-49F3-87D9-3BB355FF2DEC}" type="presParOf" srcId="{CAA19BF5-9692-4B15-9B54-E6509F381F1C}" destId="{CD65401B-FBBF-4C9D-9AEE-FA702A5B907E}" srcOrd="1" destOrd="0" presId="urn:microsoft.com/office/officeart/2005/8/layout/vList5"/>
    <dgm:cxn modelId="{67331719-7410-453C-9C08-807FBADAF78C}" type="presParOf" srcId="{FD069856-8D1A-4995-AC5B-61DDF78B29F8}" destId="{95C48339-FAB0-450C-93DB-9D4FED343C7F}" srcOrd="3" destOrd="0" presId="urn:microsoft.com/office/officeart/2005/8/layout/vList5"/>
    <dgm:cxn modelId="{AA62EF0D-F533-4D60-88AD-78B2B68DC755}" type="presParOf" srcId="{FD069856-8D1A-4995-AC5B-61DDF78B29F8}" destId="{F4F5ADFB-533E-4E8A-B1E1-B6A7757DBF7D}" srcOrd="4" destOrd="0" presId="urn:microsoft.com/office/officeart/2005/8/layout/vList5"/>
    <dgm:cxn modelId="{AFF749F3-54FE-4916-A406-D01F5B807218}" type="presParOf" srcId="{F4F5ADFB-533E-4E8A-B1E1-B6A7757DBF7D}" destId="{2735FBAF-8386-4AC9-9DF4-D6DD8BC7F15B}" srcOrd="0" destOrd="0" presId="urn:microsoft.com/office/officeart/2005/8/layout/vList5"/>
    <dgm:cxn modelId="{A448F309-1200-4704-AF7B-ADFDC0514DFB}" type="presParOf" srcId="{F4F5ADFB-533E-4E8A-B1E1-B6A7757DBF7D}" destId="{2286C52E-70B6-4C5F-8642-D95FC88643E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BBC81-AB03-4876-AFBF-2ECD5809399C}">
      <dsp:nvSpPr>
        <dsp:cNvPr id="0" name=""/>
        <dsp:cNvSpPr/>
      </dsp:nvSpPr>
      <dsp:spPr>
        <a:xfrm rot="5400000">
          <a:off x="5154890" y="-2698829"/>
          <a:ext cx="1281856" cy="7004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Explain </a:t>
          </a:r>
          <a:r>
            <a:rPr lang="en-US" sz="1800" kern="1200" dirty="0" smtClean="0"/>
            <a:t>why current carrier-phase-based positioning is power hungry</a:t>
          </a:r>
          <a:endParaRPr lang="en-US" sz="1800" kern="1200" dirty="0"/>
        </a:p>
        <a:p>
          <a:pPr marL="171450" lvl="1" indent="-171450" algn="l" defTabSz="800100">
            <a:lnSpc>
              <a:spcPct val="90000"/>
            </a:lnSpc>
            <a:spcBef>
              <a:spcPct val="0"/>
            </a:spcBef>
            <a:spcAft>
              <a:spcPct val="15000"/>
            </a:spcAft>
            <a:buChar char="••"/>
          </a:pPr>
          <a:r>
            <a:rPr lang="en-US" sz="1800" kern="1200" dirty="0" smtClean="0"/>
            <a:t>Develop </a:t>
          </a:r>
          <a:r>
            <a:rPr lang="en-US" sz="1800" kern="1200" dirty="0" smtClean="0"/>
            <a:t>a power-saving technique that reconstructs a continuous carrier phase time history from duty-cycled measurements</a:t>
          </a:r>
          <a:endParaRPr lang="en-US" sz="1800" kern="1200" dirty="0"/>
        </a:p>
      </dsp:txBody>
      <dsp:txXfrm rot="-5400000">
        <a:off x="2293401" y="225235"/>
        <a:ext cx="6942260" cy="1156706"/>
      </dsp:txXfrm>
    </dsp:sp>
    <dsp:sp modelId="{F18865F7-98C0-4D49-8769-97BF5126DD0E}">
      <dsp:nvSpPr>
        <dsp:cNvPr id="0" name=""/>
        <dsp:cNvSpPr/>
      </dsp:nvSpPr>
      <dsp:spPr>
        <a:xfrm>
          <a:off x="1116" y="2427"/>
          <a:ext cx="229228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A Carrier Phase Reconstruction Technique</a:t>
          </a:r>
          <a:endParaRPr lang="en-US" sz="1800" b="1" kern="1200" dirty="0">
            <a:solidFill>
              <a:schemeClr val="bg1"/>
            </a:solidFill>
          </a:endParaRPr>
        </a:p>
      </dsp:txBody>
      <dsp:txXfrm>
        <a:off x="79335" y="80646"/>
        <a:ext cx="2135847" cy="1445882"/>
      </dsp:txXfrm>
    </dsp:sp>
    <dsp:sp modelId="{CD65401B-FBBF-4C9D-9AEE-FA702A5B907E}">
      <dsp:nvSpPr>
        <dsp:cNvPr id="0" name=""/>
        <dsp:cNvSpPr/>
      </dsp:nvSpPr>
      <dsp:spPr>
        <a:xfrm rot="5400000">
          <a:off x="5154890" y="-1016393"/>
          <a:ext cx="1281856" cy="7004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Demonstrate </a:t>
          </a:r>
          <a:r>
            <a:rPr lang="en-US" sz="1800" kern="1200" dirty="0" smtClean="0"/>
            <a:t>that centimeter-accurate carrier phase positioning using a smartphone antenna is achievable</a:t>
          </a:r>
          <a:endParaRPr lang="en-US" sz="1800" kern="1200" dirty="0"/>
        </a:p>
        <a:p>
          <a:pPr marL="171450" lvl="1" indent="-171450" algn="l" defTabSz="800100">
            <a:lnSpc>
              <a:spcPct val="90000"/>
            </a:lnSpc>
            <a:spcBef>
              <a:spcPct val="0"/>
            </a:spcBef>
            <a:spcAft>
              <a:spcPct val="15000"/>
            </a:spcAft>
            <a:buChar char="••"/>
          </a:pPr>
          <a:r>
            <a:rPr lang="en-US" sz="1800" kern="1200" dirty="0" smtClean="0"/>
            <a:t>Identify </a:t>
          </a:r>
          <a:r>
            <a:rPr lang="en-US" sz="1800" kern="1200" dirty="0" smtClean="0"/>
            <a:t>the primary impediment to smartphone-based CDGNSS and develop strategies to mitigate its effect.</a:t>
          </a:r>
          <a:endParaRPr lang="en-US" sz="1800" kern="1200" dirty="0"/>
        </a:p>
      </dsp:txBody>
      <dsp:txXfrm rot="-5400000">
        <a:off x="2293401" y="1907671"/>
        <a:ext cx="6942260" cy="1156706"/>
      </dsp:txXfrm>
    </dsp:sp>
    <dsp:sp modelId="{A423DE48-0DE2-4F53-9BCA-7409A9304416}">
      <dsp:nvSpPr>
        <dsp:cNvPr id="0" name=""/>
        <dsp:cNvSpPr/>
      </dsp:nvSpPr>
      <dsp:spPr>
        <a:xfrm>
          <a:off x="1116" y="1684864"/>
          <a:ext cx="229228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A CDGNSS </a:t>
          </a:r>
          <a:r>
            <a:rPr lang="en-US" sz="1800" b="1" kern="1200" baseline="0" dirty="0" smtClean="0">
              <a:solidFill>
                <a:schemeClr val="bg1"/>
              </a:solidFill>
            </a:rPr>
            <a:t>Demonstration and Analysis using Low-Cost Antennas</a:t>
          </a:r>
          <a:endParaRPr lang="en-US" sz="1800" b="1" kern="1200" dirty="0">
            <a:solidFill>
              <a:schemeClr val="bg1"/>
            </a:solidFill>
          </a:endParaRPr>
        </a:p>
      </dsp:txBody>
      <dsp:txXfrm>
        <a:off x="79335" y="1763083"/>
        <a:ext cx="2135847" cy="1445882"/>
      </dsp:txXfrm>
    </dsp:sp>
    <dsp:sp modelId="{2286C52E-70B6-4C5F-8642-D95FC88643E7}">
      <dsp:nvSpPr>
        <dsp:cNvPr id="0" name=""/>
        <dsp:cNvSpPr/>
      </dsp:nvSpPr>
      <dsp:spPr>
        <a:xfrm rot="5400000">
          <a:off x="5154890" y="666043"/>
          <a:ext cx="1281856" cy="7004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Develop </a:t>
          </a:r>
          <a:r>
            <a:rPr lang="en-US" sz="1800" kern="1200" dirty="0" smtClean="0"/>
            <a:t>a joint batch estimation framework that fuses vision and GNSS measurements for fast and accurate device pose determination</a:t>
          </a:r>
          <a:endParaRPr lang="en-US" sz="1800" kern="1200" dirty="0"/>
        </a:p>
        <a:p>
          <a:pPr marL="171450" lvl="1" indent="-171450" algn="l" defTabSz="800100">
            <a:lnSpc>
              <a:spcPct val="90000"/>
            </a:lnSpc>
            <a:spcBef>
              <a:spcPct val="0"/>
            </a:spcBef>
            <a:spcAft>
              <a:spcPct val="15000"/>
            </a:spcAft>
            <a:buChar char="••"/>
          </a:pPr>
          <a:r>
            <a:rPr lang="en-US" sz="1800" kern="1200" dirty="0" smtClean="0"/>
            <a:t>Demonstrate </a:t>
          </a:r>
          <a:r>
            <a:rPr lang="en-US" sz="1800" kern="1200" dirty="0" smtClean="0"/>
            <a:t>that the framework reduces the initialization time of CDGNSS and, in some cases, makes it instantaneous.</a:t>
          </a:r>
          <a:endParaRPr lang="en-US" sz="1800" kern="1200" dirty="0"/>
        </a:p>
      </dsp:txBody>
      <dsp:txXfrm rot="-5400000">
        <a:off x="2293401" y="3590108"/>
        <a:ext cx="6942260" cy="1156706"/>
      </dsp:txXfrm>
    </dsp:sp>
    <dsp:sp modelId="{2735FBAF-8386-4AC9-9DF4-D6DD8BC7F15B}">
      <dsp:nvSpPr>
        <dsp:cNvPr id="0" name=""/>
        <dsp:cNvSpPr/>
      </dsp:nvSpPr>
      <dsp:spPr>
        <a:xfrm>
          <a:off x="1116" y="3369728"/>
          <a:ext cx="229228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mn-lt"/>
            </a:rPr>
            <a:t>A Joint Structure from Motion and CDGNSS Least Squares Framework</a:t>
          </a:r>
          <a:endParaRPr lang="en-US" sz="1800" b="1" kern="1200" dirty="0">
            <a:solidFill>
              <a:schemeClr val="bg1"/>
            </a:solidFill>
            <a:latin typeface="+mn-lt"/>
          </a:endParaRPr>
        </a:p>
      </dsp:txBody>
      <dsp:txXfrm>
        <a:off x="79335" y="3447947"/>
        <a:ext cx="2135847" cy="1445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BBC81-AB03-4876-AFBF-2ECD5809399C}">
      <dsp:nvSpPr>
        <dsp:cNvPr id="0" name=""/>
        <dsp:cNvSpPr/>
      </dsp:nvSpPr>
      <dsp:spPr>
        <a:xfrm rot="5400000">
          <a:off x="5270313" y="-2768579"/>
          <a:ext cx="1281856" cy="71443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Explained </a:t>
          </a:r>
          <a:r>
            <a:rPr lang="en-US" sz="1800" kern="1200" dirty="0" smtClean="0"/>
            <a:t>why current carrier-phase-based positioning is power hungry</a:t>
          </a:r>
          <a:endParaRPr lang="en-US" sz="1800" kern="1200" dirty="0"/>
        </a:p>
        <a:p>
          <a:pPr marL="171450" lvl="1" indent="-171450" algn="l" defTabSz="800100">
            <a:lnSpc>
              <a:spcPct val="90000"/>
            </a:lnSpc>
            <a:spcBef>
              <a:spcPct val="0"/>
            </a:spcBef>
            <a:spcAft>
              <a:spcPct val="15000"/>
            </a:spcAft>
            <a:buChar char="••"/>
          </a:pPr>
          <a:r>
            <a:rPr lang="en-US" sz="1800" kern="1200" dirty="0" smtClean="0"/>
            <a:t>Developed </a:t>
          </a:r>
          <a:r>
            <a:rPr lang="en-US" sz="1800" kern="1200" dirty="0" smtClean="0"/>
            <a:t>a power-saving technique that reconstructs a continuous carrier phase time history from duty-cycled measurements</a:t>
          </a:r>
          <a:endParaRPr lang="en-US" sz="1800" kern="1200" dirty="0"/>
        </a:p>
      </dsp:txBody>
      <dsp:txXfrm rot="-5400000">
        <a:off x="2339074" y="225235"/>
        <a:ext cx="7081760" cy="1156706"/>
      </dsp:txXfrm>
    </dsp:sp>
    <dsp:sp modelId="{F18865F7-98C0-4D49-8769-97BF5126DD0E}">
      <dsp:nvSpPr>
        <dsp:cNvPr id="0" name=""/>
        <dsp:cNvSpPr/>
      </dsp:nvSpPr>
      <dsp:spPr>
        <a:xfrm>
          <a:off x="1138" y="2427"/>
          <a:ext cx="233793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A Carrier Phase Reconstruction Technique</a:t>
          </a:r>
          <a:endParaRPr lang="en-US" sz="1800" b="1" kern="1200" dirty="0">
            <a:solidFill>
              <a:schemeClr val="bg1"/>
            </a:solidFill>
          </a:endParaRPr>
        </a:p>
      </dsp:txBody>
      <dsp:txXfrm>
        <a:off x="79357" y="80646"/>
        <a:ext cx="2181497" cy="1445882"/>
      </dsp:txXfrm>
    </dsp:sp>
    <dsp:sp modelId="{CD65401B-FBBF-4C9D-9AEE-FA702A5B907E}">
      <dsp:nvSpPr>
        <dsp:cNvPr id="0" name=""/>
        <dsp:cNvSpPr/>
      </dsp:nvSpPr>
      <dsp:spPr>
        <a:xfrm rot="5400000">
          <a:off x="5270313" y="-1086143"/>
          <a:ext cx="1281856" cy="71443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Demonstrated </a:t>
          </a:r>
          <a:r>
            <a:rPr lang="en-US" sz="1800" kern="1200" dirty="0" smtClean="0"/>
            <a:t>that centimeter-accurate carrier phase positioning using a smartphone antenna is achievable</a:t>
          </a:r>
          <a:endParaRPr lang="en-US" sz="1800" kern="1200" dirty="0"/>
        </a:p>
        <a:p>
          <a:pPr marL="171450" lvl="1" indent="-171450" algn="l" defTabSz="800100">
            <a:lnSpc>
              <a:spcPct val="90000"/>
            </a:lnSpc>
            <a:spcBef>
              <a:spcPct val="0"/>
            </a:spcBef>
            <a:spcAft>
              <a:spcPct val="15000"/>
            </a:spcAft>
            <a:buChar char="••"/>
          </a:pPr>
          <a:r>
            <a:rPr lang="en-US" sz="1800" kern="1200" dirty="0" smtClean="0"/>
            <a:t>Identified </a:t>
          </a:r>
          <a:r>
            <a:rPr lang="en-US" sz="1800" kern="1200" dirty="0" smtClean="0"/>
            <a:t>the primary impediment to smartphone-based CDGNSS and develop strategies to mitigate its effect.</a:t>
          </a:r>
          <a:endParaRPr lang="en-US" sz="1800" kern="1200" dirty="0"/>
        </a:p>
      </dsp:txBody>
      <dsp:txXfrm rot="-5400000">
        <a:off x="2339074" y="1907671"/>
        <a:ext cx="7081760" cy="1156706"/>
      </dsp:txXfrm>
    </dsp:sp>
    <dsp:sp modelId="{A423DE48-0DE2-4F53-9BCA-7409A9304416}">
      <dsp:nvSpPr>
        <dsp:cNvPr id="0" name=""/>
        <dsp:cNvSpPr/>
      </dsp:nvSpPr>
      <dsp:spPr>
        <a:xfrm>
          <a:off x="1138" y="1684864"/>
          <a:ext cx="233793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A CDGNSS </a:t>
          </a:r>
          <a:r>
            <a:rPr lang="en-US" sz="1800" b="1" kern="1200" baseline="0" dirty="0" smtClean="0">
              <a:solidFill>
                <a:schemeClr val="bg1"/>
              </a:solidFill>
            </a:rPr>
            <a:t>Demonstration and Analysis using Low-Cost Antennas</a:t>
          </a:r>
          <a:endParaRPr lang="en-US" sz="1800" b="1" kern="1200" dirty="0">
            <a:solidFill>
              <a:schemeClr val="bg1"/>
            </a:solidFill>
          </a:endParaRPr>
        </a:p>
      </dsp:txBody>
      <dsp:txXfrm>
        <a:off x="79357" y="1763083"/>
        <a:ext cx="2181497" cy="1445882"/>
      </dsp:txXfrm>
    </dsp:sp>
    <dsp:sp modelId="{2286C52E-70B6-4C5F-8642-D95FC88643E7}">
      <dsp:nvSpPr>
        <dsp:cNvPr id="0" name=""/>
        <dsp:cNvSpPr/>
      </dsp:nvSpPr>
      <dsp:spPr>
        <a:xfrm rot="5400000">
          <a:off x="5270313" y="596293"/>
          <a:ext cx="1281856" cy="71443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Developed </a:t>
          </a:r>
          <a:r>
            <a:rPr lang="en-US" sz="1800" kern="1200" dirty="0" smtClean="0"/>
            <a:t>a joint batch estimation framework that fuses vision and GNSS measurements for fast and accurate device pose </a:t>
          </a:r>
          <a:r>
            <a:rPr lang="en-US" sz="1800" kern="1200" dirty="0" smtClean="0"/>
            <a:t>determination</a:t>
          </a:r>
          <a:endParaRPr lang="en-US" sz="1800" kern="1200" dirty="0"/>
        </a:p>
        <a:p>
          <a:pPr marL="171450" lvl="1" indent="-171450" algn="l" defTabSz="800100">
            <a:lnSpc>
              <a:spcPct val="90000"/>
            </a:lnSpc>
            <a:spcBef>
              <a:spcPct val="0"/>
            </a:spcBef>
            <a:spcAft>
              <a:spcPct val="15000"/>
            </a:spcAft>
            <a:buChar char="••"/>
          </a:pPr>
          <a:r>
            <a:rPr lang="en-US" sz="1800" kern="1200" dirty="0" smtClean="0"/>
            <a:t>Demonstrated that the framework reduces the initialization time of CDGNSS and, in some cases, makes it instantaneous.</a:t>
          </a:r>
          <a:endParaRPr lang="en-US" sz="1800" kern="1200" dirty="0"/>
        </a:p>
      </dsp:txBody>
      <dsp:txXfrm rot="-5400000">
        <a:off x="2339074" y="3590108"/>
        <a:ext cx="7081760" cy="1156706"/>
      </dsp:txXfrm>
    </dsp:sp>
    <dsp:sp modelId="{2735FBAF-8386-4AC9-9DF4-D6DD8BC7F15B}">
      <dsp:nvSpPr>
        <dsp:cNvPr id="0" name=""/>
        <dsp:cNvSpPr/>
      </dsp:nvSpPr>
      <dsp:spPr>
        <a:xfrm>
          <a:off x="1138" y="3369728"/>
          <a:ext cx="2337935" cy="160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mn-lt"/>
            </a:rPr>
            <a:t>A Joint Structure from Motion and CDGNSS Least Squares Framework</a:t>
          </a:r>
          <a:endParaRPr lang="en-US" sz="1800" b="1" kern="1200" dirty="0">
            <a:solidFill>
              <a:schemeClr val="bg1"/>
            </a:solidFill>
            <a:latin typeface="+mn-lt"/>
          </a:endParaRPr>
        </a:p>
      </dsp:txBody>
      <dsp:txXfrm>
        <a:off x="79357" y="3447947"/>
        <a:ext cx="2181497" cy="144588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0.14439</cdr:x>
      <cdr:y>0.21448</cdr:y>
    </cdr:from>
    <cdr:to>
      <cdr:x>0.19114</cdr:x>
      <cdr:y>0.24405</cdr:y>
    </cdr:to>
    <cdr:cxnSp macro="">
      <cdr:nvCxnSpPr>
        <cdr:cNvPr id="3" name="Curved Connector 2"/>
        <cdr:cNvCxnSpPr/>
      </cdr:nvCxnSpPr>
      <cdr:spPr>
        <a:xfrm xmlns:a="http://schemas.openxmlformats.org/drawingml/2006/main" flipV="1">
          <a:off x="661867" y="829055"/>
          <a:ext cx="214312" cy="114298"/>
        </a:xfrm>
        <a:prstGeom xmlns:a="http://schemas.openxmlformats.org/drawingml/2006/main" prst="curvedConnector3">
          <a:avLst>
            <a:gd name="adj1" fmla="val 50000"/>
          </a:avLst>
        </a:prstGeom>
        <a:ln xmlns:a="http://schemas.openxmlformats.org/drawingml/2006/main" w="41275">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9" cy="466433"/>
          </a:xfrm>
          <a:prstGeom prst="rect">
            <a:avLst/>
          </a:prstGeom>
        </p:spPr>
        <p:txBody>
          <a:bodyPr vert="horz" lIns="92908" tIns="46454" rIns="92908" bIns="46454" rtlCol="0"/>
          <a:lstStyle>
            <a:lvl1pPr algn="l">
              <a:defRPr sz="1200"/>
            </a:lvl1pPr>
          </a:lstStyle>
          <a:p>
            <a:endParaRPr lang="en-US"/>
          </a:p>
        </p:txBody>
      </p:sp>
      <p:sp>
        <p:nvSpPr>
          <p:cNvPr id="3" name="Date Placeholder 2"/>
          <p:cNvSpPr>
            <a:spLocks noGrp="1"/>
          </p:cNvSpPr>
          <p:nvPr>
            <p:ph type="dt" sz="quarter" idx="1"/>
          </p:nvPr>
        </p:nvSpPr>
        <p:spPr>
          <a:xfrm>
            <a:off x="3898104" y="1"/>
            <a:ext cx="2982119" cy="466433"/>
          </a:xfrm>
          <a:prstGeom prst="rect">
            <a:avLst/>
          </a:prstGeom>
        </p:spPr>
        <p:txBody>
          <a:bodyPr vert="horz" lIns="92908" tIns="46454" rIns="92908" bIns="46454" rtlCol="0"/>
          <a:lstStyle>
            <a:lvl1pPr algn="r">
              <a:defRPr sz="1200"/>
            </a:lvl1pPr>
          </a:lstStyle>
          <a:p>
            <a:fld id="{2A5496D9-BAD7-4D60-8341-1C5C999E9E4B}" type="datetimeFigureOut">
              <a:rPr lang="en-US" smtClean="0"/>
              <a:pPr/>
              <a:t>8/25/2015</a:t>
            </a:fld>
            <a:endParaRPr lang="en-US"/>
          </a:p>
        </p:txBody>
      </p:sp>
      <p:sp>
        <p:nvSpPr>
          <p:cNvPr id="4" name="Footer Placeholder 3"/>
          <p:cNvSpPr>
            <a:spLocks noGrp="1"/>
          </p:cNvSpPr>
          <p:nvPr>
            <p:ph type="ftr" sz="quarter" idx="2"/>
          </p:nvPr>
        </p:nvSpPr>
        <p:spPr>
          <a:xfrm>
            <a:off x="2" y="8829968"/>
            <a:ext cx="2982119" cy="466432"/>
          </a:xfrm>
          <a:prstGeom prst="rect">
            <a:avLst/>
          </a:prstGeom>
        </p:spPr>
        <p:txBody>
          <a:bodyPr vert="horz" lIns="92908" tIns="46454" rIns="92908" bIns="46454" rtlCol="0" anchor="b"/>
          <a:lstStyle>
            <a:lvl1pPr algn="l">
              <a:defRPr sz="1200"/>
            </a:lvl1pPr>
          </a:lstStyle>
          <a:p>
            <a:endParaRPr lang="en-US"/>
          </a:p>
        </p:txBody>
      </p:sp>
      <p:sp>
        <p:nvSpPr>
          <p:cNvPr id="5" name="Slide Number Placeholder 4"/>
          <p:cNvSpPr>
            <a:spLocks noGrp="1"/>
          </p:cNvSpPr>
          <p:nvPr>
            <p:ph type="sldNum" sz="quarter" idx="3"/>
          </p:nvPr>
        </p:nvSpPr>
        <p:spPr>
          <a:xfrm>
            <a:off x="3898104" y="8829968"/>
            <a:ext cx="2982119" cy="466432"/>
          </a:xfrm>
          <a:prstGeom prst="rect">
            <a:avLst/>
          </a:prstGeom>
        </p:spPr>
        <p:txBody>
          <a:bodyPr vert="horz" lIns="92908" tIns="46454" rIns="92908" bIns="46454" rtlCol="0" anchor="b"/>
          <a:lstStyle>
            <a:lvl1pPr algn="r">
              <a:defRPr sz="1200"/>
            </a:lvl1pPr>
          </a:lstStyle>
          <a:p>
            <a:fld id="{0980E3AB-2AC6-4E81-A881-CB0F578FD8B7}" type="slidenum">
              <a:rPr lang="en-US" smtClean="0"/>
              <a:pPr/>
              <a:t>‹#›</a:t>
            </a:fld>
            <a:endParaRPr lang="en-US"/>
          </a:p>
        </p:txBody>
      </p:sp>
    </p:spTree>
    <p:extLst>
      <p:ext uri="{BB962C8B-B14F-4D97-AF65-F5344CB8AC3E}">
        <p14:creationId xmlns:p14="http://schemas.microsoft.com/office/powerpoint/2010/main" val="174722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82119" cy="464819"/>
          </a:xfrm>
          <a:prstGeom prst="rect">
            <a:avLst/>
          </a:prstGeom>
        </p:spPr>
        <p:txBody>
          <a:bodyPr vert="horz" lIns="92908" tIns="46454" rIns="92908" bIns="4645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104" y="2"/>
            <a:ext cx="2982119" cy="464819"/>
          </a:xfrm>
          <a:prstGeom prst="rect">
            <a:avLst/>
          </a:prstGeom>
        </p:spPr>
        <p:txBody>
          <a:bodyPr vert="horz" lIns="92908" tIns="46454" rIns="92908" bIns="46454" rtlCol="0"/>
          <a:lstStyle>
            <a:lvl1pPr algn="r" fontAlgn="auto">
              <a:spcBef>
                <a:spcPts val="0"/>
              </a:spcBef>
              <a:spcAft>
                <a:spcPts val="0"/>
              </a:spcAft>
              <a:defRPr sz="1200">
                <a:latin typeface="+mn-lt"/>
              </a:defRPr>
            </a:lvl1pPr>
          </a:lstStyle>
          <a:p>
            <a:pPr>
              <a:defRPr/>
            </a:pPr>
            <a:fld id="{0827748B-4CA2-42F5-848B-6F4B3A93A3B2}" type="datetimeFigureOut">
              <a:rPr lang="en-US"/>
              <a:pPr>
                <a:defRPr/>
              </a:pPr>
              <a:t>8/25/2015</a:t>
            </a:fld>
            <a:endParaRPr lang="en-US"/>
          </a:p>
        </p:txBody>
      </p:sp>
      <p:sp>
        <p:nvSpPr>
          <p:cNvPr id="4" name="Slide Image Placeholder 3"/>
          <p:cNvSpPr>
            <a:spLocks noGrp="1" noRot="1" noChangeAspect="1"/>
          </p:cNvSpPr>
          <p:nvPr>
            <p:ph type="sldImg" idx="2"/>
          </p:nvPr>
        </p:nvSpPr>
        <p:spPr>
          <a:xfrm>
            <a:off x="652463" y="696913"/>
            <a:ext cx="5578475" cy="3486150"/>
          </a:xfrm>
          <a:prstGeom prst="rect">
            <a:avLst/>
          </a:prstGeom>
          <a:noFill/>
          <a:ln w="12700">
            <a:solidFill>
              <a:prstClr val="black"/>
            </a:solidFill>
          </a:ln>
        </p:spPr>
        <p:txBody>
          <a:bodyPr vert="horz" lIns="92908" tIns="46454" rIns="92908" bIns="46454" rtlCol="0" anchor="ctr"/>
          <a:lstStyle/>
          <a:p>
            <a:pPr lvl="0"/>
            <a:endParaRPr lang="en-US" noProof="0"/>
          </a:p>
        </p:txBody>
      </p:sp>
      <p:sp>
        <p:nvSpPr>
          <p:cNvPr id="5" name="Notes Placeholder 4"/>
          <p:cNvSpPr>
            <a:spLocks noGrp="1"/>
          </p:cNvSpPr>
          <p:nvPr>
            <p:ph type="body" sz="quarter" idx="3"/>
          </p:nvPr>
        </p:nvSpPr>
        <p:spPr>
          <a:xfrm>
            <a:off x="688182" y="4415792"/>
            <a:ext cx="5505450" cy="4183379"/>
          </a:xfrm>
          <a:prstGeom prst="rect">
            <a:avLst/>
          </a:prstGeom>
        </p:spPr>
        <p:txBody>
          <a:bodyPr vert="horz" lIns="92908" tIns="46454" rIns="92908" bIns="464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968"/>
            <a:ext cx="2982119" cy="464819"/>
          </a:xfrm>
          <a:prstGeom prst="rect">
            <a:avLst/>
          </a:prstGeom>
        </p:spPr>
        <p:txBody>
          <a:bodyPr vert="horz" lIns="92908" tIns="46454" rIns="92908" bIns="4645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104" y="8829968"/>
            <a:ext cx="2982119" cy="464819"/>
          </a:xfrm>
          <a:prstGeom prst="rect">
            <a:avLst/>
          </a:prstGeom>
        </p:spPr>
        <p:txBody>
          <a:bodyPr vert="horz" lIns="92908" tIns="46454" rIns="92908" bIns="46454" rtlCol="0" anchor="b"/>
          <a:lstStyle>
            <a:lvl1pPr algn="r" fontAlgn="auto">
              <a:spcBef>
                <a:spcPts val="0"/>
              </a:spcBef>
              <a:spcAft>
                <a:spcPts val="0"/>
              </a:spcAft>
              <a:defRPr sz="1200">
                <a:latin typeface="+mn-lt"/>
              </a:defRPr>
            </a:lvl1pPr>
          </a:lstStyle>
          <a:p>
            <a:pPr>
              <a:defRPr/>
            </a:pPr>
            <a:fld id="{3B4C53B7-45DF-4EEE-AD92-230703B206DC}" type="slidenum">
              <a:rPr lang="en-US"/>
              <a:pPr>
                <a:defRPr/>
              </a:pPr>
              <a:t>‹#›</a:t>
            </a:fld>
            <a:endParaRPr lang="en-US"/>
          </a:p>
        </p:txBody>
      </p:sp>
    </p:spTree>
    <p:extLst>
      <p:ext uri="{BB962C8B-B14F-4D97-AF65-F5344CB8AC3E}">
        <p14:creationId xmlns:p14="http://schemas.microsoft.com/office/powerpoint/2010/main" val="775697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Good morning. Thank you all for attending my Ph.D.</a:t>
            </a:r>
            <a:r>
              <a:rPr lang="en-US" baseline="0" dirty="0" smtClean="0"/>
              <a:t> defense. I’d like to thank my committee members and the rest of you for being here to critic and support me.</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a:t>
            </a:fld>
            <a:endParaRPr lang="en-US"/>
          </a:p>
        </p:txBody>
      </p:sp>
    </p:spTree>
    <p:extLst>
      <p:ext uri="{BB962C8B-B14F-4D97-AF65-F5344CB8AC3E}">
        <p14:creationId xmlns:p14="http://schemas.microsoft.com/office/powerpoint/2010/main" val="1472098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dissertation, I defend the following thesis statement.</a:t>
            </a:r>
          </a:p>
          <a:p>
            <a:endParaRPr lang="en-US" baseline="0" dirty="0" smtClean="0"/>
          </a:p>
          <a:p>
            <a:r>
              <a:rPr lang="en-US" baseline="0" dirty="0" smtClean="0"/>
              <a:t>In essence I’m saying that “alright, we’d like to get centimeter accurate positioning on low cost platforms. We might be stuck with a crappy platform, but it turns out that these have features that other platforms don’t have, that can make centimeter-accurate positioning on them easier.”</a:t>
            </a:r>
          </a:p>
          <a:p>
            <a:endParaRPr lang="en-US" baseline="0"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10</a:t>
            </a:fld>
            <a:endParaRPr lang="en-US"/>
          </a:p>
        </p:txBody>
      </p:sp>
    </p:spTree>
    <p:extLst>
      <p:ext uri="{BB962C8B-B14F-4D97-AF65-F5344CB8AC3E}">
        <p14:creationId xmlns:p14="http://schemas.microsoft.com/office/powerpoint/2010/main" val="144853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fontScale="92500" lnSpcReduction="20000"/>
          </a:bodyPr>
          <a:lstStyle/>
          <a:p>
            <a:r>
              <a:rPr lang="en-US" dirty="0" smtClean="0"/>
              <a:t>In accordance with this,</a:t>
            </a:r>
            <a:r>
              <a:rPr lang="en-US" baseline="0" dirty="0" smtClean="0"/>
              <a:t> this dissertation makes the following three contributions. </a:t>
            </a:r>
            <a:r>
              <a:rPr lang="en-US" baseline="0" dirty="0" smtClean="0"/>
              <a:t> </a:t>
            </a:r>
            <a:r>
              <a:rPr lang="en-US" baseline="0" dirty="0" smtClean="0"/>
              <a:t>(list their names</a:t>
            </a:r>
            <a:r>
              <a:rPr lang="en-US" baseline="0" dirty="0" smtClean="0"/>
              <a:t>)</a:t>
            </a:r>
          </a:p>
          <a:p>
            <a:endParaRPr lang="en-US" baseline="0" dirty="0" smtClean="0"/>
          </a:p>
          <a:p>
            <a:r>
              <a:rPr lang="en-US" baseline="0" dirty="0" smtClean="0"/>
              <a:t>All three of these have to do with making centimeter-accurate carrier phase differential positioning easier on a mobile platform. I will be covering each one at a time.</a:t>
            </a:r>
          </a:p>
          <a:p>
            <a:endParaRPr lang="en-US" baseline="0" dirty="0" smtClean="0"/>
          </a:p>
          <a:p>
            <a:endParaRPr lang="en-US" baseline="0" dirty="0" smtClean="0"/>
          </a:p>
          <a:p>
            <a:r>
              <a:rPr lang="en-US" baseline="0" dirty="0" smtClean="0"/>
              <a:t>%First is a carrier phase reconstruction technique designed to reconstruct a continuous carrier phase time history from duty cycled carrier phase measurements. Duty cycling of the underlying GNSS chip facilitates a power saving mode, and the proposed reconstruction technique enables such without loss-of-lock on the underlying signal.</a:t>
            </a:r>
          </a:p>
          <a:p>
            <a:endParaRPr lang="en-US" baseline="0" dirty="0" smtClean="0"/>
          </a:p>
          <a:p>
            <a:r>
              <a:rPr lang="en-US" baseline="0" dirty="0" smtClean="0"/>
              <a:t>%Second is a demonstration and analysis of the feasibility of CDGNSS positioning using low-cost antennas. In particular, a centimeter-accurate CDGNSS positioning solution is shown to be possible using the internal antenna of a smartphone. Using empirical data, the primary impediment to CDGNSS on a smartphone platform is identified and strategies to mitigate the its effect are developed.</a:t>
            </a:r>
          </a:p>
          <a:p>
            <a:endParaRPr lang="en-US" baseline="0" dirty="0" smtClean="0"/>
          </a:p>
          <a:p>
            <a:r>
              <a:rPr lang="en-US" baseline="0" dirty="0" smtClean="0"/>
              <a:t>%Lastly, a joint structure from motion and integer least squares framework that fuses GNSS carrier phase measurements with vision measurements from a camera is developed for fast and accurate pose determination. It will be shown that using the framework, sub-centimeter-level positioning and sub-degree level orientation of a smartphone camera and low-cost GNSS antenna platform is possible and that the underlying carrier phase ambiguities can be successfully resolved faster than using standalone CDGNSS, and in some cases, instantaneously.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11</a:t>
            </a:fld>
            <a:endParaRPr lang="en-US"/>
          </a:p>
        </p:txBody>
      </p:sp>
    </p:spTree>
    <p:extLst>
      <p:ext uri="{BB962C8B-B14F-4D97-AF65-F5344CB8AC3E}">
        <p14:creationId xmlns:p14="http://schemas.microsoft.com/office/powerpoint/2010/main" val="379847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12</a:t>
            </a:fld>
            <a:endParaRPr lang="en-US"/>
          </a:p>
        </p:txBody>
      </p:sp>
    </p:spTree>
    <p:extLst>
      <p:ext uri="{BB962C8B-B14F-4D97-AF65-F5344CB8AC3E}">
        <p14:creationId xmlns:p14="http://schemas.microsoft.com/office/powerpoint/2010/main" val="115208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As mentioned</a:t>
            </a:r>
            <a:r>
              <a:rPr lang="en-US" baseline="0" dirty="0" smtClean="0"/>
              <a:t> previously, one of the challenges of CDGNSS is its high power consumption due to the need to always track the signal. </a:t>
            </a:r>
            <a:r>
              <a:rPr lang="en-US" baseline="0" dirty="0" smtClean="0"/>
              <a:t>I </a:t>
            </a:r>
            <a:r>
              <a:rPr lang="en-US" baseline="0" dirty="0" smtClean="0"/>
              <a:t>show two plots here. The top plot is of intermittent code-phase measurements taken of a GNSS signal’s chipping sequence. As shown, it is typical for a GNSS chip wishing to save power to duty cycle its measurements---taking a snapshot of the signal for a few milliseconds every second. The codes are unique and ambiguous, </a:t>
            </a:r>
            <a:r>
              <a:rPr lang="en-US" baseline="0" dirty="0" smtClean="0"/>
              <a:t>so </a:t>
            </a:r>
            <a:r>
              <a:rPr lang="en-US" baseline="0" dirty="0" smtClean="0"/>
              <a:t>each time the chip awakes to take another measurement, it can near-instantly determine which part of the chipping sequence it is receiving and thus easily compute it’s range to each satellite.</a:t>
            </a:r>
          </a:p>
          <a:p>
            <a:endParaRPr lang="en-US" baseline="0" dirty="0" smtClean="0"/>
          </a:p>
          <a:p>
            <a:r>
              <a:rPr lang="en-US" baseline="0" dirty="0" smtClean="0"/>
              <a:t>Such intermittent measurements or duty cycling is not so easy when tracking the GNSS signal carrier phase. The carrier is ambiguous so its much more difficult to determine which cycle you are receiving. If a receiver turns off, it risks awaking not knowing how many cycles have passed. If it get’s it wrong, we call this a cycle slip, which would lead to poor positioning performance. To avoid cycle slipping, CDGNSS receivers choose to constantly track each signal, forgoing the power saving that would come from measurement duty-cycling.</a:t>
            </a:r>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13</a:t>
            </a:fld>
            <a:endParaRPr lang="en-US"/>
          </a:p>
        </p:txBody>
      </p:sp>
    </p:spTree>
    <p:extLst>
      <p:ext uri="{BB962C8B-B14F-4D97-AF65-F5344CB8AC3E}">
        <p14:creationId xmlns:p14="http://schemas.microsoft.com/office/powerpoint/2010/main" val="238786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The question</a:t>
            </a:r>
            <a:r>
              <a:rPr lang="en-US" baseline="0" dirty="0" smtClean="0"/>
              <a:t> that this contribution seeks to answer is </a:t>
            </a:r>
            <a:r>
              <a:rPr lang="en-US" sz="1200" baseline="0" dirty="0" smtClean="0"/>
              <a:t>“Is </a:t>
            </a:r>
            <a:r>
              <a:rPr lang="en-US" sz="1200" dirty="0" smtClean="0"/>
              <a:t>it possible to reconstruct a cycle-slip free continuous carrier phase time history from intermittent phase measurements?”</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14</a:t>
            </a:fld>
            <a:endParaRPr lang="en-US"/>
          </a:p>
        </p:txBody>
      </p:sp>
    </p:spTree>
    <p:extLst>
      <p:ext uri="{BB962C8B-B14F-4D97-AF65-F5344CB8AC3E}">
        <p14:creationId xmlns:p14="http://schemas.microsoft.com/office/powerpoint/2010/main" val="331237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“yes”, and to prove</a:t>
            </a:r>
            <a:r>
              <a:rPr lang="en-US" baseline="0" dirty="0" smtClean="0"/>
              <a:t> this, t</a:t>
            </a:r>
            <a:r>
              <a:rPr lang="en-US" dirty="0" smtClean="0"/>
              <a:t>his contribution proposes</a:t>
            </a:r>
            <a:r>
              <a:rPr lang="en-US" baseline="0" dirty="0" smtClean="0"/>
              <a:t> a reconstruction technique that employs maximum likelihood estimation to “undo” the phase slipping that would otherwise occur as a result of measurement duty cycling. The reconstruction technique has three stages. </a:t>
            </a:r>
          </a:p>
          <a:p>
            <a:endParaRPr lang="en-US" baseline="0" dirty="0" smtClean="0"/>
          </a:p>
          <a:p>
            <a:r>
              <a:rPr lang="en-US" baseline="0" dirty="0" smtClean="0"/>
              <a:t>The first stage accepts the intermittent phase measurements, filters them according to its internal noise models, and also uses measurements from an onboard inertial measurement unit to remove the effects of short-time-scale receiver dynamics.</a:t>
            </a:r>
          </a:p>
          <a:p>
            <a:endParaRPr lang="en-US" baseline="0" dirty="0" smtClean="0"/>
          </a:p>
          <a:p>
            <a:r>
              <a:rPr lang="en-US" dirty="0" smtClean="0"/>
              <a:t>The second stage uses an optimal integer-least</a:t>
            </a:r>
            <a:r>
              <a:rPr lang="en-US" baseline="0" dirty="0" smtClean="0"/>
              <a:t> squares solver to estimate a set of integer-cycle phase unknowns, necessary to disambiguate the phase at the beginning of each measurement burst, essentially preventing any cycle slipping which occurred between measurements.</a:t>
            </a:r>
          </a:p>
          <a:p>
            <a:endParaRPr lang="en-US" baseline="0" dirty="0" smtClean="0"/>
          </a:p>
          <a:p>
            <a:r>
              <a:rPr lang="en-US" baseline="0" dirty="0" smtClean="0"/>
              <a:t>The third stage accepts the set of integers and reconstructs the carrier phase as it would have been received if the original measurements were captured under a non-duty-cycled framework.</a:t>
            </a:r>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15</a:t>
            </a:fld>
            <a:endParaRPr lang="en-US"/>
          </a:p>
        </p:txBody>
      </p:sp>
    </p:spTree>
    <p:extLst>
      <p:ext uri="{BB962C8B-B14F-4D97-AF65-F5344CB8AC3E}">
        <p14:creationId xmlns:p14="http://schemas.microsoft.com/office/powerpoint/2010/main" val="342310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Two key insights of this contribution which work to significantly improve the chances of successful phase reconstruction include double-differencing and inertial aiding.</a:t>
            </a:r>
          </a:p>
          <a:p>
            <a:endParaRPr lang="en-US" baseline="0" dirty="0" smtClean="0"/>
          </a:p>
          <a:p>
            <a:r>
              <a:rPr lang="en-US" baseline="0" dirty="0" smtClean="0"/>
              <a:t>By double-differencing, I man that the intermittent phase measurements collected by the receiver prior to reconstruction are time aligned and differenced from measurements taken by a nearby reference station. This differencing acts to remove many random noise sources including clock and atmospheric errors, which would otherwise make reconstruction more difficult.</a:t>
            </a:r>
          </a:p>
          <a:p>
            <a:endParaRPr lang="en-US" baseline="0" dirty="0" smtClean="0"/>
          </a:p>
          <a:p>
            <a:r>
              <a:rPr lang="en-US" baseline="0" dirty="0" smtClean="0"/>
              <a:t>Second, the onboard inertial measurement unit, also known as an IMU, present in most all mobile devices, can be used to remove much of the phase variations that come due to receiver motion.</a:t>
            </a:r>
          </a:p>
          <a:p>
            <a:endParaRPr lang="en-US" baseline="0" dirty="0" smtClean="0"/>
          </a:p>
          <a:p>
            <a:r>
              <a:rPr lang="en-US" baseline="0" dirty="0" smtClean="0"/>
              <a:t>All this to say that reconstruction will now be much easier since the phase will not be varying as randomly between intermittent measurements.</a:t>
            </a:r>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16</a:t>
            </a:fld>
            <a:endParaRPr lang="en-US"/>
          </a:p>
        </p:txBody>
      </p:sp>
    </p:spTree>
    <p:extLst>
      <p:ext uri="{BB962C8B-B14F-4D97-AF65-F5344CB8AC3E}">
        <p14:creationId xmlns:p14="http://schemas.microsoft.com/office/powerpoint/2010/main" val="2544202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section briefly describes the reconstruction filter framework. Pay specific attention to this section, because it is a common theme in all of my work and will re-appear again later. </a:t>
            </a:r>
          </a:p>
          <a:p>
            <a:endParaRPr lang="en-US" baseline="0" dirty="0" smtClean="0"/>
          </a:p>
          <a:p>
            <a:r>
              <a:rPr lang="en-US" baseline="0" dirty="0" smtClean="0"/>
              <a:t>The filter can be boiled down into a mixed real and integer least squares problem. The filter’s state contains a real component, x, which contains our desired unambiguous reconstructed phase and an integer component, n, which models how many phase cycles have passed between the current and previous measurement.</a:t>
            </a:r>
          </a:p>
          <a:p>
            <a:endParaRPr lang="en-US" baseline="0" dirty="0" smtClean="0"/>
          </a:p>
          <a:p>
            <a:r>
              <a:rPr lang="en-US" baseline="0" dirty="0" smtClean="0"/>
              <a:t>These can be combined into a measurement model that models the intermittent phase measurement. In solving for the real- and integer-valued state, it is possible to do a factorization on the least-squares cost function that </a:t>
            </a:r>
            <a:r>
              <a:rPr lang="en-US" baseline="0" dirty="0" err="1" smtClean="0"/>
              <a:t>decorrelates</a:t>
            </a:r>
            <a:r>
              <a:rPr lang="en-US" baseline="0" dirty="0" smtClean="0"/>
              <a:t> the integer-valued state from the real-valued state, as shown here, such that the integer component of the state can be first solved for on its own by minimizing the cost component shown in blue. This minimization can be done using common integer least squares techniques such as using the LAMBDA method. Then once this integer component of the cost function is minimized, the cost-minimizing value of n can be substituted into the green box, to solve for the real-valued state, x, which, again, is our desired reconstructed phase.</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17</a:t>
            </a:fld>
            <a:endParaRPr lang="en-US"/>
          </a:p>
        </p:txBody>
      </p:sp>
    </p:spTree>
    <p:extLst>
      <p:ext uri="{BB962C8B-B14F-4D97-AF65-F5344CB8AC3E}">
        <p14:creationId xmlns:p14="http://schemas.microsoft.com/office/powerpoint/2010/main" val="280076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Shown are</a:t>
            </a:r>
            <a:r>
              <a:rPr lang="en-US" baseline="0" dirty="0" smtClean="0"/>
              <a:t> reconstruction results </a:t>
            </a:r>
            <a:r>
              <a:rPr lang="en-US" baseline="0" dirty="0" smtClean="0"/>
              <a:t>using simulated </a:t>
            </a:r>
            <a:r>
              <a:rPr lang="en-US" baseline="0" dirty="0" smtClean="0"/>
              <a:t>data. The left-hand plot shows a waterfall curve for the probability of correct integer resolution as a function of the time between intermittent measurements and IMU quality. It is clear that the use of a higher quality IMU facilitates a longer time between measurements. Similarly, the right-hand plot shows curves for the probability of successful integer resolution as a function of the time between measurements and the carrier-to-noise ratio. Again, it’s clear that a higher carrier to noise ratio facilitates longer time between measurements.</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18</a:t>
            </a:fld>
            <a:endParaRPr lang="en-US"/>
          </a:p>
        </p:txBody>
      </p:sp>
    </p:spTree>
    <p:extLst>
      <p:ext uri="{BB962C8B-B14F-4D97-AF65-F5344CB8AC3E}">
        <p14:creationId xmlns:p14="http://schemas.microsoft.com/office/powerpoint/2010/main" val="323599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next</a:t>
            </a:r>
            <a:r>
              <a:rPr lang="en-US" baseline="0" dirty="0" smtClean="0"/>
              <a:t> two contributions will tackle a second challenge of CDGNSS on low-cost mobile devices. That is, it’s relatively long initialization time as compared to standard code-phase positioning. These initialization times will be shown to be especially long when using the poor-quality antennas that come standard in these devices. </a:t>
            </a:r>
          </a:p>
          <a:p>
            <a:endParaRPr lang="en-US" baseline="0" dirty="0" smtClean="0"/>
          </a:p>
          <a:p>
            <a:r>
              <a:rPr lang="en-US" baseline="0" dirty="0" smtClean="0"/>
              <a:t>For my second contribution I will present a CDGNSS demonstration and analysis using low-cost antennas.</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19</a:t>
            </a:fld>
            <a:endParaRPr lang="en-US"/>
          </a:p>
        </p:txBody>
      </p:sp>
    </p:spTree>
    <p:extLst>
      <p:ext uri="{BB962C8B-B14F-4D97-AF65-F5344CB8AC3E}">
        <p14:creationId xmlns:p14="http://schemas.microsoft.com/office/powerpoint/2010/main" val="347551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a:t>Over the past decade, GPS and other Global Navigation Satellite System (GNSS) chipsets have become smaller, cheaper, and more energy </a:t>
            </a:r>
            <a:r>
              <a:rPr lang="en-US" dirty="0" smtClean="0"/>
              <a:t>efficient</a:t>
            </a:r>
            <a:r>
              <a:rPr lang="en-US" dirty="0"/>
              <a:t>, so much so that they now come standard in most smartphones and tablets. Here I show an iPhone computing its position </a:t>
            </a:r>
            <a:r>
              <a:rPr lang="en-US" dirty="0" smtClean="0"/>
              <a:t>using 4 </a:t>
            </a:r>
            <a:r>
              <a:rPr lang="en-US" dirty="0"/>
              <a:t>GNSS satellites. </a:t>
            </a:r>
            <a:r>
              <a:rPr lang="en-US" dirty="0" smtClean="0"/>
              <a:t>It does this by </a:t>
            </a:r>
            <a:r>
              <a:rPr lang="en-US" dirty="0"/>
              <a:t>measuring what </a:t>
            </a:r>
            <a:r>
              <a:rPr lang="en-US" dirty="0" smtClean="0"/>
              <a:t>feature </a:t>
            </a:r>
            <a:r>
              <a:rPr lang="en-US" dirty="0"/>
              <a:t>of each signal’s pseudorandom chipping sequence it is currently </a:t>
            </a:r>
            <a:r>
              <a:rPr lang="en-US" dirty="0" smtClean="0"/>
              <a:t>receiving</a:t>
            </a:r>
            <a:r>
              <a:rPr lang="en-US" baseline="0" dirty="0" smtClean="0"/>
              <a:t> and deducing a range from that feature’s known time of transmission</a:t>
            </a:r>
            <a:r>
              <a:rPr lang="en-US" dirty="0" smtClean="0"/>
              <a:t>. </a:t>
            </a:r>
            <a:r>
              <a:rPr lang="en-US" dirty="0"/>
              <a:t>With four or more ranges it can solve for it’s globally-referenced three dimensional position and time offset.  This type of positioning that takes measurements of the signal’s chipping or code sequence, is known as code-phase positioning.</a:t>
            </a:r>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a:t>
            </a:fld>
            <a:endParaRPr lang="en-US"/>
          </a:p>
        </p:txBody>
      </p:sp>
    </p:spTree>
    <p:extLst>
      <p:ext uri="{BB962C8B-B14F-4D97-AF65-F5344CB8AC3E}">
        <p14:creationId xmlns:p14="http://schemas.microsoft.com/office/powerpoint/2010/main" val="4040450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contribution aims to answer the following</a:t>
            </a:r>
            <a:r>
              <a:rPr lang="en-US" baseline="0" dirty="0" smtClean="0"/>
              <a:t> questions:</a:t>
            </a:r>
            <a:endParaRPr lang="en-US" dirty="0" smtClean="0"/>
          </a:p>
          <a:p>
            <a:endParaRPr lang="en-US" baseline="0" dirty="0" smtClean="0"/>
          </a:p>
          <a:p>
            <a:r>
              <a:rPr lang="en-US" dirty="0" smtClean="0"/>
              <a:t>Is carrier-phase-based GNSS positioning feasible on consumer-grade mobile platforms such as smartphones and tablets?</a:t>
            </a:r>
          </a:p>
          <a:p>
            <a:endParaRPr lang="en-US" dirty="0" smtClean="0"/>
          </a:p>
          <a:p>
            <a:r>
              <a:rPr lang="en-US" dirty="0" smtClean="0"/>
              <a:t>What are the primary impediments to doing so?</a:t>
            </a:r>
          </a:p>
          <a:p>
            <a:endParaRPr lang="en-US" dirty="0" smtClean="0"/>
          </a:p>
          <a:p>
            <a:r>
              <a:rPr lang="en-US" dirty="0" smtClean="0"/>
              <a:t>How can these be addressed?</a:t>
            </a:r>
          </a:p>
          <a:p>
            <a:endParaRPr lang="en-US" baseline="0"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20</a:t>
            </a:fld>
            <a:endParaRPr lang="en-US"/>
          </a:p>
        </p:txBody>
      </p:sp>
    </p:spTree>
    <p:extLst>
      <p:ext uri="{BB962C8B-B14F-4D97-AF65-F5344CB8AC3E}">
        <p14:creationId xmlns:p14="http://schemas.microsoft.com/office/powerpoint/2010/main" val="3235307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two photos show my first attempts to compute a CDGNSS solution using the internal antenna and low-noise amplifier of a smartphone. The left hand photo shows a successful CDGNSS solution superimposed over a photo over the smartphone and properly scaled. The cluster of red designates the computed position of the antenna over a 300 second interval. The axis, labelled in centimeters, reveal the positioning error from the smartphone’s true antenna position to be about 2-3 centimeters, which was determined by surveying the location of the antenna with a higher quality antenna after data collection.</a:t>
            </a:r>
          </a:p>
          <a:p>
            <a:endParaRPr lang="en-US" baseline="0" dirty="0" smtClean="0"/>
          </a:p>
          <a:p>
            <a:r>
              <a:rPr lang="en-US" baseline="0" dirty="0" smtClean="0"/>
              <a:t>The right-hand photo shows a second CDGNSS positioning solution while the smartphone was held in my hand.  </a:t>
            </a:r>
            <a:r>
              <a:rPr lang="en-US" dirty="0"/>
              <a:t>My hand moved slightly during the interval, as reflected in the figure.</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should point out that before we did these demos, there were many who believed these results were simply not feasible. That is, many thought that there were too many obstacles to overcome to achieve cm-accurate GNSS positioning on a smartphone. </a:t>
            </a:r>
            <a:r>
              <a:rPr lang="en-US" dirty="0" smtClean="0"/>
              <a:t>While both of these figures do indeed reveal</a:t>
            </a:r>
            <a:r>
              <a:rPr lang="en-US" baseline="0" dirty="0" smtClean="0"/>
              <a:t> that such accuracy is </a:t>
            </a:r>
            <a:r>
              <a:rPr lang="en-US" baseline="0" dirty="0" err="1" smtClean="0"/>
              <a:t>achiveable</a:t>
            </a:r>
            <a:r>
              <a:rPr lang="en-US" dirty="0" smtClean="0"/>
              <a:t>, they don’t reveal the challenges faced in</a:t>
            </a:r>
            <a:r>
              <a:rPr lang="en-US" baseline="0" dirty="0" smtClean="0"/>
              <a:t> realizing these successes.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21</a:t>
            </a:fld>
            <a:endParaRPr lang="en-US"/>
          </a:p>
        </p:txBody>
      </p:sp>
    </p:spTree>
    <p:extLst>
      <p:ext uri="{BB962C8B-B14F-4D97-AF65-F5344CB8AC3E}">
        <p14:creationId xmlns:p14="http://schemas.microsoft.com/office/powerpoint/2010/main" val="44241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To investigate</a:t>
            </a:r>
            <a:r>
              <a:rPr lang="en-US" baseline="0" dirty="0" smtClean="0"/>
              <a:t> these challenges, I’d like to show you the so-called phase residuals, or the errors in the double-differenced carrier phase measurements.</a:t>
            </a:r>
          </a:p>
          <a:p>
            <a:endParaRPr lang="en-US" baseline="0" dirty="0" smtClean="0"/>
          </a:p>
          <a:p>
            <a:r>
              <a:rPr lang="en-US" baseline="0" dirty="0" smtClean="0"/>
              <a:t>Shown here is a 2000 second time history of phase residuals for phase measurements taken from 8 satellites using a high-quality survey-grade antenna. This antenna has very good multipath rejection.  It is designed for centimeter-accurate positioning, as evidenced by the standard deviation of the residuals being approximately 3.4 millimeters.</a:t>
            </a:r>
          </a:p>
          <a:p>
            <a:endParaRPr lang="en-US" baseline="0" dirty="0" smtClean="0"/>
          </a:p>
          <a:p>
            <a:r>
              <a:rPr lang="en-US" baseline="0" dirty="0" smtClean="0"/>
              <a:t>Now shown is a 2000 second time history of phase residuals for phase measurements taken using the smartphone antenna. You’ll first notice the presence of a few outliers whose large errors persist for thousands of seconds. It’s likely that these large residuals are due to antenna phase center variations. BUT, even if these are excluded, as I’ve now done, the standard deviation of the remaining residuals remains large compared to the survey-grade antenna. For residuals with such a large ensemble standard deviation, the time correlation in the residuals becomes more important. This long time correlation (100-200 seconds as is shown here) is a well studied phenomenon. It is due to multipath. Such correlation is present in the residuals of both antenna types, but it becomes a problem when the residuals are both large AND time correlated. What is the consequence? We’ll see shortly that this will lead to a significant increase in the CDGNSS initialization time, what’s known as the time to integer ambiguity resolution.</a:t>
            </a:r>
          </a:p>
          <a:p>
            <a:endParaRPr lang="en-US" baseline="0" dirty="0" smtClean="0"/>
          </a:p>
          <a:p>
            <a:r>
              <a:rPr lang="en-US" dirty="0" smtClean="0"/>
              <a:t>And this is not just a problem</a:t>
            </a:r>
            <a:r>
              <a:rPr lang="en-US" baseline="0" dirty="0" smtClean="0"/>
              <a:t> for smartphone antennas. It’s seen in low-cost standalone antennas as well.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22</a:t>
            </a:fld>
            <a:endParaRPr lang="en-US"/>
          </a:p>
        </p:txBody>
      </p:sp>
    </p:spTree>
    <p:extLst>
      <p:ext uri="{BB962C8B-B14F-4D97-AF65-F5344CB8AC3E}">
        <p14:creationId xmlns:p14="http://schemas.microsoft.com/office/powerpoint/2010/main" val="1508128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 list a series of well-known multipath mitigation techniques.  These include (list)…</a:t>
            </a:r>
          </a:p>
          <a:p>
            <a:endParaRPr lang="en-US" dirty="0" smtClean="0"/>
          </a:p>
          <a:p>
            <a:r>
              <a:rPr lang="en-US" dirty="0" smtClean="0"/>
              <a:t>However, these techniques </a:t>
            </a:r>
            <a:r>
              <a:rPr lang="en-US" dirty="0"/>
              <a:t>either require (1) precise, centimeter-accurate </a:t>
            </a:r>
            <a:r>
              <a:rPr lang="en-US" i="1" dirty="0" err="1"/>
              <a:t>apriori</a:t>
            </a:r>
            <a:r>
              <a:rPr lang="en-US" i="1" dirty="0"/>
              <a:t> </a:t>
            </a:r>
            <a:r>
              <a:rPr lang="en-US" dirty="0"/>
              <a:t>knowledge of the motion profile of the GNSS antenna [28] and, in some cases, also knowledge of the position of and angle to the nearby reflection surfaces [30], (2) extra computational power to generate measurements at more than the usual number of correlator taps [26, 27], (3) a lengthy measurement duration, e.g., hundreds of seconds, for the correct identification of the multipath error frequency [24], or (4) a high sampling rate—in excess of 20 (real-valued) </a:t>
            </a:r>
            <a:r>
              <a:rPr lang="en-US" dirty="0" err="1"/>
              <a:t>megasamples</a:t>
            </a:r>
            <a:r>
              <a:rPr lang="en-US" dirty="0"/>
              <a:t> per second (MSPS) [29</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23</a:t>
            </a:fld>
            <a:endParaRPr lang="en-US"/>
          </a:p>
        </p:txBody>
      </p:sp>
    </p:spTree>
    <p:extLst>
      <p:ext uri="{BB962C8B-B14F-4D97-AF65-F5344CB8AC3E}">
        <p14:creationId xmlns:p14="http://schemas.microsoft.com/office/powerpoint/2010/main" val="1432981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24</a:t>
            </a:fld>
            <a:endParaRPr lang="en-US"/>
          </a:p>
        </p:txBody>
      </p:sp>
    </p:spTree>
    <p:extLst>
      <p:ext uri="{BB962C8B-B14F-4D97-AF65-F5344CB8AC3E}">
        <p14:creationId xmlns:p14="http://schemas.microsoft.com/office/powerpoint/2010/main" val="3893371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multipath mitigation technique well suited to smartphone platforms is motion. As it turns out it is possible</a:t>
            </a:r>
            <a:r>
              <a:rPr lang="en-US" baseline="0" dirty="0" smtClean="0"/>
              <a:t> to significantly reduce the correlation time of the multipath via simple wavelength-scale motion (show example). Then by appropriately modeling this motion and resulting lowered time correlation within the CDGNSS filter, significant improvements to the initialization time can be seen.</a:t>
            </a:r>
            <a:endParaRPr lang="en-US" dirty="0" smtClean="0"/>
          </a:p>
          <a:p>
            <a:endParaRPr lang="en-US" dirty="0" smtClean="0"/>
          </a:p>
          <a:p>
            <a:r>
              <a:rPr lang="en-US" dirty="0" smtClean="0"/>
              <a:t>You might think that moving the phone is the</a:t>
            </a:r>
            <a:r>
              <a:rPr lang="en-US" baseline="0" dirty="0" smtClean="0"/>
              <a:t> wrong thing to do. After all, if the phone remained static, this knowledge could offer a valuable constraint within the CDGNSS positioning filter. And it would, but, as I’ll show, for low-quality antennas with large phase residuals, the information gain that comes from motion-induced phase decorrelation outweighs the information gain that would come from a static motion constraint</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25</a:t>
            </a:fld>
            <a:endParaRPr lang="en-US"/>
          </a:p>
        </p:txBody>
      </p:sp>
    </p:spTree>
    <p:extLst>
      <p:ext uri="{BB962C8B-B14F-4D97-AF65-F5344CB8AC3E}">
        <p14:creationId xmlns:p14="http://schemas.microsoft.com/office/powerpoint/2010/main" val="394740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block</a:t>
            </a:r>
            <a:r>
              <a:rPr lang="en-US" baseline="0" dirty="0" smtClean="0"/>
              <a:t> diagram for how antenna motion and antenna quality are related to the phase noise statistics for modeling within CDGNSS estimator. Proper modelling facilitates faster initialization of the carrier phase ambiguities and more accurate position determination.</a:t>
            </a:r>
          </a:p>
          <a:p>
            <a:endParaRPr lang="en-US" baseline="0" dirty="0" smtClean="0"/>
          </a:p>
          <a:p>
            <a:r>
              <a:rPr lang="en-US" baseline="0" dirty="0" smtClean="0"/>
              <a:t>The antenna motion or dynamics is characterized by these two parameters, </a:t>
            </a:r>
            <a:r>
              <a:rPr lang="en-US" baseline="0" dirty="0" err="1" smtClean="0"/>
              <a:t>sigma_p</a:t>
            </a:r>
            <a:r>
              <a:rPr lang="en-US" baseline="0" dirty="0" smtClean="0"/>
              <a:t> and </a:t>
            </a:r>
            <a:r>
              <a:rPr lang="en-US" baseline="0" dirty="0" err="1" smtClean="0"/>
              <a:t>tau_p</a:t>
            </a:r>
            <a:r>
              <a:rPr lang="en-US" baseline="0" dirty="0" smtClean="0"/>
              <a:t>. </a:t>
            </a:r>
            <a:r>
              <a:rPr lang="en-US" baseline="0" dirty="0" err="1" smtClean="0"/>
              <a:t>Sigma_p</a:t>
            </a:r>
            <a:r>
              <a:rPr lang="en-US" baseline="0" dirty="0" smtClean="0"/>
              <a:t> models how large the antenna movements are while </a:t>
            </a:r>
            <a:r>
              <a:rPr lang="en-US" baseline="0" dirty="0" err="1" smtClean="0"/>
              <a:t>tau_p</a:t>
            </a:r>
            <a:r>
              <a:rPr lang="en-US" baseline="0" dirty="0" smtClean="0"/>
              <a:t> models how quickly the motion returns to some center of movement. These two parameters along with antenna quality, modeled by alpha, can be passed through a single-reflection multipath model to determine the corresponding phase noise parameters, that is </a:t>
            </a:r>
            <a:r>
              <a:rPr lang="en-US" baseline="0" dirty="0" err="1" smtClean="0"/>
              <a:t>sigma_phi</a:t>
            </a:r>
            <a:r>
              <a:rPr lang="en-US" baseline="0" dirty="0" smtClean="0"/>
              <a:t> and </a:t>
            </a:r>
            <a:r>
              <a:rPr lang="en-US" baseline="0" dirty="0" err="1" smtClean="0"/>
              <a:t>tau_phi</a:t>
            </a:r>
            <a:r>
              <a:rPr lang="en-US" baseline="0" dirty="0" smtClean="0"/>
              <a:t>, the magnitude and correlation time of the multipath-induced phase errors, respectively. Then all five of these parameters are passed into the estimator along with the phase measurements. The output of the estimator is then the antenna position estimate and an estimate of the integer ambiguities, one for each signal tracked.</a:t>
            </a:r>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521480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formal</a:t>
            </a:r>
            <a:r>
              <a:rPr lang="en-US" baseline="0" dirty="0" smtClean="0"/>
              <a:t> model for modeling the dynamics and noise statistics within the estimator. </a:t>
            </a:r>
            <a:r>
              <a:rPr lang="en-US" dirty="0" smtClean="0"/>
              <a:t>We</a:t>
            </a:r>
            <a:r>
              <a:rPr lang="en-US" baseline="0" dirty="0" smtClean="0"/>
              <a:t> were very careful about the way we expressed our motion and phase errors. I’m not going to walk through it all, other than to point out the presence of a real- valued and integer-valued state. In this contribution, the real valued state represents the desired centimeter-accurate three dimensional position of the antenna, while n represents the underlying carrier phase ambiguities that must be resolved before a centimeter-accurate position can be determined.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27</a:t>
            </a:fld>
            <a:endParaRPr lang="en-US"/>
          </a:p>
        </p:txBody>
      </p:sp>
    </p:spTree>
    <p:extLst>
      <p:ext uri="{BB962C8B-B14F-4D97-AF65-F5344CB8AC3E}">
        <p14:creationId xmlns:p14="http://schemas.microsoft.com/office/powerpoint/2010/main" val="3355824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like the previous</a:t>
            </a:r>
            <a:r>
              <a:rPr lang="en-US" baseline="0" dirty="0" smtClean="0"/>
              <a:t> contribution, the real- and integer- valued state elements of this contribution can also be </a:t>
            </a:r>
            <a:r>
              <a:rPr lang="en-US" baseline="0" dirty="0" err="1" smtClean="0"/>
              <a:t>decorrelated</a:t>
            </a:r>
            <a:r>
              <a:rPr lang="en-US" baseline="0" dirty="0" smtClean="0"/>
              <a:t>, solving for the integer-valued state first using integer-least-squares techniques, followed by the real-valued state.</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28</a:t>
            </a:fld>
            <a:endParaRPr lang="en-US"/>
          </a:p>
        </p:txBody>
      </p:sp>
    </p:spTree>
    <p:extLst>
      <p:ext uri="{BB962C8B-B14F-4D97-AF65-F5344CB8AC3E}">
        <p14:creationId xmlns:p14="http://schemas.microsoft.com/office/powerpoint/2010/main" val="460798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for some results. These first results are in simulation. Simulated were phase measurements received by a smartphone-grade antenna first while stationary, and then while moving. These measurements were run through the CDGNSS estimator to produce an estimate of the integer ambiguities as a function of the total measurement duration. At a certain measurement duration, enough measurements were ingested by the estimator to guarantee convergence above a certain predetermined success threshold. We call the time to surpass this success threshold, in this case 90%, the time to ambiguity resolution or (TAR).</a:t>
            </a:r>
          </a:p>
          <a:p>
            <a:endParaRPr lang="en-US" baseline="0" dirty="0" smtClean="0"/>
          </a:p>
          <a:p>
            <a:r>
              <a:rPr lang="en-US" baseline="0" dirty="0" smtClean="0"/>
              <a:t>Shown here is the ambiguity success rates for both the static and dynamic solutions. Empirically-computed results using Monte-Carlo simulation are shown in dark black, while success rate upper and lower bounds are shown in dashed gray. It is clear that the TAR for the static smartphone antenna, that is, the time it takes the success rate to surpass 90%, is close to 150 seconds whereas the TAR for a dynamic smartphone antenna would be under 50 seconds. </a:t>
            </a:r>
          </a:p>
          <a:p>
            <a:endParaRPr lang="en-US" baseline="0" dirty="0" smtClean="0"/>
          </a:p>
          <a:p>
            <a:r>
              <a:rPr lang="en-US" baseline="0" dirty="0" smtClean="0"/>
              <a:t>This result is significant. It shows that by simply exploiting the innate mobility of the smartphone platform, we can reduce the CDGNSS initialization time to approximately 1/3 of what it was if the platform remained static.</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29</a:t>
            </a:fld>
            <a:endParaRPr lang="en-US"/>
          </a:p>
        </p:txBody>
      </p:sp>
    </p:spTree>
    <p:extLst>
      <p:ext uri="{BB962C8B-B14F-4D97-AF65-F5344CB8AC3E}">
        <p14:creationId xmlns:p14="http://schemas.microsoft.com/office/powerpoint/2010/main" val="31984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There are many different uses of GNSS positioning today. I list here four common smartphone</a:t>
            </a:r>
            <a:r>
              <a:rPr lang="en-US" baseline="0" dirty="0" smtClean="0"/>
              <a:t> applications. The pervasiveness of GNSS is so high, that we often don’t realize when it’s being used. We’ve come to expect it and it’s only when it doesn’t work well that we realize it’s not perfect. Like when it can’t figure out that that we’re already driving on the highway.</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a:t>
            </a:fld>
            <a:endParaRPr lang="en-US"/>
          </a:p>
        </p:txBody>
      </p:sp>
    </p:spTree>
    <p:extLst>
      <p:ext uri="{BB962C8B-B14F-4D97-AF65-F5344CB8AC3E}">
        <p14:creationId xmlns:p14="http://schemas.microsoft.com/office/powerpoint/2010/main" val="112425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how would</a:t>
            </a:r>
            <a:r>
              <a:rPr lang="en-US" baseline="0" dirty="0" smtClean="0"/>
              <a:t> </a:t>
            </a:r>
            <a:r>
              <a:rPr lang="en-US" dirty="0" smtClean="0"/>
              <a:t>this motion improvement hold up for a higher quality antenna. To analyze this, I similarly simulated measurements as would be received by a static and a dynamic</a:t>
            </a:r>
            <a:r>
              <a:rPr lang="en-US" baseline="0" dirty="0" smtClean="0"/>
              <a:t> survey-grade antenna. These results are harder to see since the survey grade antenna has a much smaller TAR in both cases. So lets zoom in.</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30</a:t>
            </a:fld>
            <a:endParaRPr lang="en-US"/>
          </a:p>
        </p:txBody>
      </p:sp>
    </p:spTree>
    <p:extLst>
      <p:ext uri="{BB962C8B-B14F-4D97-AF65-F5344CB8AC3E}">
        <p14:creationId xmlns:p14="http://schemas.microsoft.com/office/powerpoint/2010/main" val="3152558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now, it’s clear that the dynamic scenario had a higher TAR than that of the static scenario. The reason</a:t>
            </a:r>
            <a:r>
              <a:rPr lang="en-US" baseline="0" dirty="0" smtClean="0"/>
              <a:t> for this is due to the constraint tradeoff that I discussed earlier. </a:t>
            </a:r>
          </a:p>
          <a:p>
            <a:endParaRPr lang="en-US" baseline="0" dirty="0" smtClean="0"/>
          </a:p>
          <a:p>
            <a:r>
              <a:rPr lang="en-US" baseline="0" dirty="0" smtClean="0"/>
              <a:t>For high-quality antennas with small phase residuals, the information gain that comes from motion-induced phase decorrelation does not outweigh the information loss that comes from no longer being able to apply a  static motion constraint within the filter. As shown it would be better to keep the antenna static, even though the residuals are highly correlated, than to move the antenna.</a:t>
            </a:r>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31</a:t>
            </a:fld>
            <a:endParaRPr lang="en-US"/>
          </a:p>
        </p:txBody>
      </p:sp>
    </p:spTree>
    <p:extLst>
      <p:ext uri="{BB962C8B-B14F-4D97-AF65-F5344CB8AC3E}">
        <p14:creationId xmlns:p14="http://schemas.microsoft.com/office/powerpoint/2010/main" val="2584874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improvement to</a:t>
            </a:r>
            <a:r>
              <a:rPr lang="en-US" baseline="0" dirty="0" smtClean="0"/>
              <a:t> TAR of motion using real data collected from a low-quality standalone patch antenna. Here, the TAR improves from about 80 seconds to 30 seconds when the low-quality patch antenna is moved.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32</a:t>
            </a:fld>
            <a:endParaRPr lang="en-US"/>
          </a:p>
        </p:txBody>
      </p:sp>
    </p:spTree>
    <p:extLst>
      <p:ext uri="{BB962C8B-B14F-4D97-AF65-F5344CB8AC3E}">
        <p14:creationId xmlns:p14="http://schemas.microsoft.com/office/powerpoint/2010/main" val="357793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But 30 seconds</a:t>
            </a:r>
            <a:r>
              <a:rPr lang="en-US" baseline="0" dirty="0" smtClean="0"/>
              <a:t> is still a long time to wait. It is possible to improve further? Yes, in two ways. The first way is to track more satellite signals. The European and Chinese GNSS systems are quickly ramping up and their satellite constellations will mature greatly over the next 2 years, bringing with them approximately a doubling in the number of overhead signals at any given time. </a:t>
            </a:r>
          </a:p>
          <a:p>
            <a:endParaRPr lang="en-US" baseline="0" dirty="0" smtClean="0"/>
          </a:p>
          <a:p>
            <a:r>
              <a:rPr lang="en-US" baseline="0" dirty="0" smtClean="0"/>
              <a:t>The second way, and what will be the focus of my third and final contribution is to use a-priori knowledge of how the antenna was moved---what I’ll call the antenna motion profile---as a constraint within the estimator. </a:t>
            </a:r>
          </a:p>
          <a:p>
            <a:endParaRPr lang="en-US" baseline="0" dirty="0" smtClean="0"/>
          </a:p>
          <a:p>
            <a:r>
              <a:rPr lang="en-US" baseline="0" dirty="0" smtClean="0"/>
              <a:t>The plot shown here shows that the TAR improvement can be reduced by another 30% from just over 30 seconds to just over 20 seconds if a motion profile of the antenna was available. </a:t>
            </a:r>
          </a:p>
          <a:p>
            <a:endParaRPr lang="en-US" baseline="0" dirty="0" smtClean="0"/>
          </a:p>
          <a:p>
            <a:r>
              <a:rPr lang="en-US" baseline="0" dirty="0" smtClean="0"/>
              <a:t>But what could provide this motion profile. The inertial sensors inside of phones are sometimes used to track their motion. But these inertial sensors are not nearly good enough to support accurate-enough </a:t>
            </a:r>
            <a:r>
              <a:rPr lang="en-US" baseline="0" dirty="0" smtClean="0"/>
              <a:t>trajectory prediction </a:t>
            </a:r>
            <a:r>
              <a:rPr lang="en-US" baseline="0" dirty="0" smtClean="0"/>
              <a:t>over 20 seconds of movement. Their dead-reckoning position estimates diverge too quickly. Fortunately, only the shape of the </a:t>
            </a:r>
            <a:r>
              <a:rPr lang="en-US" baseline="0" dirty="0" smtClean="0"/>
              <a:t>motion trajectory </a:t>
            </a:r>
            <a:r>
              <a:rPr lang="en-US" baseline="0" dirty="0" smtClean="0"/>
              <a:t>is really needed and nearly all mobile devices also have a camera with extremely high </a:t>
            </a:r>
            <a:r>
              <a:rPr lang="en-US" baseline="0" dirty="0" smtClean="0"/>
              <a:t>resolution that, as it turns out, can be used to determine this shape. </a:t>
            </a:r>
            <a:endParaRPr lang="en-US" dirty="0" smtClean="0"/>
          </a:p>
          <a:p>
            <a:r>
              <a:rPr lang="en-US" dirty="0" smtClean="0"/>
              <a:t>(BRIDGE</a:t>
            </a:r>
            <a:r>
              <a:rPr lang="en-US" baseline="0" dirty="0" smtClean="0"/>
              <a:t> TO NEXT CONTRIBUTION</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33</a:t>
            </a:fld>
            <a:endParaRPr lang="en-US"/>
          </a:p>
        </p:txBody>
      </p:sp>
    </p:spTree>
    <p:extLst>
      <p:ext uri="{BB962C8B-B14F-4D97-AF65-F5344CB8AC3E}">
        <p14:creationId xmlns:p14="http://schemas.microsoft.com/office/powerpoint/2010/main" val="919442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that brings me</a:t>
            </a:r>
            <a:r>
              <a:rPr lang="en-US" baseline="0" dirty="0" smtClean="0"/>
              <a:t> to my final contribution. This contribution will focus on using a smartphone camera in an optimal way to determine a motion profile of the GNSS antenna and use it further reduce TAR. I’ll then show at the end how we can even make ambiguity resolution instantaneous using the camera. And as a final bonus, I’ll show that the camera can be used to map it’s surrounds to centimeter-level accuracy.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call the framework to be discussed in this contribution a joint structure from motion and CDGNSS framework for TAR reduction and Pose Determination.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34</a:t>
            </a:fld>
            <a:endParaRPr lang="en-US"/>
          </a:p>
        </p:txBody>
      </p:sp>
    </p:spTree>
    <p:extLst>
      <p:ext uri="{BB962C8B-B14F-4D97-AF65-F5344CB8AC3E}">
        <p14:creationId xmlns:p14="http://schemas.microsoft.com/office/powerpoint/2010/main" val="1832326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question that this contribution attempts</a:t>
            </a:r>
            <a:r>
              <a:rPr lang="en-US" baseline="0" dirty="0" smtClean="0"/>
              <a:t> to answer is, “</a:t>
            </a:r>
            <a:r>
              <a:rPr lang="en-US" sz="1200" dirty="0" smtClean="0"/>
              <a:t>Is it possible to use the high-resolution camera on smartphones to measure the </a:t>
            </a:r>
            <a:r>
              <a:rPr lang="en-US" sz="1200" i="1" dirty="0" smtClean="0"/>
              <a:t>shape</a:t>
            </a:r>
            <a:r>
              <a:rPr lang="en-US" sz="1200" dirty="0" smtClean="0"/>
              <a:t> of the device motion to reduce TAR beyond what is achievable using antenna motion alone?”</a:t>
            </a:r>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35</a:t>
            </a:fld>
            <a:endParaRPr lang="en-US"/>
          </a:p>
        </p:txBody>
      </p:sp>
    </p:spTree>
    <p:extLst>
      <p:ext uri="{BB962C8B-B14F-4D97-AF65-F5344CB8AC3E}">
        <p14:creationId xmlns:p14="http://schemas.microsoft.com/office/powerpoint/2010/main" val="1578838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Before getting into the details of this contribution, I first need to introduce a technique,</a:t>
            </a:r>
            <a:r>
              <a:rPr lang="en-US" baseline="0" dirty="0" smtClean="0"/>
              <a:t> very popular in the computer vision community, known as structure from motion. Structure from motion, also known as photogrammetry, also known as visual simultaneous localization and mapping is a technique that identifies point features across multiple images of a scene to reconstruct the scene and determine the position and orientation of the camera taking the images relative to the objects in the scene.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will borrow concepts from this technique within this contribution to optimally fuse GNSS and camera measurements for our</a:t>
            </a:r>
            <a:r>
              <a:rPr lang="en-US" baseline="0" dirty="0" smtClean="0"/>
              <a:t> goal of </a:t>
            </a:r>
            <a:r>
              <a:rPr lang="en-US" dirty="0" smtClean="0"/>
              <a:t>TAR reduction. But as</a:t>
            </a:r>
            <a:r>
              <a:rPr lang="en-US" baseline="0" dirty="0" smtClean="0"/>
              <a:t> we’ll also see at the end of these contribution, we’ll also get a side benefit of centimeter-accurate, three-dimensional absolute mapping</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36</a:t>
            </a:fld>
            <a:endParaRPr lang="en-US"/>
          </a:p>
        </p:txBody>
      </p:sp>
    </p:spTree>
    <p:extLst>
      <p:ext uri="{BB962C8B-B14F-4D97-AF65-F5344CB8AC3E}">
        <p14:creationId xmlns:p14="http://schemas.microsoft.com/office/powerpoint/2010/main" val="839208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call our proposed framework VISRTK because we are combining the vision-based structure from motion technique with the real-time kinematic or (RTK) algorithm. RTK is the industry term for CDGNSS.</a:t>
            </a:r>
          </a:p>
          <a:p>
            <a:endParaRPr lang="en-US" baseline="0" dirty="0" smtClean="0"/>
          </a:p>
          <a:p>
            <a:r>
              <a:rPr lang="en-US" baseline="0" dirty="0" smtClean="0"/>
              <a:t>Shown on the right side of the slide is our VISRTK platform using which we will capture both images and GNSS carrier phase measurements, simultaneously.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37</a:t>
            </a:fld>
            <a:endParaRPr lang="en-US"/>
          </a:p>
        </p:txBody>
      </p:sp>
    </p:spTree>
    <p:extLst>
      <p:ext uri="{BB962C8B-B14F-4D97-AF65-F5344CB8AC3E}">
        <p14:creationId xmlns:p14="http://schemas.microsoft.com/office/powerpoint/2010/main" val="241834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 series of images that I took of a few objects on the rooftop of the WRW building. I took 14 photos in total from different angles, 4 of which I’m scanning through now.</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38</a:t>
            </a:fld>
            <a:endParaRPr lang="en-US"/>
          </a:p>
        </p:txBody>
      </p:sp>
    </p:spTree>
    <p:extLst>
      <p:ext uri="{BB962C8B-B14F-4D97-AF65-F5344CB8AC3E}">
        <p14:creationId xmlns:p14="http://schemas.microsoft.com/office/powerpoint/2010/main" val="188466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39</a:t>
            </a:fld>
            <a:endParaRPr lang="en-US"/>
          </a:p>
        </p:txBody>
      </p:sp>
    </p:spTree>
    <p:extLst>
      <p:ext uri="{BB962C8B-B14F-4D97-AF65-F5344CB8AC3E}">
        <p14:creationId xmlns:p14="http://schemas.microsoft.com/office/powerpoint/2010/main" val="334625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the use of </a:t>
            </a:r>
            <a:r>
              <a:rPr lang="en-US" baseline="0" dirty="0" smtClean="0"/>
              <a:t>GNSS, particularly for low-cost, mobile applications, has only begun. I show here four applications, all of which are up-and-coming areas for which GNSS could greatly expand their capability. These four applications all share something in common. The desire to know their position very accurately and cheaply. In virtual reality, users are at present confined to their seats or to a very small space so that a user’s movement can be tracked precisely by nearby infrared cameras. While these cameras offer the level of head tracking accuracy required to make the experience convincing to a user, GNSS-based tracking would enable a truly untethered, walk around, experience that has so-far been lacking on this platform.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In autonomous driving, another application, a swath of sensors are currently employed to ensure that the vehicle knows where it is to sub-lane-level accuracy. It is also the case that the maps that this vehicle is using to locate itself must be of equal accuracy, requiring precise mapping over large areas to be performed in advance. But these systems are currently expensive. Low cost, precision GNSS would open the doors for this technology to be brought to the mass-market.</a:t>
            </a:r>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a:t>
            </a:fld>
            <a:endParaRPr lang="en-US"/>
          </a:p>
        </p:txBody>
      </p:sp>
    </p:spTree>
    <p:extLst>
      <p:ext uri="{BB962C8B-B14F-4D97-AF65-F5344CB8AC3E}">
        <p14:creationId xmlns:p14="http://schemas.microsoft.com/office/powerpoint/2010/main" val="125239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40</a:t>
            </a:fld>
            <a:endParaRPr lang="en-US"/>
          </a:p>
        </p:txBody>
      </p:sp>
    </p:spTree>
    <p:extLst>
      <p:ext uri="{BB962C8B-B14F-4D97-AF65-F5344CB8AC3E}">
        <p14:creationId xmlns:p14="http://schemas.microsoft.com/office/powerpoint/2010/main" val="621937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41</a:t>
            </a:fld>
            <a:endParaRPr lang="en-US"/>
          </a:p>
        </p:txBody>
      </p:sp>
    </p:spTree>
    <p:extLst>
      <p:ext uri="{BB962C8B-B14F-4D97-AF65-F5344CB8AC3E}">
        <p14:creationId xmlns:p14="http://schemas.microsoft.com/office/powerpoint/2010/main" val="4111690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an open-source</a:t>
            </a:r>
            <a:r>
              <a:rPr lang="en-US" baseline="0" dirty="0" smtClean="0"/>
              <a:t> structure from motion package known as </a:t>
            </a:r>
            <a:r>
              <a:rPr lang="en-US" baseline="0" dirty="0" err="1" smtClean="0"/>
              <a:t>VisualSFM</a:t>
            </a:r>
            <a:r>
              <a:rPr lang="en-US" baseline="0" dirty="0" smtClean="0"/>
              <a:t>, I was able to use the images only to reconstruct a sparse point cloud of feature points identified across multiple images as well as the relative position and pose of each of the camera’s while the images were taken.</a:t>
            </a:r>
            <a:endParaRPr lang="en-US" dirty="0" smtClean="0"/>
          </a:p>
          <a:p>
            <a:endParaRPr lang="en-US" dirty="0" smtClean="0"/>
          </a:p>
          <a:p>
            <a:endParaRPr lang="en-US" dirty="0" smtClean="0"/>
          </a:p>
          <a:p>
            <a:r>
              <a:rPr lang="en-US" dirty="0" smtClean="0"/>
              <a:t>@article{wu2011visualsfm, title={</a:t>
            </a:r>
            <a:r>
              <a:rPr lang="en-US" dirty="0" err="1" smtClean="0"/>
              <a:t>VisualSFM</a:t>
            </a:r>
            <a:r>
              <a:rPr lang="en-US" dirty="0" smtClean="0"/>
              <a:t>: A visual structure from motion system}, author={Wu, </a:t>
            </a:r>
            <a:r>
              <a:rPr lang="en-US" dirty="0" err="1" smtClean="0"/>
              <a:t>Changchang</a:t>
            </a:r>
            <a:r>
              <a:rPr lang="en-US" dirty="0" smtClean="0"/>
              <a:t>}, journal={URL: http://homes. cs. </a:t>
            </a:r>
            <a:r>
              <a:rPr lang="en-US" dirty="0" err="1" smtClean="0"/>
              <a:t>washington</a:t>
            </a:r>
            <a:r>
              <a:rPr lang="en-US" dirty="0" smtClean="0"/>
              <a:t>. </a:t>
            </a:r>
            <a:r>
              <a:rPr lang="en-US" dirty="0" err="1" smtClean="0"/>
              <a:t>edu</a:t>
            </a:r>
            <a:r>
              <a:rPr lang="en-US" dirty="0" smtClean="0"/>
              <a:t>/\~{} </a:t>
            </a:r>
            <a:r>
              <a:rPr lang="en-US" dirty="0" err="1" smtClean="0"/>
              <a:t>ccwu</a:t>
            </a:r>
            <a:r>
              <a:rPr lang="en-US" dirty="0" smtClean="0"/>
              <a:t>/</a:t>
            </a:r>
            <a:r>
              <a:rPr lang="en-US" dirty="0" err="1" smtClean="0"/>
              <a:t>vsfm</a:t>
            </a:r>
            <a:r>
              <a:rPr lang="en-US" dirty="0" smtClean="0"/>
              <a:t>}, volume={9}, year={2011}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42</a:t>
            </a:fld>
            <a:endParaRPr lang="en-US"/>
          </a:p>
        </p:txBody>
      </p:sp>
    </p:spTree>
    <p:extLst>
      <p:ext uri="{BB962C8B-B14F-4D97-AF65-F5344CB8AC3E}">
        <p14:creationId xmlns:p14="http://schemas.microsoft.com/office/powerpoint/2010/main" val="92667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by taking</a:t>
            </a:r>
            <a:r>
              <a:rPr lang="en-US" baseline="0" dirty="0" smtClean="0"/>
              <a:t> the output of the sparse reconstruction and using this as a prior to search for more point features by applying an algorithm known as multi-view stereo, it’s possible to reconstruct a dense point cloud.</a:t>
            </a:r>
          </a:p>
          <a:p>
            <a:endParaRPr lang="en-US" baseline="0" dirty="0" smtClean="0"/>
          </a:p>
          <a:p>
            <a:r>
              <a:rPr lang="en-US" baseline="0" dirty="0" smtClean="0"/>
              <a:t>But this dense point cloud is just for show because I thought it was pretty cool. What we really care about are the estimated positions of those cameras, not so much the points. The question that this contribution wants to answer is “can we use the position of those camera’s as determined by structure from motion to constrain the motion of our GNSS antenna to improve TAR?” And secondly, “if so, what is the optimal way to do this?”</a:t>
            </a:r>
          </a:p>
          <a:p>
            <a:endParaRPr lang="en-US" baseline="0" dirty="0" smtClean="0"/>
          </a:p>
          <a:p>
            <a:r>
              <a:rPr lang="en-US" baseline="0" dirty="0" smtClean="0"/>
              <a:t>Now you might be thinking…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43</a:t>
            </a:fld>
            <a:endParaRPr lang="en-US"/>
          </a:p>
        </p:txBody>
      </p:sp>
    </p:spTree>
    <p:extLst>
      <p:ext uri="{BB962C8B-B14F-4D97-AF65-F5344CB8AC3E}">
        <p14:creationId xmlns:p14="http://schemas.microsoft.com/office/powerpoint/2010/main" val="412827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there’s a catch. As it turns out, with all vision-only</a:t>
            </a:r>
            <a:r>
              <a:rPr lang="en-US" baseline="0" dirty="0" smtClean="0"/>
              <a:t> algorithms t</a:t>
            </a:r>
            <a:r>
              <a:rPr lang="en-US" dirty="0" smtClean="0"/>
              <a:t>here is a rotational, translational, and scale ambiguity</a:t>
            </a:r>
            <a:r>
              <a:rPr lang="en-US" baseline="0" dirty="0" smtClean="0"/>
              <a:t> in the reconstruction. That is, without some sort of identifiable fiduciary marker in the scene, it’s impossible to tell how large everything is and how it’s oriented and positioned on the Earth. The reconstruction is in an arbitrary reference frame, what we call the vision reference frame rather than the absolute GNSS reference frame.</a:t>
            </a:r>
          </a:p>
          <a:p>
            <a:endParaRPr lang="en-US" baseline="0" dirty="0" smtClean="0"/>
          </a:p>
          <a:p>
            <a:r>
              <a:rPr lang="en-US" baseline="0" dirty="0" smtClean="0"/>
              <a:t>But this is OK. It turns out that it’s really the shape of the camera motion that we care about, not so much the geo-accurate trajectory. The shape, as it turns out, since it can be so very well estimated using vision measurements, is a fantastic constraint that can, as it turns out, provide information gain to the CDGNSS algorithm close to what would be achievable if this vision-only solution was scaled and rotated appropriately.</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44</a:t>
            </a:fld>
            <a:endParaRPr lang="en-US"/>
          </a:p>
        </p:txBody>
      </p:sp>
    </p:spTree>
    <p:extLst>
      <p:ext uri="{BB962C8B-B14F-4D97-AF65-F5344CB8AC3E}">
        <p14:creationId xmlns:p14="http://schemas.microsoft.com/office/powerpoint/2010/main" val="2700200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block diagram of what’s going on under</a:t>
            </a:r>
            <a:r>
              <a:rPr lang="en-US" baseline="0" dirty="0" smtClean="0"/>
              <a:t> the hood. We take our original images, and run them through </a:t>
            </a:r>
            <a:r>
              <a:rPr lang="en-US" baseline="0" dirty="0" err="1" smtClean="0"/>
              <a:t>visualSFM</a:t>
            </a:r>
            <a:r>
              <a:rPr lang="en-US" baseline="0" dirty="0" smtClean="0"/>
              <a:t>, not so much for the scene reconstruction but just for the point feature </a:t>
            </a:r>
            <a:r>
              <a:rPr lang="en-US" baseline="0" dirty="0" err="1" smtClean="0"/>
              <a:t>identificantion</a:t>
            </a:r>
            <a:r>
              <a:rPr lang="en-US" baseline="0" dirty="0" smtClean="0"/>
              <a:t> part that identifies common point features across multiple images and stores measurements of these points. </a:t>
            </a:r>
          </a:p>
          <a:p>
            <a:endParaRPr lang="en-US" baseline="0" dirty="0" smtClean="0"/>
          </a:p>
          <a:p>
            <a:r>
              <a:rPr lang="en-US" baseline="0" dirty="0" smtClean="0"/>
              <a:t>We then take these point measurements and combine them with GNSS Phase measurements within the VISRTK framework. The framework does a minimization problem, that again, is combination of mixed integer- and real- least squares. </a:t>
            </a:r>
          </a:p>
          <a:p>
            <a:endParaRPr lang="en-US" baseline="0" dirty="0" smtClean="0"/>
          </a:p>
          <a:p>
            <a:r>
              <a:rPr lang="en-US" baseline="0" dirty="0" smtClean="0"/>
              <a:t>Finally VISRTK outputs the following: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45</a:t>
            </a:fld>
            <a:endParaRPr lang="en-US"/>
          </a:p>
        </p:txBody>
      </p:sp>
    </p:spTree>
    <p:extLst>
      <p:ext uri="{BB962C8B-B14F-4D97-AF65-F5344CB8AC3E}">
        <p14:creationId xmlns:p14="http://schemas.microsoft.com/office/powerpoint/2010/main" val="3432349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the VISRTK</a:t>
            </a:r>
            <a:r>
              <a:rPr lang="en-US" baseline="0" dirty="0" smtClean="0"/>
              <a:t> nonlinear cost function looks. It’s an optimal maximum-likelihood non-linear least squares estimation problem. </a:t>
            </a:r>
          </a:p>
          <a:p>
            <a:endParaRPr lang="en-US" baseline="0" dirty="0" smtClean="0"/>
          </a:p>
          <a:p>
            <a:r>
              <a:rPr lang="en-US" baseline="0" dirty="0" smtClean="0"/>
              <a:t>It is minimizing the cost as a function of the objective variables which again are the camera positions, the camera orientations, the point feature positions, and the carrier phase integer ambiguities. </a:t>
            </a:r>
            <a:r>
              <a:rPr lang="en-US" baseline="0" dirty="0" smtClean="0"/>
              <a:t>This </a:t>
            </a:r>
            <a:r>
              <a:rPr lang="en-US" baseline="0" dirty="0" smtClean="0"/>
              <a:t>problem can be solved by linearizing this nonlinear cost function around an initial guess and use the </a:t>
            </a:r>
            <a:r>
              <a:rPr lang="en-US" baseline="0" dirty="0" err="1" smtClean="0"/>
              <a:t>Levenberg</a:t>
            </a:r>
            <a:r>
              <a:rPr lang="en-US" baseline="0" dirty="0" smtClean="0"/>
              <a:t> Marquardt algorithm to iteratively converge to the minimal state estimates.</a:t>
            </a:r>
          </a:p>
          <a:p>
            <a:endParaRPr lang="en-US" baseline="0" dirty="0" smtClean="0"/>
          </a:p>
          <a:p>
            <a:r>
              <a:rPr lang="en-US" baseline="0" dirty="0" smtClean="0"/>
              <a:t>But, I should point out, that not only is this problem optimal, but it also retains the features that make it’s solution fast and accurate. In combining the vision measurement and phase measurements, as it turns out, I was able to retain the sparsity of the SFM algorithm that makes it the minimization of this algorithm so fast and the integer-nature of the phase ambiguities the result in an very accurate solution. So we achieve an accurate solution, but also in a computationally way.</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604272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So now let’s look at</a:t>
            </a:r>
            <a:r>
              <a:rPr lang="en-US" baseline="0" dirty="0" smtClean="0"/>
              <a:t> how we perform. We’ll first look at the VISRTK results from the real-dataset of 14 images and GNSS measurements that we took. </a:t>
            </a:r>
          </a:p>
          <a:p>
            <a:endParaRPr lang="en-US" baseline="0" dirty="0" smtClean="0"/>
          </a:p>
          <a:p>
            <a:r>
              <a:rPr lang="en-US" baseline="0" dirty="0" smtClean="0"/>
              <a:t>Again we had 14 images in total and </a:t>
            </a:r>
            <a:r>
              <a:rPr lang="en-US" baseline="0" dirty="0" err="1" smtClean="0"/>
              <a:t>VisualSFM</a:t>
            </a:r>
            <a:r>
              <a:rPr lang="en-US" baseline="0" dirty="0" smtClean="0"/>
              <a:t> was able to identify 3500 feature points in the scene. We also were using carrier phase measurements from 7 GNSS signals. </a:t>
            </a:r>
            <a:r>
              <a:rPr lang="en-US" baseline="0" dirty="0" smtClean="0"/>
              <a:t>On </a:t>
            </a:r>
            <a:r>
              <a:rPr lang="en-US" baseline="0" dirty="0" smtClean="0"/>
              <a:t>the right-hand side is the VISRTK estimated scene. That is the point positions and camera poses in the absolute East-North-Up GNSS coordinate frame.</a:t>
            </a:r>
          </a:p>
          <a:p>
            <a:endParaRPr lang="en-US" baseline="0" dirty="0" smtClean="0"/>
          </a:p>
          <a:p>
            <a:r>
              <a:rPr lang="en-US" baseline="0" dirty="0" smtClean="0"/>
              <a:t>At the bottom are the ambiguity success rate results as a function of the number of poses for which feature point and GNSS measurements were provided to the estimator. In blue is shown the success rate for the standalone CDGNSS algorithm. It shows that it takes measurements from 11 poses to get the ambiguities correct. In yellow, is the ASR for VISRTK, showing that instead only 10 poses were necessary. Finally, in yellow, is the theoretical best, computed via providing the standalone CDGNSS estimator with a pre-computed motion profile, determined by running the CDGNSS algorithm in advance.</a:t>
            </a:r>
          </a:p>
          <a:p>
            <a:endParaRPr lang="en-US" baseline="0" dirty="0" smtClean="0"/>
          </a:p>
          <a:p>
            <a:r>
              <a:rPr lang="en-US" baseline="0" dirty="0" smtClean="0"/>
              <a:t>In summary, this slide is showing that the gain to TAR using the VISRTK algorithm is there, but somewhat lackluster. We only resolved the ambiguities successfully one pose sooner. But in theory, for this scenario, we should be able to cut TAR down by nearly 50</a:t>
            </a:r>
            <a:r>
              <a:rPr lang="en-US" baseline="0" dirty="0" smtClean="0"/>
              <a:t>%. So </a:t>
            </a:r>
            <a:r>
              <a:rPr lang="en-US" baseline="0" dirty="0" smtClean="0"/>
              <a:t>what happened. Why don’t we see better gains. I’m not entirely sure. But I have a few guesses. First, this is just one test case. It could be that the geometry of the scene with the points all being toward the ground, made it so that the motion profile provided by the information in the vision measurements was not as tightly estimable as I thought. More likely, however, this is due to the incorrect point feature correspondence between images. You can see that a few of the point features at the edges of the scene were such that these points were estimated to be off the ground. In reality, these were likely misidentified points that were being treated as associated with actual objects. Such misidentification is hazardous to structure from motion scene reconstruction because the noise on the resulting measurements of these misidentified point features is not Gaussian, but being treated as such within the filter. </a:t>
            </a:r>
          </a:p>
          <a:p>
            <a:endParaRPr lang="en-US" baseline="0" dirty="0" smtClean="0"/>
          </a:p>
          <a:p>
            <a:r>
              <a:rPr lang="en-US" baseline="0" dirty="0" smtClean="0"/>
              <a:t>These misidentified point features and their sub-optimal modelling within the VISRTK filter could be the reason for that orange line not being closer to the yellow line.</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47</a:t>
            </a:fld>
            <a:endParaRPr lang="en-US"/>
          </a:p>
        </p:txBody>
      </p:sp>
    </p:spTree>
    <p:extLst>
      <p:ext uri="{BB962C8B-B14F-4D97-AF65-F5344CB8AC3E}">
        <p14:creationId xmlns:p14="http://schemas.microsoft.com/office/powerpoint/2010/main" val="3172250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show now, a more encouraging result, this time using</a:t>
            </a:r>
            <a:r>
              <a:rPr lang="en-US" baseline="0" dirty="0" smtClean="0"/>
              <a:t> simulated data. I show here a VISRTK reconstructed scene that consists of a cylinder of point features around which 14 poses of GNSS and point feature measurements were taken. The ambiguity success rate results are shown in the upper-right-hand plot, again for the standalone CDGNSS algorithm, in blue, the VISRTK algorithm, in orange, and the theoretical best computed using a perfect motion profile, in yellow. This time the VISRTK TAR approached much closer to theoretical best, likely due to either better scene geometry or the presence of no </a:t>
            </a:r>
            <a:r>
              <a:rPr lang="en-US" baseline="0" dirty="0" err="1" smtClean="0"/>
              <a:t>mis</a:t>
            </a:r>
            <a:r>
              <a:rPr lang="en-US" baseline="0" dirty="0" smtClean="0"/>
              <a:t>-identified feature points, since the data was simulated to have none.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48</a:t>
            </a:fld>
            <a:endParaRPr lang="en-US"/>
          </a:p>
        </p:txBody>
      </p:sp>
    </p:spTree>
    <p:extLst>
      <p:ext uri="{BB962C8B-B14F-4D97-AF65-F5344CB8AC3E}">
        <p14:creationId xmlns:p14="http://schemas.microsoft.com/office/powerpoint/2010/main" val="2063066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now, going back to the real-data scene. What if I knew in advance the position of a few of the points in the scene? Possibly because I mapped their positions in the past. Could I use this information to help improve TAR  The answer is yes. I show here 3 points for which position priors were determined by running VISRTK over all 14 poses. And as shown, just by having </a:t>
            </a:r>
            <a:r>
              <a:rPr lang="en-US" i="1" baseline="0" dirty="0" smtClean="0"/>
              <a:t>a-priori </a:t>
            </a:r>
            <a:r>
              <a:rPr lang="en-US" i="0" baseline="0" dirty="0" smtClean="0"/>
              <a:t>knowledge of the </a:t>
            </a:r>
            <a:r>
              <a:rPr lang="en-US" baseline="0" dirty="0" smtClean="0"/>
              <a:t>position of these three of points in the scene, I can resolve my ambiguities instantaneously, using measurements from just the very first camera pose. </a:t>
            </a:r>
          </a:p>
          <a:p>
            <a:endParaRPr lang="en-US" baseline="0" dirty="0" smtClean="0"/>
          </a:p>
          <a:p>
            <a:r>
              <a:rPr lang="en-US" baseline="0" dirty="0" smtClean="0"/>
              <a:t>We call this jumpstart VISRTK, because we are using the prior point positions to jumpstart the ambiguity resolution. This means that after just the first frame of measurements we can trust the position information to be centimeter accurate from that point forward and start immediately using it within </a:t>
            </a:r>
            <a:r>
              <a:rPr lang="en-US" baseline="0" smtClean="0"/>
              <a:t>an application.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49</a:t>
            </a:fld>
            <a:endParaRPr lang="en-US"/>
          </a:p>
        </p:txBody>
      </p:sp>
    </p:spTree>
    <p:extLst>
      <p:ext uri="{BB962C8B-B14F-4D97-AF65-F5344CB8AC3E}">
        <p14:creationId xmlns:p14="http://schemas.microsoft.com/office/powerpoint/2010/main" val="312109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dirty="0" smtClean="0"/>
              <a:t>So you</a:t>
            </a:r>
            <a:r>
              <a:rPr lang="en-US" baseline="0" dirty="0" smtClean="0"/>
              <a:t> might be thinking, “Well if my car’s GPS receiver sometime thinks that I’m on the highway when I’m actually on the feeder road,” there’s no way that GNSS can ever get us the sub-lane-level or even centimeter-level accuracy that we’ll need for these applications.” And you’d be right…well sort of…</a:t>
            </a:r>
            <a:endParaRPr lang="en-US" dirty="0" smtClean="0"/>
          </a:p>
          <a:p>
            <a:endParaRPr lang="en-US" dirty="0" smtClean="0"/>
          </a:p>
          <a:p>
            <a:r>
              <a:rPr lang="en-US" dirty="0" smtClean="0"/>
              <a:t>I show here a plot of the average GPS range error over the last decade and a half.</a:t>
            </a:r>
            <a:r>
              <a:rPr lang="en-US" baseline="0" dirty="0" smtClean="0"/>
              <a:t> It shows that </a:t>
            </a:r>
            <a:r>
              <a:rPr lang="en-US" dirty="0" smtClean="0"/>
              <a:t>the attainable</a:t>
            </a:r>
            <a:r>
              <a:rPr lang="en-US" baseline="0" dirty="0" smtClean="0"/>
              <a:t> accuracy of </a:t>
            </a:r>
            <a:r>
              <a:rPr lang="en-US" dirty="0" smtClean="0"/>
              <a:t>GNSS has improved by roughly an order of magnitude over</a:t>
            </a:r>
            <a:r>
              <a:rPr lang="en-US" baseline="0" dirty="0" smtClean="0"/>
              <a:t> this time</a:t>
            </a:r>
            <a:r>
              <a:rPr lang="en-US" dirty="0" smtClean="0"/>
              <a:t>. Most of this came</a:t>
            </a:r>
            <a:r>
              <a:rPr lang="en-US" baseline="0" dirty="0" smtClean="0"/>
              <a:t> from the </a:t>
            </a:r>
            <a:r>
              <a:rPr lang="en-US" dirty="0" smtClean="0"/>
              <a:t>turning off of the intentional</a:t>
            </a:r>
            <a:r>
              <a:rPr lang="en-US" baseline="0" dirty="0" smtClean="0"/>
              <a:t> degradation of the civilian GPS signal, known as selective availability, by President Clinton in the year 2000. Since then, however, the reduction in range error has flattened out considerably. Today, the achievable accuracy of standard code-phase GNSS positioning is meter-level, at best and a few meters is typical.</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5</a:t>
            </a:fld>
            <a:endParaRPr lang="en-US"/>
          </a:p>
        </p:txBody>
      </p:sp>
    </p:spTree>
    <p:extLst>
      <p:ext uri="{BB962C8B-B14F-4D97-AF65-F5344CB8AC3E}">
        <p14:creationId xmlns:p14="http://schemas.microsoft.com/office/powerpoint/2010/main" val="3860893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clearly reduce TAR, whether</a:t>
            </a:r>
            <a:r>
              <a:rPr lang="en-US" baseline="0" dirty="0" smtClean="0"/>
              <a:t> marginally with regular VISRTK or to instantaneous TAR using jumpstart VISRTK. But I want to emphasize another benefit of VISRTK. And that’s this: once the solution is completed, and the integers are resolved, the final accuracy of the antenna positions is much better than it would be without the visual data. So the camera is good, not just for reducing TAR, but for making everything more accurate. And how accurate? The best way for demonstrate the improved accuracy is to reconstruct a 3-dimensional scene that has a GNSS antenna within it. What I didn’t tell you earlier when I showed you the VISRTK is that that funny looking </a:t>
            </a:r>
            <a:r>
              <a:rPr lang="en-US" baseline="0" dirty="0" err="1" smtClean="0"/>
              <a:t>pedastool</a:t>
            </a:r>
            <a:r>
              <a:rPr lang="en-US" baseline="0" dirty="0" smtClean="0"/>
              <a:t> in the middle is a GNSS antenna. And it’s a simple thing after I’ve completed the 3d reconstruction to ask the reconstruction where the antenna is and to compare that to the surveyed location of the antenna. And remember, I’m not cheating here, I didn’t use the surveyed location of the antenna in the 3d reconstruction, I just used VISRTK. </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50</a:t>
            </a:fld>
            <a:endParaRPr lang="en-US"/>
          </a:p>
        </p:txBody>
      </p:sp>
    </p:spTree>
    <p:extLst>
      <p:ext uri="{BB962C8B-B14F-4D97-AF65-F5344CB8AC3E}">
        <p14:creationId xmlns:p14="http://schemas.microsoft.com/office/powerpoint/2010/main" val="289220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results surprised even me. We were 3</a:t>
            </a:r>
            <a:r>
              <a:rPr lang="en-US" baseline="0" dirty="0" smtClean="0"/>
              <a:t> millimeters off with this dataset, which is very encouraging. </a:t>
            </a:r>
          </a:p>
          <a:p>
            <a:endParaRPr lang="en-US" baseline="0" dirty="0" smtClean="0"/>
          </a:p>
          <a:p>
            <a:r>
              <a:rPr lang="en-US" baseline="0" dirty="0" smtClean="0"/>
              <a:t>Now you could think of this extremely accurate, 3d map as nothing more than a byproduct of VISRTK. But of course it has value of it’s own. Besides reducing TAR, VISRTK also offers a path to inexpensive, 3d mapping. </a:t>
            </a:r>
          </a:p>
          <a:p>
            <a:endParaRPr lang="en-US" baseline="0" dirty="0" smtClean="0"/>
          </a:p>
          <a:p>
            <a:r>
              <a:rPr lang="en-US" baseline="0" dirty="0" smtClean="0"/>
              <a:t>And because it’s globally reference, it’s trivial to make the mapping effort collaborative. Just combine the data. It’s already all in the same reference </a:t>
            </a:r>
            <a:r>
              <a:rPr lang="en-US" baseline="0" smtClean="0"/>
              <a:t>frame.</a:t>
            </a:r>
            <a:endParaRPr lang="en-US" baseline="0"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51</a:t>
            </a:fld>
            <a:endParaRPr lang="en-US"/>
          </a:p>
        </p:txBody>
      </p:sp>
    </p:spTree>
    <p:extLst>
      <p:ext uri="{BB962C8B-B14F-4D97-AF65-F5344CB8AC3E}">
        <p14:creationId xmlns:p14="http://schemas.microsoft.com/office/powerpoint/2010/main" val="2370761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fontScale="92500" lnSpcReduction="10000"/>
          </a:bodyPr>
          <a:lstStyle/>
          <a:p>
            <a:r>
              <a:rPr lang="en-US" dirty="0" smtClean="0"/>
              <a:t>In accordance with this,</a:t>
            </a:r>
            <a:r>
              <a:rPr lang="en-US" baseline="0" dirty="0" smtClean="0"/>
              <a:t> this dissertation makes the following three contributions. </a:t>
            </a:r>
          </a:p>
          <a:p>
            <a:r>
              <a:rPr lang="en-US" baseline="0" dirty="0" smtClean="0"/>
              <a:t> (list their names)</a:t>
            </a:r>
          </a:p>
          <a:p>
            <a:r>
              <a:rPr lang="en-US" baseline="0" dirty="0" smtClean="0"/>
              <a:t>All three of these have to do with making centimeter-accurate carrier phase differential positioning easier on a mobile platform. I will be covering each one at a time.</a:t>
            </a:r>
          </a:p>
          <a:p>
            <a:endParaRPr lang="en-US" baseline="0" dirty="0" smtClean="0"/>
          </a:p>
          <a:p>
            <a:endParaRPr lang="en-US" baseline="0" dirty="0" smtClean="0"/>
          </a:p>
          <a:p>
            <a:r>
              <a:rPr lang="en-US" baseline="0" dirty="0" smtClean="0"/>
              <a:t>First is a carrier phase reconstruction technique designed to reconstruct a continuous carrier phase time history from duty cycled carrier phase measurements. Duty cycling of the underlying GNSS chip facilitates a power saving mode, and the proposed reconstruction technique enables such without loss-of-lock on the underlying signal.</a:t>
            </a:r>
          </a:p>
          <a:p>
            <a:endParaRPr lang="en-US" baseline="0" dirty="0" smtClean="0"/>
          </a:p>
          <a:p>
            <a:r>
              <a:rPr lang="en-US" baseline="0" dirty="0" smtClean="0"/>
              <a:t>Second is a demonstration and analysis of the feasibility of CDGNSS positioning using low-cost antennas. In particular, a centimeter-accurate CDGNSS positioning solution is shown to be possible using the internal antenna of a smartphone. Using empirical data, the primary impediment to CDGNSS on a smartphone platform is identified and strategies to mitigate the its effect are developed.</a:t>
            </a:r>
          </a:p>
          <a:p>
            <a:endParaRPr lang="en-US" baseline="0" dirty="0" smtClean="0"/>
          </a:p>
          <a:p>
            <a:r>
              <a:rPr lang="en-US" baseline="0" dirty="0" smtClean="0"/>
              <a:t>Lastly, a joint structure from motion and integer least squares framework that fuses GNSS carrier phase measurements with vision measurements from a camera is developed for fast and accurate pose determination. It will be shown that using the framework, sub-centimeter-level positioning and sub-degree level orientation of a smartphone camera and low-cost GNSS antenna platform is possible and that the underlying carrier phase ambiguities can be successfully resolved faster than using standalone CDGNSS, and in some cases, instantaneously.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52</a:t>
            </a:fld>
            <a:endParaRPr lang="en-US"/>
          </a:p>
        </p:txBody>
      </p:sp>
    </p:spTree>
    <p:extLst>
      <p:ext uri="{BB962C8B-B14F-4D97-AF65-F5344CB8AC3E}">
        <p14:creationId xmlns:p14="http://schemas.microsoft.com/office/powerpoint/2010/main" val="19542809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972">
              <a:defRPr/>
            </a:pPr>
            <a:r>
              <a:rPr lang="en-US" baseline="0" dirty="0" smtClean="0"/>
              <a:t>Shown now, are similar traces for the other three antenna types also tracking 7 satellites. It is clear that higher-quality antennas give shorter times to ambiguity resolution, as they are able to better combat multipath. </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18270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Waterfall structure indicates</a:t>
            </a:r>
            <a:r>
              <a:rPr lang="en-US" baseline="0" dirty="0" smtClean="0"/>
              <a:t> a breakdown in ambiguity resolution performance</a:t>
            </a:r>
            <a:endParaRPr lang="en-US" dirty="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171393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r>
              <a:rPr lang="en-US" baseline="0" dirty="0" smtClean="0"/>
              <a:t>For GNSS positioning to meet the needs of the future mass-market applications I showed earlier, </a:t>
            </a:r>
            <a:r>
              <a:rPr lang="en-US" dirty="0" smtClean="0"/>
              <a:t>a dramatic increase</a:t>
            </a:r>
            <a:r>
              <a:rPr lang="en-US" baseline="0" dirty="0" smtClean="0"/>
              <a:t> in accuracy is needed, and, for smartphone-based applications, this accuracy increase must also come at a low cost, be power efficient, and work as “invisibly” as we’ve come to expect with traditional GNSS positioning.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6</a:t>
            </a:fld>
            <a:endParaRPr lang="en-US"/>
          </a:p>
        </p:txBody>
      </p:sp>
    </p:spTree>
    <p:extLst>
      <p:ext uri="{BB962C8B-B14F-4D97-AF65-F5344CB8AC3E}">
        <p14:creationId xmlns:p14="http://schemas.microsoft.com/office/powerpoint/2010/main" val="196323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8475"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By using techniques that exploit the carrier phase of the GNSS signal it is possible to achieve centimeter-level accuracy using GNSS. </a:t>
            </a:r>
          </a:p>
          <a:p>
            <a:endParaRPr lang="en-US" dirty="0" smtClean="0"/>
          </a:p>
          <a:p>
            <a:r>
              <a:rPr lang="en-US" dirty="0" smtClean="0"/>
              <a:t>Carrier Phase positioning works by tracking the underlying carrier signal of each GNSS signal in addition to the code-signal.</a:t>
            </a:r>
            <a:r>
              <a:rPr lang="en-US" baseline="0" dirty="0" smtClean="0"/>
              <a:t> Then, by differencing the carrier phase measurements with those from a nearby reference station and computing a so-called Carrier Phase Differential GNSS or (CDGNSS) solution, one can compute a three-dimensional position offset from the reference station to centimeter accuracy.</a:t>
            </a:r>
            <a:endParaRPr lang="en-US" dirty="0" smtClean="0"/>
          </a:p>
          <a:p>
            <a:endParaRPr lang="en-US" dirty="0" smtClean="0"/>
          </a:p>
          <a:p>
            <a:r>
              <a:rPr lang="en-US" dirty="0" smtClean="0"/>
              <a:t>CDGNSS</a:t>
            </a:r>
            <a:r>
              <a:rPr lang="en-US" baseline="0" dirty="0" smtClean="0"/>
              <a:t> positioning is</a:t>
            </a:r>
            <a:r>
              <a:rPr lang="en-US" dirty="0" smtClean="0"/>
              <a:t> currently</a:t>
            </a:r>
            <a:r>
              <a:rPr lang="en-US" baseline="0" dirty="0" smtClean="0"/>
              <a:t> routine in farming and surveying to plow fields and locate ground markers. However, both of these applications benefit from the use of large antennas and receivers that have very minimal power, size, and cost constraints. Significant challenges remain before this technology can be integrated and work reliably on a low-cost mobile platform. </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18144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 list</a:t>
            </a:r>
            <a:r>
              <a:rPr lang="en-US" baseline="0" dirty="0" smtClean="0"/>
              <a:t> here three challenges preventing the mainstreaming of CDGNSS into the mass market. </a:t>
            </a:r>
            <a:r>
              <a:rPr lang="en-US" baseline="0" dirty="0" smtClean="0"/>
              <a:t>First </a:t>
            </a:r>
            <a:r>
              <a:rPr lang="en-US" baseline="0" dirty="0" smtClean="0"/>
              <a:t>is high power consumption. With CDGNSS, the GNSS chip must retain constant lock on the underlying carrier phase of the signal. Any loss of lock would require a need to restart the resolution of each tracked signal’s so-called carrier phase ambiguity. To avoid losing lock, most chip manufacturers choose to keep the chip constantly “on”, consuming more power.</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Second, CDGNSS requires a reference network. A nearby reference node collecting measurements from the same set of satellites, works to remove common mode phase errors such as clock, orbital, and atmospheric errors. We’ve done an analysis and have determined that about 10-20 km spacing of inter-node distance is needed for adequate convergence. Building this network will require a large upfront cost. Other precision GNSS techniques such as precise point positioning or PPP do not require such a reference network, but the tradeoff is that the convergence time of these techniques to centimeter accuracy is much larger than for CDGNSS.  </a:t>
            </a:r>
          </a:p>
          <a:p>
            <a:endParaRPr lang="en-US" baseline="0" dirty="0" smtClean="0"/>
          </a:p>
          <a:p>
            <a:r>
              <a:rPr lang="en-US" baseline="0" dirty="0" smtClean="0"/>
              <a:t>Third, CDGNSS can have a long initialization time as compared to traditional GNSS positioning. The reason for this is that in order for the carrier phase measurement of each signal tracked to be useful, the signal’s underlying carrier phase ambiguity must first be successfully estimated. This resolution process can be very fast so long as enough signals are tracked or a good enough antenna is used, but on mobile platforms, as we will see, reducing this initialization time to reasonable levels can be a challenge. </a:t>
            </a:r>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8</a:t>
            </a:fld>
            <a:endParaRPr lang="en-US"/>
          </a:p>
        </p:txBody>
      </p:sp>
    </p:spTree>
    <p:extLst>
      <p:ext uri="{BB962C8B-B14F-4D97-AF65-F5344CB8AC3E}">
        <p14:creationId xmlns:p14="http://schemas.microsoft.com/office/powerpoint/2010/main" val="152193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this dissertation, I have developed strategies to tackle the first and last challenges, that is the high power consumption and long initialization times of CDGNSS, leaving the reference network challenge to future work.</a:t>
            </a:r>
            <a:endParaRPr lang="en-US" dirty="0" smtClean="0"/>
          </a:p>
        </p:txBody>
      </p:sp>
      <p:sp>
        <p:nvSpPr>
          <p:cNvPr id="4" name="Slide Number Placeholder 3"/>
          <p:cNvSpPr>
            <a:spLocks noGrp="1"/>
          </p:cNvSpPr>
          <p:nvPr>
            <p:ph type="sldNum" sz="quarter" idx="10"/>
          </p:nvPr>
        </p:nvSpPr>
        <p:spPr/>
        <p:txBody>
          <a:bodyPr/>
          <a:lstStyle/>
          <a:p>
            <a:pPr>
              <a:defRPr/>
            </a:pPr>
            <a:fld id="{3B4C53B7-45DF-4EEE-AD92-230703B206DC}" type="slidenum">
              <a:rPr lang="en-US" smtClean="0"/>
              <a:pPr>
                <a:defRPr/>
              </a:pPr>
              <a:t>9</a:t>
            </a:fld>
            <a:endParaRPr lang="en-US"/>
          </a:p>
        </p:txBody>
      </p:sp>
    </p:spTree>
    <p:extLst>
      <p:ext uri="{BB962C8B-B14F-4D97-AF65-F5344CB8AC3E}">
        <p14:creationId xmlns:p14="http://schemas.microsoft.com/office/powerpoint/2010/main" val="2938445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09728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11430" y="6053149"/>
            <a:ext cx="2699386"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830834" y="6043624"/>
            <a:ext cx="8141970"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63940" y="384969"/>
            <a:ext cx="640080" cy="563562"/>
          </a:xfrm>
          <a:prstGeom prst="rect">
            <a:avLst/>
          </a:prstGeom>
          <a:noFill/>
          <a:ln w="9525">
            <a:noFill/>
            <a:miter lim="800000"/>
            <a:headEnd/>
            <a:tailEnd/>
          </a:ln>
        </p:spPr>
      </p:pic>
      <p:pic>
        <p:nvPicPr>
          <p:cNvPr id="10" name="Picture 2"/>
          <p:cNvPicPr>
            <a:picLocks noChangeAspect="1" noChangeArrowheads="1"/>
          </p:cNvPicPr>
          <p:nvPr userDrawn="1"/>
        </p:nvPicPr>
        <p:blipFill>
          <a:blip r:embed="rId4" cstate="print"/>
          <a:srcRect/>
          <a:stretch>
            <a:fillRect/>
          </a:stretch>
        </p:blipFill>
        <p:spPr bwMode="auto">
          <a:xfrm>
            <a:off x="243840" y="476250"/>
            <a:ext cx="4183380" cy="381000"/>
          </a:xfrm>
          <a:prstGeom prst="rect">
            <a:avLst/>
          </a:prstGeom>
          <a:noFill/>
          <a:ln w="9525">
            <a:noFill/>
            <a:miter lim="800000"/>
            <a:headEnd/>
            <a:tailEnd/>
          </a:ln>
        </p:spPr>
      </p:pic>
      <p:pic>
        <p:nvPicPr>
          <p:cNvPr id="11" name="Picture 2"/>
          <p:cNvPicPr>
            <a:picLocks noChangeAspect="1" noChangeArrowheads="1"/>
          </p:cNvPicPr>
          <p:nvPr userDrawn="1"/>
        </p:nvPicPr>
        <p:blipFill>
          <a:blip r:embed="rId5" cstate="print"/>
          <a:srcRect/>
          <a:stretch>
            <a:fillRect/>
          </a:stretch>
        </p:blipFill>
        <p:spPr bwMode="auto">
          <a:xfrm>
            <a:off x="6492240" y="418318"/>
            <a:ext cx="2080260" cy="496887"/>
          </a:xfrm>
          <a:prstGeom prst="rect">
            <a:avLst/>
          </a:prstGeom>
          <a:noFill/>
          <a:ln w="9525">
            <a:noFill/>
            <a:miter lim="800000"/>
            <a:headEnd/>
            <a:tailEnd/>
          </a:ln>
        </p:spPr>
      </p:pic>
      <p:pic>
        <p:nvPicPr>
          <p:cNvPr id="12" name="Picture 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326880" y="381000"/>
            <a:ext cx="1371600" cy="571500"/>
          </a:xfrm>
          <a:prstGeom prst="rect">
            <a:avLst/>
          </a:prstGeom>
          <a:noFill/>
          <a:ln w="9525">
            <a:noFill/>
            <a:miter lim="800000"/>
            <a:headEnd/>
            <a:tailEnd/>
          </a:ln>
        </p:spPr>
      </p:pic>
      <p:sp>
        <p:nvSpPr>
          <p:cNvPr id="8" name="Title 7"/>
          <p:cNvSpPr>
            <a:spLocks noGrp="1"/>
          </p:cNvSpPr>
          <p:nvPr>
            <p:ph type="ctrTitle"/>
          </p:nvPr>
        </p:nvSpPr>
        <p:spPr>
          <a:xfrm>
            <a:off x="2834640" y="4038600"/>
            <a:ext cx="77724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2834640" y="6050037"/>
            <a:ext cx="8046720" cy="685800"/>
          </a:xfrm>
        </p:spPr>
        <p:txBody>
          <a:bodyPr anchor="ctr">
            <a:normAutofit/>
          </a:bodyPr>
          <a:lstStyle>
            <a:lvl1pPr marL="0" indent="0" algn="l">
              <a:buNone/>
              <a:defRPr sz="2600">
                <a:solidFill>
                  <a:srgbClr val="FFFFFF"/>
                </a:solidFill>
              </a:defRPr>
            </a:lvl1pPr>
            <a:lvl2pPr marL="457163" indent="0" algn="ctr">
              <a:buNone/>
            </a:lvl2pPr>
            <a:lvl3pPr marL="914327" indent="0" algn="ctr">
              <a:buNone/>
            </a:lvl3pPr>
            <a:lvl4pPr marL="1371490" indent="0" algn="ctr">
              <a:buNone/>
            </a:lvl4pPr>
            <a:lvl5pPr marL="1828654" indent="0" algn="ctr">
              <a:buNone/>
            </a:lvl5pPr>
            <a:lvl6pPr marL="2285818" indent="0" algn="ctr">
              <a:buNone/>
            </a:lvl6pPr>
            <a:lvl7pPr marL="2742980" indent="0" algn="ctr">
              <a:buNone/>
            </a:lvl7pPr>
            <a:lvl8pPr marL="3200144" indent="0" algn="ctr">
              <a:buNone/>
            </a:lvl8pPr>
            <a:lvl9pPr marL="3657308" indent="0" algn="ctr">
              <a:buNone/>
            </a:lvl9pPr>
          </a:lstStyle>
          <a:p>
            <a:r>
              <a:rPr lang="en-US" dirty="0"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2"/>
          <p:cNvSpPr>
            <a:spLocks noGrp="1"/>
          </p:cNvSpPr>
          <p:nvPr>
            <p:ph type="sldNum" sz="quarter" idx="11"/>
          </p:nvPr>
        </p:nvSpPr>
        <p:spPr/>
        <p:txBody>
          <a:bodyPr/>
          <a:lstStyle>
            <a:lvl1pPr>
              <a:defRPr/>
            </a:lvl1pPr>
          </a:lstStyle>
          <a:p>
            <a:pPr>
              <a:defRPr/>
            </a:pPr>
            <a:fld id="{39FFB310-F85D-4135-81C7-24F742CF41E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7315204" y="0"/>
            <a:ext cx="3848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370446" y="609600"/>
            <a:ext cx="27432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370446" y="0"/>
            <a:ext cx="27432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7863840" y="609611"/>
            <a:ext cx="246888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609600"/>
            <a:ext cx="667512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11"/>
          </p:nvPr>
        </p:nvSpPr>
        <p:spPr>
          <a:xfrm rot="5400000">
            <a:off x="7240906" y="120022"/>
            <a:ext cx="533400" cy="293370"/>
          </a:xfrm>
        </p:spPr>
        <p:txBody>
          <a:bodyPr/>
          <a:lstStyle>
            <a:lvl1pPr>
              <a:defRPr/>
            </a:lvl1pPr>
          </a:lstStyle>
          <a:p>
            <a:pPr>
              <a:defRPr/>
            </a:pPr>
            <a:fld id="{65819554-2023-4B2A-8623-4E99BF5B233A}"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10241280" cy="7175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457199" y="2133600"/>
            <a:ext cx="3334871"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7299998" y="2133600"/>
            <a:ext cx="3398481"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5"/>
          <p:cNvSpPr>
            <a:spLocks noGrp="1"/>
          </p:cNvSpPr>
          <p:nvPr>
            <p:ph type="body" sz="quarter" idx="1"/>
          </p:nvPr>
        </p:nvSpPr>
        <p:spPr>
          <a:xfrm>
            <a:off x="457199" y="1400542"/>
            <a:ext cx="3334872"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3906078" y="1400542"/>
            <a:ext cx="3279914" cy="640080"/>
          </a:xfrm>
          <a:solidFill>
            <a:schemeClr val="accent3"/>
          </a:solidFill>
        </p:spPr>
        <p:txBody>
          <a:bodyPr rtlCol="0" anchor="ctr"/>
          <a:lstStyle>
            <a:lvl1pPr marL="0" indent="0">
              <a:buFontTx/>
              <a:buNone/>
              <a:defRPr sz="2000" b="1">
                <a:solidFill>
                  <a:srgbClr val="FFFFFF"/>
                </a:solidFill>
              </a:defRPr>
            </a:lvl1pPr>
          </a:lstStyle>
          <a:p>
            <a:pPr lvl="0"/>
            <a:r>
              <a:rPr lang="en-US" dirty="0" smtClean="0"/>
              <a:t>Click to edit Master text styles</a:t>
            </a:r>
          </a:p>
        </p:txBody>
      </p:sp>
      <p:sp>
        <p:nvSpPr>
          <p:cNvPr id="7" name="Slide Number Placeholder 11"/>
          <p:cNvSpPr>
            <a:spLocks noGrp="1"/>
          </p:cNvSpPr>
          <p:nvPr>
            <p:ph type="sldNum" sz="quarter" idx="10"/>
          </p:nvPr>
        </p:nvSpPr>
        <p:spPr/>
        <p:txBody>
          <a:bodyPr rtlCol="0"/>
          <a:lstStyle>
            <a:lvl1pPr>
              <a:defRPr sz="900" smtClean="0"/>
            </a:lvl1pPr>
          </a:lstStyle>
          <a:p>
            <a:pPr>
              <a:defRPr/>
            </a:pPr>
            <a:fld id="{5C53F9C9-D22F-4FC2-A6CD-5F28CE9B65A7}" type="slidenum">
              <a:rPr lang="en-US"/>
              <a:pPr>
                <a:defRPr/>
              </a:pPr>
              <a:t>‹#›</a:t>
            </a:fld>
            <a:endParaRPr lang="en-US" dirty="0"/>
          </a:p>
        </p:txBody>
      </p:sp>
      <p:sp>
        <p:nvSpPr>
          <p:cNvPr id="8" name="Text Placeholder 14"/>
          <p:cNvSpPr>
            <a:spLocks noGrp="1"/>
          </p:cNvSpPr>
          <p:nvPr>
            <p:ph type="body" sz="quarter" idx="11"/>
          </p:nvPr>
        </p:nvSpPr>
        <p:spPr>
          <a:xfrm>
            <a:off x="7299999" y="1400542"/>
            <a:ext cx="3398482" cy="640080"/>
          </a:xfrm>
          <a:solidFill>
            <a:schemeClr val="accent4"/>
          </a:solidFill>
        </p:spPr>
        <p:txBody>
          <a:bodyPr rtlCol="0" anchor="ctr"/>
          <a:lstStyle>
            <a:lvl1pPr marL="0" indent="0">
              <a:buFontTx/>
              <a:buNone/>
              <a:defRPr sz="2000" b="1">
                <a:solidFill>
                  <a:srgbClr val="FFFFFF"/>
                </a:solidFill>
              </a:defRPr>
            </a:lvl1pPr>
          </a:lstStyle>
          <a:p>
            <a:pPr lvl="0"/>
            <a:r>
              <a:rPr lang="en-US" dirty="0" smtClean="0"/>
              <a:t>Click to edit Master text styles</a:t>
            </a:r>
          </a:p>
        </p:txBody>
      </p:sp>
      <p:sp>
        <p:nvSpPr>
          <p:cNvPr id="9" name="Content Placeholder 12"/>
          <p:cNvSpPr>
            <a:spLocks noGrp="1"/>
          </p:cNvSpPr>
          <p:nvPr>
            <p:ph sz="quarter" idx="12"/>
          </p:nvPr>
        </p:nvSpPr>
        <p:spPr>
          <a:xfrm>
            <a:off x="3906079" y="2133600"/>
            <a:ext cx="3279914"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48883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10241280" cy="7175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457199" y="2133600"/>
            <a:ext cx="3334871"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7299998" y="2133600"/>
            <a:ext cx="3398481"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5"/>
          <p:cNvSpPr>
            <a:spLocks noGrp="1"/>
          </p:cNvSpPr>
          <p:nvPr>
            <p:ph type="body" sz="quarter" idx="1"/>
          </p:nvPr>
        </p:nvSpPr>
        <p:spPr>
          <a:xfrm>
            <a:off x="457199" y="1400542"/>
            <a:ext cx="3334872"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3906078" y="1400542"/>
            <a:ext cx="3279914" cy="640080"/>
          </a:xfrm>
          <a:solidFill>
            <a:schemeClr val="accent3"/>
          </a:solidFill>
        </p:spPr>
        <p:txBody>
          <a:bodyPr rtlCol="0" anchor="ctr"/>
          <a:lstStyle>
            <a:lvl1pPr marL="0" indent="0">
              <a:buFontTx/>
              <a:buNone/>
              <a:defRPr sz="2000" b="1">
                <a:solidFill>
                  <a:srgbClr val="FFFFFF"/>
                </a:solidFill>
              </a:defRPr>
            </a:lvl1pPr>
          </a:lstStyle>
          <a:p>
            <a:pPr lvl="0"/>
            <a:r>
              <a:rPr lang="en-US" dirty="0" smtClean="0"/>
              <a:t>Click to edit Master text styles</a:t>
            </a:r>
          </a:p>
        </p:txBody>
      </p:sp>
      <p:sp>
        <p:nvSpPr>
          <p:cNvPr id="7" name="Slide Number Placeholder 11"/>
          <p:cNvSpPr>
            <a:spLocks noGrp="1"/>
          </p:cNvSpPr>
          <p:nvPr>
            <p:ph type="sldNum" sz="quarter" idx="10"/>
          </p:nvPr>
        </p:nvSpPr>
        <p:spPr/>
        <p:txBody>
          <a:bodyPr rtlCol="0"/>
          <a:lstStyle>
            <a:lvl1pPr>
              <a:defRPr sz="900" smtClean="0"/>
            </a:lvl1pPr>
          </a:lstStyle>
          <a:p>
            <a:pPr>
              <a:defRPr/>
            </a:pPr>
            <a:fld id="{5C53F9C9-D22F-4FC2-A6CD-5F28CE9B65A7}" type="slidenum">
              <a:rPr lang="en-US"/>
              <a:pPr>
                <a:defRPr/>
              </a:pPr>
              <a:t>‹#›</a:t>
            </a:fld>
            <a:endParaRPr lang="en-US" dirty="0"/>
          </a:p>
        </p:txBody>
      </p:sp>
      <p:sp>
        <p:nvSpPr>
          <p:cNvPr id="8" name="Text Placeholder 14"/>
          <p:cNvSpPr>
            <a:spLocks noGrp="1"/>
          </p:cNvSpPr>
          <p:nvPr>
            <p:ph type="body" sz="quarter" idx="11"/>
          </p:nvPr>
        </p:nvSpPr>
        <p:spPr>
          <a:xfrm>
            <a:off x="7299999" y="1400542"/>
            <a:ext cx="3398482" cy="640080"/>
          </a:xfrm>
          <a:solidFill>
            <a:schemeClr val="accent4"/>
          </a:solidFill>
        </p:spPr>
        <p:txBody>
          <a:bodyPr rtlCol="0" anchor="ctr"/>
          <a:lstStyle>
            <a:lvl1pPr marL="0" indent="0">
              <a:buFontTx/>
              <a:buNone/>
              <a:defRPr sz="2000" b="1">
                <a:solidFill>
                  <a:srgbClr val="FFFFFF"/>
                </a:solidFill>
              </a:defRPr>
            </a:lvl1pPr>
          </a:lstStyle>
          <a:p>
            <a:pPr lvl="0"/>
            <a:r>
              <a:rPr lang="en-US" dirty="0" smtClean="0"/>
              <a:t>Click to edit Master text styles</a:t>
            </a:r>
          </a:p>
        </p:txBody>
      </p:sp>
      <p:sp>
        <p:nvSpPr>
          <p:cNvPr id="9" name="Content Placeholder 12"/>
          <p:cNvSpPr>
            <a:spLocks noGrp="1"/>
          </p:cNvSpPr>
          <p:nvPr>
            <p:ph sz="quarter" idx="12"/>
          </p:nvPr>
        </p:nvSpPr>
        <p:spPr>
          <a:xfrm>
            <a:off x="3906079" y="2133600"/>
            <a:ext cx="3279914"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0483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02038"/>
            <a:ext cx="8229600" cy="1655762"/>
          </a:xfrm>
        </p:spPr>
        <p:txBody>
          <a:bodyPr/>
          <a:lstStyle>
            <a:lvl1pPr marL="0" indent="0" algn="ctr">
              <a:buNone/>
              <a:defRPr sz="2400"/>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70893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4724400"/>
            <a:ext cx="10972800" cy="2133600"/>
          </a:xfrm>
        </p:spPr>
        <p:txBody>
          <a:bodyPr>
            <a:normAutofit/>
          </a:bodyPr>
          <a:lstStyle>
            <a:lvl1pPr marL="0" indent="0" algn="ctr">
              <a:buNone/>
              <a:defRPr sz="2200" baseline="0">
                <a:solidFill>
                  <a:schemeClr val="tx1">
                    <a:tint val="75000"/>
                  </a:schemeClr>
                </a:solidFill>
                <a:latin typeface="Garamond" pitchFamily="18" charset="0"/>
              </a:defRPr>
            </a:lvl1pPr>
            <a:lvl2pPr marL="457163" indent="0" algn="ctr">
              <a:buNone/>
              <a:defRPr>
                <a:solidFill>
                  <a:schemeClr val="tx1">
                    <a:tint val="75000"/>
                  </a:schemeClr>
                </a:solidFill>
              </a:defRPr>
            </a:lvl2pPr>
            <a:lvl3pPr marL="914327"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0"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hasCustomPrompt="1"/>
          </p:nvPr>
        </p:nvSpPr>
        <p:spPr>
          <a:xfrm>
            <a:off x="-548640" y="3810000"/>
            <a:ext cx="12070080" cy="838200"/>
          </a:xfrm>
        </p:spPr>
        <p:txBody>
          <a:bodyPr/>
          <a:lstStyle>
            <a:lvl1pPr algn="ctr">
              <a:buNone/>
              <a:defRPr>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364922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17096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749"/>
            <a:ext cx="946404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48666" y="4589474"/>
            <a:ext cx="9464040" cy="1500187"/>
          </a:xfrm>
        </p:spPr>
        <p:txBody>
          <a:bodyPr/>
          <a:lstStyle>
            <a:lvl1pPr marL="0" indent="0">
              <a:buNone/>
              <a:defRPr sz="2400">
                <a:solidFill>
                  <a:schemeClr val="tx1">
                    <a:tint val="75000"/>
                  </a:schemeClr>
                </a:solidFill>
              </a:defRPr>
            </a:lvl1pPr>
            <a:lvl2pPr marL="457163" indent="0">
              <a:buNone/>
              <a:defRPr sz="2000">
                <a:solidFill>
                  <a:schemeClr val="tx1">
                    <a:tint val="75000"/>
                  </a:schemeClr>
                </a:solidFill>
              </a:defRPr>
            </a:lvl2pPr>
            <a:lvl3pPr marL="914327" indent="0">
              <a:buNone/>
              <a:defRPr sz="1800">
                <a:solidFill>
                  <a:schemeClr val="tx1">
                    <a:tint val="75000"/>
                  </a:schemeClr>
                </a:solidFill>
              </a:defRPr>
            </a:lvl3pPr>
            <a:lvl4pPr marL="1371490" indent="0">
              <a:buNone/>
              <a:defRPr sz="1600">
                <a:solidFill>
                  <a:schemeClr val="tx1">
                    <a:tint val="75000"/>
                  </a:schemeClr>
                </a:solidFill>
              </a:defRPr>
            </a:lvl4pPr>
            <a:lvl5pPr marL="1828654" indent="0">
              <a:buNone/>
              <a:defRPr sz="1600">
                <a:solidFill>
                  <a:schemeClr val="tx1">
                    <a:tint val="75000"/>
                  </a:schemeClr>
                </a:solidFill>
              </a:defRPr>
            </a:lvl5pPr>
            <a:lvl6pPr marL="2285818" indent="0">
              <a:buNone/>
              <a:defRPr sz="1600">
                <a:solidFill>
                  <a:schemeClr val="tx1">
                    <a:tint val="75000"/>
                  </a:schemeClr>
                </a:solidFill>
              </a:defRPr>
            </a:lvl6pPr>
            <a:lvl7pPr marL="2742980" indent="0">
              <a:buNone/>
              <a:defRPr sz="1600">
                <a:solidFill>
                  <a:schemeClr val="tx1">
                    <a:tint val="75000"/>
                  </a:schemeClr>
                </a:solidFill>
              </a:defRPr>
            </a:lvl7pPr>
            <a:lvl8pPr marL="3200144" indent="0">
              <a:buNone/>
              <a:defRPr sz="1600">
                <a:solidFill>
                  <a:schemeClr val="tx1">
                    <a:tint val="75000"/>
                  </a:schemeClr>
                </a:solidFill>
              </a:defRPr>
            </a:lvl8pPr>
            <a:lvl9pPr marL="365730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696565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825625"/>
            <a:ext cx="464058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825625"/>
            <a:ext cx="464058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416810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6" y="365129"/>
            <a:ext cx="946404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91" y="1681163"/>
            <a:ext cx="4642484" cy="82391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6291"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76C6-F1B5-4E56-96A9-58CE82EB05C9}" type="datetimeFigureOut">
              <a:rPr lang="en-US" smtClean="0"/>
              <a:pPr/>
              <a:t>8/25/2015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95411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241280" cy="762000"/>
          </a:xfrm>
        </p:spPr>
        <p:txBody>
          <a:bodyPr>
            <a:normAutofit/>
          </a:bodyPr>
          <a:lstStyle>
            <a:lvl1pPr>
              <a:defRPr sz="3600"/>
            </a:lvl1pPr>
          </a:lstStyle>
          <a:p>
            <a:r>
              <a:rPr lang="en-US" smtClean="0"/>
              <a:t>Click to edit Master title style</a:t>
            </a:r>
            <a:endParaRPr lang="en-US" dirty="0"/>
          </a:p>
        </p:txBody>
      </p:sp>
      <p:sp>
        <p:nvSpPr>
          <p:cNvPr id="8" name="Content Placeholder 7"/>
          <p:cNvSpPr>
            <a:spLocks noGrp="1"/>
          </p:cNvSpPr>
          <p:nvPr>
            <p:ph sz="quarter" idx="1"/>
          </p:nvPr>
        </p:nvSpPr>
        <p:spPr>
          <a:xfrm>
            <a:off x="457200" y="1371600"/>
            <a:ext cx="10241280" cy="4724400"/>
          </a:xfrm>
          <a:ln w="3175">
            <a:noFill/>
          </a:ln>
        </p:spPr>
        <p:txBody>
          <a:bodyPr/>
          <a:lstStyle>
            <a:lvl1pPr>
              <a:defRPr>
                <a:solidFill>
                  <a:srgbClr val="0070C0"/>
                </a:solidFill>
              </a:defRPr>
            </a:lvl1pPr>
            <a:lvl3pPr>
              <a:defRPr sz="24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1"/>
          </p:nvPr>
        </p:nvSpPr>
        <p:spPr>
          <a:xfrm>
            <a:off x="0" y="1055688"/>
            <a:ext cx="365760" cy="239712"/>
          </a:xfrm>
        </p:spPr>
        <p:txBody>
          <a:bodyPr wrap="square" lIns="0" tIns="45720" rIns="0" bIns="45720" numCol="1" compatLnSpc="1">
            <a:prstTxWarp prst="textNoShape">
              <a:avLst/>
            </a:prstTxWarp>
          </a:bodyPr>
          <a:lstStyle>
            <a:lvl1pPr fontAlgn="base">
              <a:spcBef>
                <a:spcPct val="0"/>
              </a:spcBef>
              <a:spcAft>
                <a:spcPct val="0"/>
              </a:spcAft>
              <a:defRPr sz="900" smtClean="0"/>
            </a:lvl1pPr>
          </a:lstStyle>
          <a:p>
            <a:pPr>
              <a:defRPr/>
            </a:pPr>
            <a:fld id="{FEAE6D40-F896-41B2-9780-66B76788FC57}"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76C6-F1B5-4E56-96A9-58CE82EB05C9}" type="datetimeFigureOut">
              <a:rPr lang="en-US" smtClean="0"/>
              <a:pPr/>
              <a:t>8/25/2015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408064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76C6-F1B5-4E56-96A9-58CE82EB05C9}" type="datetimeFigureOut">
              <a:rPr lang="en-US" smtClean="0"/>
              <a:pPr/>
              <a:t>8/25/2015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99587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92" y="457200"/>
            <a:ext cx="3539490"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665346" y="987436"/>
            <a:ext cx="555498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92" y="2057400"/>
            <a:ext cx="3539490" cy="3811588"/>
          </a:xfrm>
        </p:spPr>
        <p:txBody>
          <a:bodyPr/>
          <a:lstStyle>
            <a:lvl1pPr marL="0" indent="0">
              <a:buNone/>
              <a:defRPr sz="1600"/>
            </a:lvl1pPr>
            <a:lvl2pPr marL="457163" indent="0">
              <a:buNone/>
              <a:defRPr sz="1400"/>
            </a:lvl2pPr>
            <a:lvl3pPr marL="914327" indent="0">
              <a:buNone/>
              <a:defRPr sz="1200"/>
            </a:lvl3pPr>
            <a:lvl4pPr marL="1371490" indent="0">
              <a:buNone/>
              <a:defRPr sz="1000"/>
            </a:lvl4pPr>
            <a:lvl5pPr marL="1828654" indent="0">
              <a:buNone/>
              <a:defRPr sz="1000"/>
            </a:lvl5pPr>
            <a:lvl6pPr marL="2285818" indent="0">
              <a:buNone/>
              <a:defRPr sz="1000"/>
            </a:lvl6pPr>
            <a:lvl7pPr marL="2742980" indent="0">
              <a:buNone/>
              <a:defRPr sz="1000"/>
            </a:lvl7pPr>
            <a:lvl8pPr marL="3200144" indent="0">
              <a:buNone/>
              <a:defRPr sz="1000"/>
            </a:lvl8pPr>
            <a:lvl9pPr marL="365730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2237887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92" y="457200"/>
            <a:ext cx="3539490"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665346" y="987436"/>
            <a:ext cx="5554980" cy="4873625"/>
          </a:xfrm>
        </p:spPr>
        <p:txBody>
          <a:bodyPr/>
          <a:lstStyle>
            <a:lvl1pPr marL="0" indent="0">
              <a:buNone/>
              <a:defRPr sz="3200"/>
            </a:lvl1pPr>
            <a:lvl2pPr marL="457163" indent="0">
              <a:buNone/>
              <a:defRPr sz="2800"/>
            </a:lvl2pPr>
            <a:lvl3pPr marL="914327" indent="0">
              <a:buNone/>
              <a:defRPr sz="2400"/>
            </a:lvl3pPr>
            <a:lvl4pPr marL="1371490" indent="0">
              <a:buNone/>
              <a:defRPr sz="2000"/>
            </a:lvl4pPr>
            <a:lvl5pPr marL="1828654" indent="0">
              <a:buNone/>
              <a:defRPr sz="2000"/>
            </a:lvl5pPr>
            <a:lvl6pPr marL="2285818" indent="0">
              <a:buNone/>
              <a:defRPr sz="2000"/>
            </a:lvl6pPr>
            <a:lvl7pPr marL="2742980" indent="0">
              <a:buNone/>
              <a:defRPr sz="2000"/>
            </a:lvl7pPr>
            <a:lvl8pPr marL="3200144" indent="0">
              <a:buNone/>
              <a:defRPr sz="2000"/>
            </a:lvl8pPr>
            <a:lvl9pPr marL="3657308" indent="0">
              <a:buNone/>
              <a:defRPr sz="2000"/>
            </a:lvl9pPr>
          </a:lstStyle>
          <a:p>
            <a:endParaRPr lang="en-US"/>
          </a:p>
        </p:txBody>
      </p:sp>
      <p:sp>
        <p:nvSpPr>
          <p:cNvPr id="4" name="Text Placeholder 3"/>
          <p:cNvSpPr>
            <a:spLocks noGrp="1"/>
          </p:cNvSpPr>
          <p:nvPr>
            <p:ph type="body" sz="half" idx="2"/>
          </p:nvPr>
        </p:nvSpPr>
        <p:spPr>
          <a:xfrm>
            <a:off x="756292" y="2057400"/>
            <a:ext cx="3539490" cy="3811588"/>
          </a:xfrm>
        </p:spPr>
        <p:txBody>
          <a:bodyPr/>
          <a:lstStyle>
            <a:lvl1pPr marL="0" indent="0">
              <a:buNone/>
              <a:defRPr sz="1600"/>
            </a:lvl1pPr>
            <a:lvl2pPr marL="457163" indent="0">
              <a:buNone/>
              <a:defRPr sz="1400"/>
            </a:lvl2pPr>
            <a:lvl3pPr marL="914327" indent="0">
              <a:buNone/>
              <a:defRPr sz="1200"/>
            </a:lvl3pPr>
            <a:lvl4pPr marL="1371490" indent="0">
              <a:buNone/>
              <a:defRPr sz="1000"/>
            </a:lvl4pPr>
            <a:lvl5pPr marL="1828654" indent="0">
              <a:buNone/>
              <a:defRPr sz="1000"/>
            </a:lvl5pPr>
            <a:lvl6pPr marL="2285818" indent="0">
              <a:buNone/>
              <a:defRPr sz="1000"/>
            </a:lvl6pPr>
            <a:lvl7pPr marL="2742980" indent="0">
              <a:buNone/>
              <a:defRPr sz="1000"/>
            </a:lvl7pPr>
            <a:lvl8pPr marL="3200144" indent="0">
              <a:buNone/>
              <a:defRPr sz="1000"/>
            </a:lvl8pPr>
            <a:lvl9pPr marL="365730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613800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4271728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4" y="365125"/>
            <a:ext cx="236601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4" y="365125"/>
            <a:ext cx="691515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57617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602038"/>
            <a:ext cx="82296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596837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467524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709739"/>
            <a:ext cx="9464040" cy="2852737"/>
          </a:xfrm>
        </p:spPr>
        <p:txBody>
          <a:bodyPr anchor="b"/>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748665" y="4589464"/>
            <a:ext cx="946404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879032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543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549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40493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109728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55448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45920" y="1600200"/>
            <a:ext cx="932688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645925" y="2743200"/>
            <a:ext cx="8547736"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645920" y="1600200"/>
            <a:ext cx="9144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Slide Number Placeholder 12"/>
          <p:cNvSpPr>
            <a:spLocks noGrp="1"/>
          </p:cNvSpPr>
          <p:nvPr>
            <p:ph type="sldNum" sz="quarter" idx="10"/>
          </p:nvPr>
        </p:nvSpPr>
        <p:spPr>
          <a:xfrm>
            <a:off x="0" y="1752611"/>
            <a:ext cx="1554480" cy="701675"/>
          </a:xfrm>
        </p:spPr>
        <p:txBody>
          <a:bodyPr/>
          <a:lstStyle>
            <a:lvl1pPr>
              <a:defRPr sz="2400">
                <a:solidFill>
                  <a:srgbClr val="FFFFFF"/>
                </a:solidFill>
              </a:defRPr>
            </a:lvl1pPr>
          </a:lstStyle>
          <a:p>
            <a:pPr>
              <a:defRPr/>
            </a:pPr>
            <a:fld id="{CCBA2651-4418-4A21-8D5E-1E736A97129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6"/>
            <a:ext cx="946404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55810" y="1681163"/>
            <a:ext cx="464200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4" name="Content Placeholder 3"/>
          <p:cNvSpPr>
            <a:spLocks noGrp="1"/>
          </p:cNvSpPr>
          <p:nvPr>
            <p:ph sz="half" idx="2"/>
          </p:nvPr>
        </p:nvSpPr>
        <p:spPr>
          <a:xfrm>
            <a:off x="755810" y="2505075"/>
            <a:ext cx="464200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554980" y="1681163"/>
            <a:ext cx="4664869"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4869"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7976C6-F1B5-4E56-96A9-58CE82EB05C9}" type="datetimeFigureOut">
              <a:rPr lang="en-US" smtClean="0"/>
              <a:pPr/>
              <a:t>8/25/2015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729286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7976C6-F1B5-4E56-96A9-58CE82EB05C9}" type="datetimeFigureOut">
              <a:rPr lang="en-US" smtClean="0"/>
              <a:pPr/>
              <a:t>8/25/2015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543037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76C6-F1B5-4E56-96A9-58CE82EB05C9}" type="datetimeFigureOut">
              <a:rPr lang="en-US" smtClean="0"/>
              <a:pPr/>
              <a:t>8/25/2015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1070339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smtClean="0"/>
              <a:t>Click to edit Master title style</a:t>
            </a:r>
            <a:endParaRPr lang="en-US" dirty="0"/>
          </a:p>
        </p:txBody>
      </p:sp>
      <p:sp>
        <p:nvSpPr>
          <p:cNvPr id="3" name="Content Placeholder 2"/>
          <p:cNvSpPr>
            <a:spLocks noGrp="1"/>
          </p:cNvSpPr>
          <p:nvPr>
            <p:ph idx="1"/>
          </p:nvPr>
        </p:nvSpPr>
        <p:spPr>
          <a:xfrm>
            <a:off x="4664869" y="987426"/>
            <a:ext cx="555498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76136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664869" y="987426"/>
            <a:ext cx="555498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smtClean="0"/>
              <a:t>Click icon to add picture</a:t>
            </a:r>
            <a:endParaRPr lang="en-US" dirty="0"/>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76C6-F1B5-4E56-96A9-58CE82EB05C9}" type="datetimeFigureOut">
              <a:rPr lang="en-US" smtClean="0"/>
              <a:pPr/>
              <a:t>8/25/2015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644881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414421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65125"/>
            <a:ext cx="236601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54380" y="365125"/>
            <a:ext cx="696087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7976C6-F1B5-4E56-96A9-58CE82EB05C9}" type="datetimeFigureOut">
              <a:rPr lang="en-US" smtClean="0"/>
              <a:pPr/>
              <a:t>8/25/2015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651B3-6678-4A03-AD98-42CDD4199586}" type="slidenum">
              <a:rPr lang="en-US" smtClean="0"/>
              <a:pPr/>
              <a:t>‹#›</a:t>
            </a:fld>
            <a:endParaRPr lang="en-US"/>
          </a:p>
        </p:txBody>
      </p:sp>
    </p:spTree>
    <p:extLst>
      <p:ext uri="{BB962C8B-B14F-4D97-AF65-F5344CB8AC3E}">
        <p14:creationId xmlns:p14="http://schemas.microsoft.com/office/powerpoint/2010/main" val="3248400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0" y="4724400"/>
            <a:ext cx="10972800" cy="2133600"/>
          </a:xfrm>
        </p:spPr>
        <p:txBody>
          <a:bodyPr>
            <a:normAutofit/>
          </a:bodyPr>
          <a:lstStyle>
            <a:lvl1pPr marL="0" indent="0" algn="ctr">
              <a:buNone/>
              <a:defRPr sz="2200" baseline="0">
                <a:solidFill>
                  <a:schemeClr val="tx1">
                    <a:tint val="75000"/>
                  </a:schemeClr>
                </a:solidFill>
                <a:latin typeface="Garamond" pitchFamily="18" charset="0"/>
              </a:defRPr>
            </a:lvl1pPr>
            <a:lvl2pPr marL="457163" indent="0" algn="ctr">
              <a:buNone/>
              <a:defRPr>
                <a:solidFill>
                  <a:schemeClr val="tx1">
                    <a:tint val="75000"/>
                  </a:schemeClr>
                </a:solidFill>
              </a:defRPr>
            </a:lvl2pPr>
            <a:lvl3pPr marL="914327"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0" indent="0" algn="ctr">
              <a:buNone/>
              <a:defRPr>
                <a:solidFill>
                  <a:schemeClr val="tx1">
                    <a:tint val="75000"/>
                  </a:schemeClr>
                </a:solidFill>
              </a:defRPr>
            </a:lvl7pPr>
            <a:lvl8pPr marL="3200144" indent="0" algn="ctr">
              <a:buNone/>
              <a:defRPr>
                <a:solidFill>
                  <a:schemeClr val="tx1">
                    <a:tint val="75000"/>
                  </a:schemeClr>
                </a:solidFill>
              </a:defRPr>
            </a:lvl8pPr>
            <a:lvl9pPr marL="3657308" indent="0" algn="ctr">
              <a:buNone/>
              <a:defRPr>
                <a:solidFill>
                  <a:schemeClr val="tx1">
                    <a:tint val="75000"/>
                  </a:schemeClr>
                </a:solidFill>
              </a:defRPr>
            </a:lvl9pPr>
          </a:lstStyle>
          <a:p>
            <a:r>
              <a:rPr lang="en-US" dirty="0" smtClean="0"/>
              <a:t>Click to edit Master subtitle style</a:t>
            </a:r>
            <a:endParaRPr lang="en-US" dirty="0"/>
          </a:p>
        </p:txBody>
      </p:sp>
      <p:sp>
        <p:nvSpPr>
          <p:cNvPr id="11" name="Text Placeholder 10"/>
          <p:cNvSpPr>
            <a:spLocks noGrp="1"/>
          </p:cNvSpPr>
          <p:nvPr>
            <p:ph type="body" sz="quarter" idx="10" hasCustomPrompt="1"/>
          </p:nvPr>
        </p:nvSpPr>
        <p:spPr>
          <a:xfrm>
            <a:off x="-548640" y="3810000"/>
            <a:ext cx="12070080" cy="838200"/>
          </a:xfrm>
        </p:spPr>
        <p:txBody>
          <a:bodyPr/>
          <a:lstStyle>
            <a:lvl1pPr algn="ctr">
              <a:buNone/>
              <a:defRPr>
                <a:solidFill>
                  <a:schemeClr val="bg1"/>
                </a:solidFill>
              </a:defRPr>
            </a:lvl1pPr>
          </a:lstStyle>
          <a:p>
            <a:pPr lvl="0"/>
            <a:r>
              <a:rPr lang="en-US" dirty="0" smtClean="0"/>
              <a:t>Insert Slide Title</a:t>
            </a:r>
            <a:endParaRPr lang="en-US" dirty="0"/>
          </a:p>
        </p:txBody>
      </p:sp>
    </p:spTree>
    <p:extLst>
      <p:ext uri="{BB962C8B-B14F-4D97-AF65-F5344CB8AC3E}">
        <p14:creationId xmlns:p14="http://schemas.microsoft.com/office/powerpoint/2010/main" val="283619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5400"/>
            </a:lvl1pPr>
          </a:lstStyle>
          <a:p>
            <a:r>
              <a:rPr lang="en-US" smtClean="0"/>
              <a:t>Click to edit Master title style</a:t>
            </a:r>
            <a:endParaRPr lang="en-US"/>
          </a:p>
        </p:txBody>
      </p:sp>
      <p:sp>
        <p:nvSpPr>
          <p:cNvPr id="3" name="Subtitle 2"/>
          <p:cNvSpPr>
            <a:spLocks noGrp="1"/>
          </p:cNvSpPr>
          <p:nvPr>
            <p:ph type="subTitle" idx="1"/>
          </p:nvPr>
        </p:nvSpPr>
        <p:spPr>
          <a:xfrm>
            <a:off x="1371600" y="3602038"/>
            <a:ext cx="82296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095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973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731520" y="1589567"/>
            <a:ext cx="46634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813881" y="1589567"/>
            <a:ext cx="46634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9"/>
          <p:cNvSpPr>
            <a:spLocks noGrp="1"/>
          </p:cNvSpPr>
          <p:nvPr>
            <p:ph type="sldNum" sz="quarter" idx="10"/>
          </p:nvPr>
        </p:nvSpPr>
        <p:spPr/>
        <p:txBody>
          <a:bodyPr rtlCol="0"/>
          <a:lstStyle>
            <a:lvl1pPr>
              <a:defRPr sz="900" smtClean="0"/>
            </a:lvl1pPr>
          </a:lstStyle>
          <a:p>
            <a:pPr>
              <a:defRPr/>
            </a:pPr>
            <a:fld id="{D8A29240-63E0-438E-B339-D78654D925B5}"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709739"/>
            <a:ext cx="9464040" cy="2852737"/>
          </a:xfrm>
        </p:spPr>
        <p:txBody>
          <a:bodyPr anchor="b"/>
          <a:lstStyle>
            <a:lvl1pPr>
              <a:defRPr sz="5400"/>
            </a:lvl1pPr>
          </a:lstStyle>
          <a:p>
            <a:r>
              <a:rPr lang="en-US" smtClean="0"/>
              <a:t>Click to edit Master title style</a:t>
            </a:r>
            <a:endParaRPr lang="en-US"/>
          </a:p>
        </p:txBody>
      </p:sp>
      <p:sp>
        <p:nvSpPr>
          <p:cNvPr id="3" name="Text Placeholder 2"/>
          <p:cNvSpPr>
            <a:spLocks noGrp="1"/>
          </p:cNvSpPr>
          <p:nvPr>
            <p:ph type="body" idx="1"/>
          </p:nvPr>
        </p:nvSpPr>
        <p:spPr>
          <a:xfrm>
            <a:off x="748665" y="4589464"/>
            <a:ext cx="946404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5745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49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01583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6"/>
            <a:ext cx="946404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5810" y="1681163"/>
            <a:ext cx="464200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4" name="Content Placeholder 3"/>
          <p:cNvSpPr>
            <a:spLocks noGrp="1"/>
          </p:cNvSpPr>
          <p:nvPr>
            <p:ph sz="half" idx="2"/>
          </p:nvPr>
        </p:nvSpPr>
        <p:spPr>
          <a:xfrm>
            <a:off x="755810" y="2505075"/>
            <a:ext cx="464200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4869"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4869"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2626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080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7456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smtClean="0"/>
              <a:t>Click to edit Master title style</a:t>
            </a:r>
            <a:endParaRPr lang="en-US"/>
          </a:p>
        </p:txBody>
      </p:sp>
      <p:sp>
        <p:nvSpPr>
          <p:cNvPr id="3" name="Content Placeholder 2"/>
          <p:cNvSpPr>
            <a:spLocks noGrp="1"/>
          </p:cNvSpPr>
          <p:nvPr>
            <p:ph idx="1"/>
          </p:nvPr>
        </p:nvSpPr>
        <p:spPr>
          <a:xfrm>
            <a:off x="4664869" y="987426"/>
            <a:ext cx="555498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2321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57200"/>
            <a:ext cx="3539013" cy="1600200"/>
          </a:xfrm>
        </p:spPr>
        <p:txBody>
          <a:bodyPr anchor="b"/>
          <a:lstStyle>
            <a:lvl1pPr>
              <a:defRPr sz="2880"/>
            </a:lvl1pPr>
          </a:lstStyle>
          <a:p>
            <a:r>
              <a:rPr lang="en-US" smtClean="0"/>
              <a:t>Click to edit Master title style</a:t>
            </a:r>
            <a:endParaRPr lang="en-US"/>
          </a:p>
        </p:txBody>
      </p:sp>
      <p:sp>
        <p:nvSpPr>
          <p:cNvPr id="3" name="Picture Placeholder 2"/>
          <p:cNvSpPr>
            <a:spLocks noGrp="1"/>
          </p:cNvSpPr>
          <p:nvPr>
            <p:ph type="pic" idx="1"/>
          </p:nvPr>
        </p:nvSpPr>
        <p:spPr>
          <a:xfrm>
            <a:off x="4664869" y="987426"/>
            <a:ext cx="555498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1025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231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65125"/>
            <a:ext cx="236601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365125"/>
            <a:ext cx="696087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83493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02038"/>
            <a:ext cx="8229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87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10241280" cy="7175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457200" y="2133600"/>
            <a:ext cx="512064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5669280" y="2133600"/>
            <a:ext cx="50292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5"/>
          <p:cNvSpPr>
            <a:spLocks noGrp="1"/>
          </p:cNvSpPr>
          <p:nvPr>
            <p:ph type="body" sz="quarter" idx="1"/>
          </p:nvPr>
        </p:nvSpPr>
        <p:spPr>
          <a:xfrm>
            <a:off x="457200" y="1400542"/>
            <a:ext cx="512064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5669280" y="1400542"/>
            <a:ext cx="5029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Slide Number Placeholder 11"/>
          <p:cNvSpPr>
            <a:spLocks noGrp="1"/>
          </p:cNvSpPr>
          <p:nvPr>
            <p:ph type="sldNum" sz="quarter" idx="10"/>
          </p:nvPr>
        </p:nvSpPr>
        <p:spPr/>
        <p:txBody>
          <a:bodyPr rtlCol="0"/>
          <a:lstStyle>
            <a:lvl1pPr>
              <a:defRPr sz="900" smtClean="0"/>
            </a:lvl1pPr>
          </a:lstStyle>
          <a:p>
            <a:pPr>
              <a:defRPr/>
            </a:pPr>
            <a:fld id="{5C53F9C9-D22F-4FC2-A6CD-5F28CE9B65A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1474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709762"/>
            <a:ext cx="946404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48666" y="4589487"/>
            <a:ext cx="946404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866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4980" y="1825625"/>
            <a:ext cx="46634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5892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65129"/>
            <a:ext cx="946404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5810" y="1681163"/>
            <a:ext cx="464200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5810" y="2505075"/>
            <a:ext cx="464200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3" y="1681163"/>
            <a:ext cx="466486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54983" y="2505075"/>
            <a:ext cx="4664869"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1979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0933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9211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664869" y="987449"/>
            <a:ext cx="555498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3167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57200"/>
            <a:ext cx="3539014"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664869" y="987449"/>
            <a:ext cx="555498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55809" y="2057400"/>
            <a:ext cx="353901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6484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26403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2" y="365125"/>
            <a:ext cx="236601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3" y="365125"/>
            <a:ext cx="696087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2BB59-BD52-4DB0-9AC7-0DDD175B1383}" type="datetimeFigureOut">
              <a:rPr lang="en-US">
                <a:solidFill>
                  <a:prstClr val="white">
                    <a:tint val="75000"/>
                  </a:prstClr>
                </a:solidFill>
              </a:rPr>
              <a:pPr/>
              <a:t>8/25/2015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A81F61C-989D-47DC-A824-3879471F3C34}"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0097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2"/>
          <p:cNvSpPr>
            <a:spLocks noGrp="1"/>
          </p:cNvSpPr>
          <p:nvPr>
            <p:ph type="sldNum" sz="quarter" idx="11"/>
          </p:nvPr>
        </p:nvSpPr>
        <p:spPr/>
        <p:txBody>
          <a:bodyPr/>
          <a:lstStyle>
            <a:lvl1pPr>
              <a:defRPr sz="900" smtClean="0"/>
            </a:lvl1pPr>
          </a:lstStyle>
          <a:p>
            <a:pPr>
              <a:defRPr/>
            </a:pPr>
            <a:fld id="{28AFCC8F-7E1A-43DB-8362-AE6CCF6C1881}" type="slidenum">
              <a:rPr lang="en-US" smtClean="0"/>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09728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11430" y="6053139"/>
            <a:ext cx="2699386"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2830831" y="6043614"/>
            <a:ext cx="8141970"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63940" y="384969"/>
            <a:ext cx="640080" cy="563562"/>
          </a:xfrm>
          <a:prstGeom prst="rect">
            <a:avLst/>
          </a:prstGeom>
          <a:noFill/>
          <a:ln w="9525">
            <a:noFill/>
            <a:miter lim="800000"/>
            <a:headEnd/>
            <a:tailEnd/>
          </a:ln>
        </p:spPr>
      </p:pic>
      <p:pic>
        <p:nvPicPr>
          <p:cNvPr id="10" name="Picture 2"/>
          <p:cNvPicPr>
            <a:picLocks noChangeAspect="1" noChangeArrowheads="1"/>
          </p:cNvPicPr>
          <p:nvPr userDrawn="1"/>
        </p:nvPicPr>
        <p:blipFill>
          <a:blip r:embed="rId4" cstate="print"/>
          <a:srcRect/>
          <a:stretch>
            <a:fillRect/>
          </a:stretch>
        </p:blipFill>
        <p:spPr bwMode="auto">
          <a:xfrm>
            <a:off x="243840" y="476250"/>
            <a:ext cx="4183380" cy="381000"/>
          </a:xfrm>
          <a:prstGeom prst="rect">
            <a:avLst/>
          </a:prstGeom>
          <a:noFill/>
          <a:ln w="9525">
            <a:noFill/>
            <a:miter lim="800000"/>
            <a:headEnd/>
            <a:tailEnd/>
          </a:ln>
        </p:spPr>
      </p:pic>
      <p:pic>
        <p:nvPicPr>
          <p:cNvPr id="11" name="Picture 2"/>
          <p:cNvPicPr>
            <a:picLocks noChangeAspect="1" noChangeArrowheads="1"/>
          </p:cNvPicPr>
          <p:nvPr userDrawn="1"/>
        </p:nvPicPr>
        <p:blipFill>
          <a:blip r:embed="rId5" cstate="print"/>
          <a:srcRect/>
          <a:stretch>
            <a:fillRect/>
          </a:stretch>
        </p:blipFill>
        <p:spPr bwMode="auto">
          <a:xfrm>
            <a:off x="6492240" y="418308"/>
            <a:ext cx="2080260" cy="496887"/>
          </a:xfrm>
          <a:prstGeom prst="rect">
            <a:avLst/>
          </a:prstGeom>
          <a:noFill/>
          <a:ln w="9525">
            <a:noFill/>
            <a:miter lim="800000"/>
            <a:headEnd/>
            <a:tailEnd/>
          </a:ln>
        </p:spPr>
      </p:pic>
      <p:pic>
        <p:nvPicPr>
          <p:cNvPr id="12" name="Picture 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326880" y="381000"/>
            <a:ext cx="1371600" cy="571500"/>
          </a:xfrm>
          <a:prstGeom prst="rect">
            <a:avLst/>
          </a:prstGeom>
          <a:noFill/>
          <a:ln w="9525">
            <a:noFill/>
            <a:miter lim="800000"/>
            <a:headEnd/>
            <a:tailEnd/>
          </a:ln>
        </p:spPr>
      </p:pic>
      <p:sp>
        <p:nvSpPr>
          <p:cNvPr id="8" name="Title 7"/>
          <p:cNvSpPr>
            <a:spLocks noGrp="1"/>
          </p:cNvSpPr>
          <p:nvPr>
            <p:ph type="ctrTitle"/>
          </p:nvPr>
        </p:nvSpPr>
        <p:spPr>
          <a:xfrm>
            <a:off x="2834640" y="4038600"/>
            <a:ext cx="77724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2834640" y="6050037"/>
            <a:ext cx="804672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184953674"/>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241280" cy="762000"/>
          </a:xfrm>
        </p:spPr>
        <p:txBody>
          <a:bodyPr>
            <a:normAutofit/>
          </a:bodyPr>
          <a:lstStyle>
            <a:lvl1pPr>
              <a:defRPr sz="3600"/>
            </a:lvl1pPr>
          </a:lstStyle>
          <a:p>
            <a:r>
              <a:rPr lang="en-US" smtClean="0"/>
              <a:t>Click to edit Master title style</a:t>
            </a:r>
            <a:endParaRPr lang="en-US" dirty="0"/>
          </a:p>
        </p:txBody>
      </p:sp>
      <p:sp>
        <p:nvSpPr>
          <p:cNvPr id="8" name="Content Placeholder 7"/>
          <p:cNvSpPr>
            <a:spLocks noGrp="1"/>
          </p:cNvSpPr>
          <p:nvPr>
            <p:ph sz="quarter" idx="1"/>
          </p:nvPr>
        </p:nvSpPr>
        <p:spPr>
          <a:xfrm>
            <a:off x="457200" y="1371600"/>
            <a:ext cx="10241280" cy="4724400"/>
          </a:xfrm>
          <a:ln w="3175">
            <a:noFill/>
          </a:ln>
        </p:spPr>
        <p:txBody>
          <a:bodyPr/>
          <a:lstStyle>
            <a:lvl1pPr>
              <a:defRPr>
                <a:solidFill>
                  <a:srgbClr val="0070C0"/>
                </a:solidFill>
              </a:defRPr>
            </a:lvl1pPr>
            <a:lvl3pPr>
              <a:defRPr sz="24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1"/>
          </p:nvPr>
        </p:nvSpPr>
        <p:spPr>
          <a:xfrm>
            <a:off x="0" y="1055688"/>
            <a:ext cx="365760" cy="239712"/>
          </a:xfrm>
        </p:spPr>
        <p:txBody>
          <a:bodyPr wrap="square" lIns="0" tIns="45720" rIns="0" bIns="45720" numCol="1" compatLnSpc="1">
            <a:prstTxWarp prst="textNoShape">
              <a:avLst/>
            </a:prstTxWarp>
          </a:bodyPr>
          <a:lstStyle>
            <a:lvl1pPr fontAlgn="base">
              <a:spcBef>
                <a:spcPct val="0"/>
              </a:spcBef>
              <a:spcAft>
                <a:spcPct val="0"/>
              </a:spcAft>
              <a:defRPr sz="900" smtClean="0"/>
            </a:lvl1pPr>
          </a:lstStyle>
          <a:p>
            <a:pPr>
              <a:defRPr/>
            </a:pPr>
            <a:fld id="{FEAE6D40-F896-41B2-9780-66B76788FC57}" type="slidenum">
              <a:rPr lang="en-US"/>
              <a:pPr>
                <a:defRPr/>
              </a:pPr>
              <a:t>‹#›</a:t>
            </a:fld>
            <a:endParaRPr lang="en-US" dirty="0"/>
          </a:p>
        </p:txBody>
      </p:sp>
    </p:spTree>
    <p:extLst>
      <p:ext uri="{BB962C8B-B14F-4D97-AF65-F5344CB8AC3E}">
        <p14:creationId xmlns:p14="http://schemas.microsoft.com/office/powerpoint/2010/main" val="333410285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109728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1600200"/>
            <a:ext cx="155448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1645920" y="1600200"/>
            <a:ext cx="932688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645920" y="2743200"/>
            <a:ext cx="8547736"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645920" y="1600200"/>
            <a:ext cx="9144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Slide Number Placeholder 12"/>
          <p:cNvSpPr>
            <a:spLocks noGrp="1"/>
          </p:cNvSpPr>
          <p:nvPr>
            <p:ph type="sldNum" sz="quarter" idx="10"/>
          </p:nvPr>
        </p:nvSpPr>
        <p:spPr>
          <a:xfrm>
            <a:off x="0" y="1752601"/>
            <a:ext cx="1554480" cy="701675"/>
          </a:xfrm>
        </p:spPr>
        <p:txBody>
          <a:bodyPr/>
          <a:lstStyle>
            <a:lvl1pPr>
              <a:defRPr sz="2400">
                <a:solidFill>
                  <a:srgbClr val="FFFFFF"/>
                </a:solidFill>
              </a:defRPr>
            </a:lvl1pPr>
          </a:lstStyle>
          <a:p>
            <a:pPr>
              <a:defRPr/>
            </a:pPr>
            <a:fld id="{CCBA2651-4418-4A21-8D5E-1E736A971291}" type="slidenum">
              <a:rPr lang="en-US"/>
              <a:pPr>
                <a:defRPr/>
              </a:pPr>
              <a:t>‹#›</a:t>
            </a:fld>
            <a:endParaRPr lang="en-US"/>
          </a:p>
        </p:txBody>
      </p:sp>
    </p:spTree>
    <p:extLst>
      <p:ext uri="{BB962C8B-B14F-4D97-AF65-F5344CB8AC3E}">
        <p14:creationId xmlns:p14="http://schemas.microsoft.com/office/powerpoint/2010/main" val="314188042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731520" y="1589567"/>
            <a:ext cx="46634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813881" y="1589567"/>
            <a:ext cx="46634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9"/>
          <p:cNvSpPr>
            <a:spLocks noGrp="1"/>
          </p:cNvSpPr>
          <p:nvPr>
            <p:ph type="sldNum" sz="quarter" idx="10"/>
          </p:nvPr>
        </p:nvSpPr>
        <p:spPr/>
        <p:txBody>
          <a:bodyPr rtlCol="0"/>
          <a:lstStyle>
            <a:lvl1pPr>
              <a:defRPr sz="900" smtClean="0"/>
            </a:lvl1pPr>
          </a:lstStyle>
          <a:p>
            <a:pPr>
              <a:defRPr/>
            </a:pPr>
            <a:fld id="{D8A29240-63E0-438E-B339-D78654D925B5}" type="slidenum">
              <a:rPr lang="en-US"/>
              <a:pPr>
                <a:defRPr/>
              </a:pPr>
              <a:t>‹#›</a:t>
            </a:fld>
            <a:endParaRPr lang="en-US" dirty="0"/>
          </a:p>
        </p:txBody>
      </p:sp>
    </p:spTree>
    <p:extLst>
      <p:ext uri="{BB962C8B-B14F-4D97-AF65-F5344CB8AC3E}">
        <p14:creationId xmlns:p14="http://schemas.microsoft.com/office/powerpoint/2010/main" val="289113069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10241280" cy="7175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457200" y="2133600"/>
            <a:ext cx="512064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5669280" y="2133600"/>
            <a:ext cx="50292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5"/>
          <p:cNvSpPr>
            <a:spLocks noGrp="1"/>
          </p:cNvSpPr>
          <p:nvPr>
            <p:ph type="body" sz="quarter" idx="1"/>
          </p:nvPr>
        </p:nvSpPr>
        <p:spPr>
          <a:xfrm>
            <a:off x="457200" y="1400542"/>
            <a:ext cx="512064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5669280" y="1400542"/>
            <a:ext cx="5029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Slide Number Placeholder 11"/>
          <p:cNvSpPr>
            <a:spLocks noGrp="1"/>
          </p:cNvSpPr>
          <p:nvPr>
            <p:ph type="sldNum" sz="quarter" idx="10"/>
          </p:nvPr>
        </p:nvSpPr>
        <p:spPr/>
        <p:txBody>
          <a:bodyPr rtlCol="0"/>
          <a:lstStyle>
            <a:lvl1pPr>
              <a:defRPr sz="900" smtClean="0"/>
            </a:lvl1pPr>
          </a:lstStyle>
          <a:p>
            <a:pPr>
              <a:defRPr/>
            </a:pPr>
            <a:fld id="{5C53F9C9-D22F-4FC2-A6CD-5F28CE9B65A7}" type="slidenum">
              <a:rPr lang="en-US"/>
              <a:pPr>
                <a:defRPr/>
              </a:pPr>
              <a:t>‹#›</a:t>
            </a:fld>
            <a:endParaRPr lang="en-US" dirty="0"/>
          </a:p>
        </p:txBody>
      </p:sp>
    </p:spTree>
    <p:extLst>
      <p:ext uri="{BB962C8B-B14F-4D97-AF65-F5344CB8AC3E}">
        <p14:creationId xmlns:p14="http://schemas.microsoft.com/office/powerpoint/2010/main" val="1818908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2"/>
          <p:cNvSpPr>
            <a:spLocks noGrp="1"/>
          </p:cNvSpPr>
          <p:nvPr>
            <p:ph type="sldNum" sz="quarter" idx="11"/>
          </p:nvPr>
        </p:nvSpPr>
        <p:spPr/>
        <p:txBody>
          <a:bodyPr/>
          <a:lstStyle>
            <a:lvl1pPr>
              <a:defRPr sz="900" smtClean="0"/>
            </a:lvl1pPr>
          </a:lstStyle>
          <a:p>
            <a:pPr>
              <a:defRPr/>
            </a:pPr>
            <a:fld id="{28AFCC8F-7E1A-43DB-8362-AE6CCF6C1881}" type="slidenum">
              <a:rPr lang="en-US"/>
              <a:pPr>
                <a:defRPr/>
              </a:pPr>
              <a:t>‹#›</a:t>
            </a:fld>
            <a:endParaRPr lang="en-US" dirty="0"/>
          </a:p>
        </p:txBody>
      </p:sp>
    </p:spTree>
    <p:extLst>
      <p:ext uri="{BB962C8B-B14F-4D97-AF65-F5344CB8AC3E}">
        <p14:creationId xmlns:p14="http://schemas.microsoft.com/office/powerpoint/2010/main" val="506898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0" y="6248400"/>
            <a:ext cx="640080" cy="381000"/>
          </a:xfrm>
        </p:spPr>
        <p:txBody>
          <a:bodyPr/>
          <a:lstStyle>
            <a:lvl1pPr>
              <a:defRPr>
                <a:solidFill>
                  <a:schemeClr val="tx2"/>
                </a:solidFill>
              </a:defRPr>
            </a:lvl1pPr>
          </a:lstStyle>
          <a:p>
            <a:pPr>
              <a:defRPr/>
            </a:pPr>
            <a:fld id="{02A538FF-3192-4A11-BDA9-884422B7EAF8}" type="slidenum">
              <a:rPr lang="en-US">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2732946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273050"/>
            <a:ext cx="969264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731520" y="1752600"/>
            <a:ext cx="192024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834640" y="1752600"/>
            <a:ext cx="768096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2"/>
          <p:cNvSpPr>
            <a:spLocks noGrp="1"/>
          </p:cNvSpPr>
          <p:nvPr>
            <p:ph type="sldNum" sz="quarter" idx="11"/>
          </p:nvPr>
        </p:nvSpPr>
        <p:spPr/>
        <p:txBody>
          <a:bodyPr/>
          <a:lstStyle>
            <a:lvl1pPr>
              <a:defRPr/>
            </a:lvl1pPr>
          </a:lstStyle>
          <a:p>
            <a:pPr>
              <a:defRPr/>
            </a:pPr>
            <a:fld id="{7FCFBD6A-00C4-480E-8B6F-85CD77FD5B6B}" type="slidenum">
              <a:rPr lang="en-US"/>
              <a:pPr>
                <a:defRPr/>
              </a:pPr>
              <a:t>‹#›</a:t>
            </a:fld>
            <a:endParaRPr lang="en-US" dirty="0"/>
          </a:p>
        </p:txBody>
      </p:sp>
    </p:spTree>
    <p:extLst>
      <p:ext uri="{BB962C8B-B14F-4D97-AF65-F5344CB8AC3E}">
        <p14:creationId xmlns:p14="http://schemas.microsoft.com/office/powerpoint/2010/main" val="3398595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11430" y="4572001"/>
            <a:ext cx="109728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11429" y="4664075"/>
            <a:ext cx="1756410"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1853566" y="4654550"/>
            <a:ext cx="9119234"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bwMode="white">
          <a:xfrm>
            <a:off x="1737360" y="1"/>
            <a:ext cx="120016"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920240" y="5486400"/>
            <a:ext cx="877824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920240" y="4648200"/>
            <a:ext cx="877824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872691" y="0"/>
            <a:ext cx="9100109"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Slide Number Placeholder 12"/>
          <p:cNvSpPr>
            <a:spLocks noGrp="1"/>
          </p:cNvSpPr>
          <p:nvPr>
            <p:ph type="sldNum" sz="quarter" idx="10"/>
          </p:nvPr>
        </p:nvSpPr>
        <p:spPr>
          <a:xfrm>
            <a:off x="0" y="4667251"/>
            <a:ext cx="1737360" cy="663575"/>
          </a:xfrm>
        </p:spPr>
        <p:txBody>
          <a:bodyPr rtlCol="0"/>
          <a:lstStyle>
            <a:lvl1pPr>
              <a:defRPr sz="2800"/>
            </a:lvl1pPr>
          </a:lstStyle>
          <a:p>
            <a:pPr>
              <a:defRPr/>
            </a:pPr>
            <a:fld id="{66B88131-1C56-4105-8812-FCFD18B659C4}" type="slidenum">
              <a:rPr lang="en-US"/>
              <a:pPr>
                <a:defRPr/>
              </a:pPr>
              <a:t>‹#›</a:t>
            </a:fld>
            <a:endParaRPr lang="en-US"/>
          </a:p>
        </p:txBody>
      </p:sp>
    </p:spTree>
    <p:extLst>
      <p:ext uri="{BB962C8B-B14F-4D97-AF65-F5344CB8AC3E}">
        <p14:creationId xmlns:p14="http://schemas.microsoft.com/office/powerpoint/2010/main" val="279019900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2"/>
          <p:cNvSpPr>
            <a:spLocks noGrp="1"/>
          </p:cNvSpPr>
          <p:nvPr>
            <p:ph type="sldNum" sz="quarter" idx="11"/>
          </p:nvPr>
        </p:nvSpPr>
        <p:spPr/>
        <p:txBody>
          <a:bodyPr/>
          <a:lstStyle>
            <a:lvl1pPr>
              <a:defRPr/>
            </a:lvl1pPr>
          </a:lstStyle>
          <a:p>
            <a:pPr>
              <a:defRPr/>
            </a:pPr>
            <a:fld id="{39FFB310-F85D-4135-81C7-24F742CF41E5}" type="slidenum">
              <a:rPr lang="en-US"/>
              <a:pPr>
                <a:defRPr/>
              </a:pPr>
              <a:t>‹#›</a:t>
            </a:fld>
            <a:endParaRPr lang="en-US" dirty="0"/>
          </a:p>
        </p:txBody>
      </p:sp>
    </p:spTree>
    <p:extLst>
      <p:ext uri="{BB962C8B-B14F-4D97-AF65-F5344CB8AC3E}">
        <p14:creationId xmlns:p14="http://schemas.microsoft.com/office/powerpoint/2010/main" val="197181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0" y="6248400"/>
            <a:ext cx="640080" cy="381000"/>
          </a:xfrm>
        </p:spPr>
        <p:txBody>
          <a:bodyPr/>
          <a:lstStyle>
            <a:lvl1pPr>
              <a:defRPr>
                <a:solidFill>
                  <a:schemeClr val="tx2"/>
                </a:solidFill>
              </a:defRPr>
            </a:lvl1pPr>
          </a:lstStyle>
          <a:p>
            <a:pPr>
              <a:defRPr/>
            </a:pPr>
            <a:fld id="{02A538FF-3192-4A11-BDA9-884422B7EAF8}"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7315201" y="0"/>
            <a:ext cx="3848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7370446" y="609600"/>
            <a:ext cx="27432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7370446" y="0"/>
            <a:ext cx="27432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7863840" y="609601"/>
            <a:ext cx="246888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609600"/>
            <a:ext cx="667512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11"/>
          </p:nvPr>
        </p:nvSpPr>
        <p:spPr>
          <a:xfrm rot="5400000">
            <a:off x="7240906" y="120015"/>
            <a:ext cx="533400" cy="293370"/>
          </a:xfrm>
        </p:spPr>
        <p:txBody>
          <a:bodyPr/>
          <a:lstStyle>
            <a:lvl1pPr>
              <a:defRPr/>
            </a:lvl1pPr>
          </a:lstStyle>
          <a:p>
            <a:pPr>
              <a:defRPr/>
            </a:pPr>
            <a:fld id="{65819554-2023-4B2A-8623-4E99BF5B233A}" type="slidenum">
              <a:rPr lang="en-US"/>
              <a:pPr>
                <a:defRPr/>
              </a:pPr>
              <a:t>‹#›</a:t>
            </a:fld>
            <a:endParaRPr lang="en-US"/>
          </a:p>
        </p:txBody>
      </p:sp>
    </p:spTree>
    <p:extLst>
      <p:ext uri="{BB962C8B-B14F-4D97-AF65-F5344CB8AC3E}">
        <p14:creationId xmlns:p14="http://schemas.microsoft.com/office/powerpoint/2010/main" val="411484555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273050"/>
            <a:ext cx="969264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731520" y="1752600"/>
            <a:ext cx="192024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834640" y="1752600"/>
            <a:ext cx="768096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2"/>
          <p:cNvSpPr>
            <a:spLocks noGrp="1"/>
          </p:cNvSpPr>
          <p:nvPr>
            <p:ph type="sldNum" sz="quarter" idx="11"/>
          </p:nvPr>
        </p:nvSpPr>
        <p:spPr/>
        <p:txBody>
          <a:bodyPr/>
          <a:lstStyle>
            <a:lvl1pPr>
              <a:defRPr/>
            </a:lvl1pPr>
          </a:lstStyle>
          <a:p>
            <a:pPr>
              <a:defRPr/>
            </a:pPr>
            <a:fld id="{7FCFBD6A-00C4-480E-8B6F-85CD77FD5B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11430" y="4572011"/>
            <a:ext cx="109728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1427" y="4664075"/>
            <a:ext cx="1756410"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853566" y="4654550"/>
            <a:ext cx="9119234"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737365" y="3"/>
            <a:ext cx="120016"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920240" y="5486400"/>
            <a:ext cx="877824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920240" y="4648200"/>
            <a:ext cx="877824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872691" y="0"/>
            <a:ext cx="9100109"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Slide Number Placeholder 12"/>
          <p:cNvSpPr>
            <a:spLocks noGrp="1"/>
          </p:cNvSpPr>
          <p:nvPr>
            <p:ph type="sldNum" sz="quarter" idx="10"/>
          </p:nvPr>
        </p:nvSpPr>
        <p:spPr>
          <a:xfrm>
            <a:off x="0" y="4667261"/>
            <a:ext cx="1737360" cy="663575"/>
          </a:xfrm>
        </p:spPr>
        <p:txBody>
          <a:bodyPr rtlCol="0"/>
          <a:lstStyle>
            <a:lvl1pPr>
              <a:defRPr sz="2800"/>
            </a:lvl1pPr>
          </a:lstStyle>
          <a:p>
            <a:pPr>
              <a:defRPr/>
            </a:pPr>
            <a:fld id="{66B88131-1C56-4105-8812-FCFD18B659C4}"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354" name="Title Placeholder 21"/>
          <p:cNvSpPr>
            <a:spLocks noGrp="1"/>
          </p:cNvSpPr>
          <p:nvPr>
            <p:ph type="title"/>
          </p:nvPr>
        </p:nvSpPr>
        <p:spPr bwMode="auto">
          <a:xfrm>
            <a:off x="457200" y="228600"/>
            <a:ext cx="1024128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8355" name="Text Placeholder 12"/>
          <p:cNvSpPr>
            <a:spLocks noGrp="1"/>
          </p:cNvSpPr>
          <p:nvPr>
            <p:ph type="body" idx="1"/>
          </p:nvPr>
        </p:nvSpPr>
        <p:spPr bwMode="auto">
          <a:xfrm>
            <a:off x="457200" y="1371600"/>
            <a:ext cx="1024128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7"/>
          <p:cNvSpPr/>
          <p:nvPr/>
        </p:nvSpPr>
        <p:spPr>
          <a:xfrm>
            <a:off x="0" y="1066800"/>
            <a:ext cx="36576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57200" y="1066800"/>
            <a:ext cx="10515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055699"/>
            <a:ext cx="365760" cy="244475"/>
          </a:xfrm>
          <a:prstGeom prst="rect">
            <a:avLst/>
          </a:prstGeom>
        </p:spPr>
        <p:txBody>
          <a:bodyPr vert="horz" wrap="none" lIns="0" rIns="0" anchor="ctr" anchorCtr="0">
            <a:noAutofit/>
          </a:bodyPr>
          <a:lstStyle>
            <a:lvl1pPr algn="ctr" eaLnBrk="1" fontAlgn="auto" latinLnBrk="0" hangingPunct="1">
              <a:spcBef>
                <a:spcPts val="0"/>
              </a:spcBef>
              <a:spcAft>
                <a:spcPts val="0"/>
              </a:spcAft>
              <a:defRPr kumimoji="0" sz="900" b="1" smtClean="0">
                <a:solidFill>
                  <a:srgbClr val="FFFFFF"/>
                </a:solidFill>
                <a:latin typeface="+mn-lt"/>
              </a:defRPr>
            </a:lvl1pPr>
          </a:lstStyle>
          <a:p>
            <a:pPr>
              <a:defRPr/>
            </a:pPr>
            <a:fld id="{521D45AE-6E98-4354-A7DD-01365ECADC0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41"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Cambria" pitchFamily="18" charset="0"/>
        </a:defRPr>
      </a:lvl2pPr>
      <a:lvl3pPr algn="l" rtl="0" eaLnBrk="1" fontAlgn="base" hangingPunct="1">
        <a:spcBef>
          <a:spcPct val="0"/>
        </a:spcBef>
        <a:spcAft>
          <a:spcPct val="0"/>
        </a:spcAft>
        <a:defRPr sz="4400">
          <a:solidFill>
            <a:schemeClr val="tx2"/>
          </a:solidFill>
          <a:latin typeface="Cambria" pitchFamily="18" charset="0"/>
        </a:defRPr>
      </a:lvl3pPr>
      <a:lvl4pPr algn="l" rtl="0" eaLnBrk="1" fontAlgn="base" hangingPunct="1">
        <a:spcBef>
          <a:spcPct val="0"/>
        </a:spcBef>
        <a:spcAft>
          <a:spcPct val="0"/>
        </a:spcAft>
        <a:defRPr sz="4400">
          <a:solidFill>
            <a:schemeClr val="tx2"/>
          </a:solidFill>
          <a:latin typeface="Cambria" pitchFamily="18" charset="0"/>
        </a:defRPr>
      </a:lvl4pPr>
      <a:lvl5pPr algn="l" rtl="0" eaLnBrk="1" fontAlgn="base" hangingPunct="1">
        <a:spcBef>
          <a:spcPct val="0"/>
        </a:spcBef>
        <a:spcAft>
          <a:spcPct val="0"/>
        </a:spcAft>
        <a:defRPr sz="4400">
          <a:solidFill>
            <a:schemeClr val="tx2"/>
          </a:solidFill>
          <a:latin typeface="Cambria" pitchFamily="18" charset="0"/>
        </a:defRPr>
      </a:lvl5pPr>
      <a:lvl6pPr marL="457163" algn="l" rtl="0" eaLnBrk="1" fontAlgn="base" hangingPunct="1">
        <a:spcBef>
          <a:spcPct val="0"/>
        </a:spcBef>
        <a:spcAft>
          <a:spcPct val="0"/>
        </a:spcAft>
        <a:defRPr sz="4400">
          <a:solidFill>
            <a:schemeClr val="tx2"/>
          </a:solidFill>
          <a:latin typeface="Cambria" pitchFamily="18" charset="0"/>
        </a:defRPr>
      </a:lvl6pPr>
      <a:lvl7pPr marL="914327" algn="l" rtl="0" eaLnBrk="1" fontAlgn="base" hangingPunct="1">
        <a:spcBef>
          <a:spcPct val="0"/>
        </a:spcBef>
        <a:spcAft>
          <a:spcPct val="0"/>
        </a:spcAft>
        <a:defRPr sz="4400">
          <a:solidFill>
            <a:schemeClr val="tx2"/>
          </a:solidFill>
          <a:latin typeface="Cambria" pitchFamily="18" charset="0"/>
        </a:defRPr>
      </a:lvl7pPr>
      <a:lvl8pPr marL="1371490" algn="l" rtl="0" eaLnBrk="1" fontAlgn="base" hangingPunct="1">
        <a:spcBef>
          <a:spcPct val="0"/>
        </a:spcBef>
        <a:spcAft>
          <a:spcPct val="0"/>
        </a:spcAft>
        <a:defRPr sz="4400">
          <a:solidFill>
            <a:schemeClr val="tx2"/>
          </a:solidFill>
          <a:latin typeface="Cambria" pitchFamily="18" charset="0"/>
        </a:defRPr>
      </a:lvl8pPr>
      <a:lvl9pPr marL="1828654" algn="l" rtl="0" eaLnBrk="1" fontAlgn="base" hangingPunct="1">
        <a:spcBef>
          <a:spcPct val="0"/>
        </a:spcBef>
        <a:spcAft>
          <a:spcPct val="0"/>
        </a:spcAft>
        <a:defRPr sz="4400">
          <a:solidFill>
            <a:schemeClr val="tx2"/>
          </a:solidFill>
          <a:latin typeface="Cambria" pitchFamily="18" charset="0"/>
        </a:defRPr>
      </a:lvl9pPr>
    </p:titleStyle>
    <p:bodyStyle>
      <a:lvl1pPr marL="319063" indent="-319063" algn="l" rtl="0" eaLnBrk="1" fontAlgn="base" hangingPunct="1">
        <a:spcBef>
          <a:spcPts val="700"/>
        </a:spcBef>
        <a:spcAft>
          <a:spcPct val="0"/>
        </a:spcAft>
        <a:buClr>
          <a:schemeClr val="accent2"/>
        </a:buClr>
        <a:buSzPct val="60000"/>
        <a:buFont typeface="Wingdings" pitchFamily="2" charset="2"/>
        <a:buChar char=""/>
        <a:defRPr sz="2600" kern="1200">
          <a:solidFill>
            <a:srgbClr val="0070C0"/>
          </a:solidFill>
          <a:latin typeface="+mn-lt"/>
          <a:ea typeface="+mn-ea"/>
          <a:cs typeface="+mn-cs"/>
        </a:defRPr>
      </a:lvl1pPr>
      <a:lvl2pPr marL="639713" indent="-273028" algn="l" rtl="0" eaLnBrk="1" fontAlgn="base" hangingPunct="1">
        <a:spcBef>
          <a:spcPts val="550"/>
        </a:spcBef>
        <a:spcAft>
          <a:spcPct val="0"/>
        </a:spcAft>
        <a:buClr>
          <a:schemeClr val="accent1"/>
        </a:buClr>
        <a:buSzPct val="70000"/>
        <a:buFont typeface="Wingdings 2" pitchFamily="18" charset="2"/>
        <a:buChar char=""/>
        <a:defRPr sz="2400" kern="1200">
          <a:solidFill>
            <a:schemeClr val="tx1"/>
          </a:solidFill>
          <a:latin typeface="+mn-lt"/>
          <a:ea typeface="+mn-ea"/>
          <a:cs typeface="+mn-cs"/>
        </a:defRPr>
      </a:lvl2pPr>
      <a:lvl3pPr marL="914327" indent="-228582"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490" indent="-228582"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654" indent="-228582"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2952" indent="-228582"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50" indent="-228582"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48" indent="-228582"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46" indent="-228582"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63" algn="l" rtl="0" eaLnBrk="1" latinLnBrk="0" hangingPunct="1">
        <a:defRPr kumimoji="0" kern="1200">
          <a:solidFill>
            <a:schemeClr val="tx1"/>
          </a:solidFill>
          <a:latin typeface="+mn-lt"/>
          <a:ea typeface="+mn-ea"/>
          <a:cs typeface="+mn-cs"/>
        </a:defRPr>
      </a:lvl2pPr>
      <a:lvl3pPr marL="914327" algn="l" rtl="0" eaLnBrk="1" latinLnBrk="0" hangingPunct="1">
        <a:defRPr kumimoji="0" kern="1200">
          <a:solidFill>
            <a:schemeClr val="tx1"/>
          </a:solidFill>
          <a:latin typeface="+mn-lt"/>
          <a:ea typeface="+mn-ea"/>
          <a:cs typeface="+mn-cs"/>
        </a:defRPr>
      </a:lvl3pPr>
      <a:lvl4pPr marL="1371490" algn="l" rtl="0" eaLnBrk="1" latinLnBrk="0" hangingPunct="1">
        <a:defRPr kumimoji="0" kern="1200">
          <a:solidFill>
            <a:schemeClr val="tx1"/>
          </a:solidFill>
          <a:latin typeface="+mn-lt"/>
          <a:ea typeface="+mn-ea"/>
          <a:cs typeface="+mn-cs"/>
        </a:defRPr>
      </a:lvl4pPr>
      <a:lvl5pPr marL="1828654" algn="l" rtl="0" eaLnBrk="1" latinLnBrk="0" hangingPunct="1">
        <a:defRPr kumimoji="0" kern="1200">
          <a:solidFill>
            <a:schemeClr val="tx1"/>
          </a:solidFill>
          <a:latin typeface="+mn-lt"/>
          <a:ea typeface="+mn-ea"/>
          <a:cs typeface="+mn-cs"/>
        </a:defRPr>
      </a:lvl5pPr>
      <a:lvl6pPr marL="2285818" algn="l" rtl="0" eaLnBrk="1" latinLnBrk="0" hangingPunct="1">
        <a:defRPr kumimoji="0" kern="1200">
          <a:solidFill>
            <a:schemeClr val="tx1"/>
          </a:solidFill>
          <a:latin typeface="+mn-lt"/>
          <a:ea typeface="+mn-ea"/>
          <a:cs typeface="+mn-cs"/>
        </a:defRPr>
      </a:lvl6pPr>
      <a:lvl7pPr marL="2742980" algn="l" rtl="0" eaLnBrk="1" latinLnBrk="0" hangingPunct="1">
        <a:defRPr kumimoji="0" kern="1200">
          <a:solidFill>
            <a:schemeClr val="tx1"/>
          </a:solidFill>
          <a:latin typeface="+mn-lt"/>
          <a:ea typeface="+mn-ea"/>
          <a:cs typeface="+mn-cs"/>
        </a:defRPr>
      </a:lvl7pPr>
      <a:lvl8pPr marL="3200144" algn="l" rtl="0" eaLnBrk="1" latinLnBrk="0" hangingPunct="1">
        <a:defRPr kumimoji="0" kern="1200">
          <a:solidFill>
            <a:schemeClr val="tx1"/>
          </a:solidFill>
          <a:latin typeface="+mn-lt"/>
          <a:ea typeface="+mn-ea"/>
          <a:cs typeface="+mn-cs"/>
        </a:defRPr>
      </a:lvl8pPr>
      <a:lvl9pPr marL="3657308"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8354" name="Title Placeholder 21"/>
          <p:cNvSpPr>
            <a:spLocks noGrp="1"/>
          </p:cNvSpPr>
          <p:nvPr>
            <p:ph type="title"/>
          </p:nvPr>
        </p:nvSpPr>
        <p:spPr bwMode="auto">
          <a:xfrm>
            <a:off x="457200" y="228600"/>
            <a:ext cx="1024128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8355" name="Text Placeholder 12"/>
          <p:cNvSpPr>
            <a:spLocks noGrp="1"/>
          </p:cNvSpPr>
          <p:nvPr>
            <p:ph type="body" idx="1"/>
          </p:nvPr>
        </p:nvSpPr>
        <p:spPr bwMode="auto">
          <a:xfrm>
            <a:off x="457200" y="1371600"/>
            <a:ext cx="1024128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7"/>
          <p:cNvSpPr/>
          <p:nvPr/>
        </p:nvSpPr>
        <p:spPr>
          <a:xfrm>
            <a:off x="0" y="1066800"/>
            <a:ext cx="36576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457200" y="1066800"/>
            <a:ext cx="10515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055699"/>
            <a:ext cx="365760" cy="244475"/>
          </a:xfrm>
          <a:prstGeom prst="rect">
            <a:avLst/>
          </a:prstGeom>
        </p:spPr>
        <p:txBody>
          <a:bodyPr vert="horz" wrap="none" lIns="0" rIns="0" anchor="ctr" anchorCtr="0">
            <a:noAutofit/>
          </a:bodyPr>
          <a:lstStyle>
            <a:lvl1pPr algn="ctr" eaLnBrk="1" fontAlgn="auto" latinLnBrk="0" hangingPunct="1">
              <a:spcBef>
                <a:spcPts val="0"/>
              </a:spcBef>
              <a:spcAft>
                <a:spcPts val="0"/>
              </a:spcAft>
              <a:defRPr kumimoji="0" sz="900" b="1" smtClean="0">
                <a:solidFill>
                  <a:srgbClr val="FFFFFF"/>
                </a:solidFill>
                <a:latin typeface="+mn-lt"/>
              </a:defRPr>
            </a:lvl1pPr>
          </a:lstStyle>
          <a:p>
            <a:pPr>
              <a:defRPr/>
            </a:pPr>
            <a:fld id="{521D45AE-6E98-4354-A7DD-01365ECADC04}" type="slidenum">
              <a:rPr lang="en-US"/>
              <a:pPr>
                <a:defRPr/>
              </a:pPr>
              <a:t>‹#›</a:t>
            </a:fld>
            <a:endParaRPr lang="en-US" dirty="0"/>
          </a:p>
        </p:txBody>
      </p:sp>
    </p:spTree>
    <p:extLst>
      <p:ext uri="{BB962C8B-B14F-4D97-AF65-F5344CB8AC3E}">
        <p14:creationId xmlns:p14="http://schemas.microsoft.com/office/powerpoint/2010/main" val="3482032146"/>
      </p:ext>
    </p:extLst>
  </p:cSld>
  <p:clrMap bg1="lt1" tx1="dk1" bg2="lt2" tx2="dk2" accent1="accent1" accent2="accent2" accent3="accent3" accent4="accent4" accent5="accent5" accent6="accent6" hlink="hlink" folHlink="folHlink"/>
  <p:sldLayoutIdLst>
    <p:sldLayoutId id="2147483740"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Cambria" pitchFamily="18" charset="0"/>
        </a:defRPr>
      </a:lvl2pPr>
      <a:lvl3pPr algn="l" rtl="0" eaLnBrk="1" fontAlgn="base" hangingPunct="1">
        <a:spcBef>
          <a:spcPct val="0"/>
        </a:spcBef>
        <a:spcAft>
          <a:spcPct val="0"/>
        </a:spcAft>
        <a:defRPr sz="4400">
          <a:solidFill>
            <a:schemeClr val="tx2"/>
          </a:solidFill>
          <a:latin typeface="Cambria" pitchFamily="18" charset="0"/>
        </a:defRPr>
      </a:lvl3pPr>
      <a:lvl4pPr algn="l" rtl="0" eaLnBrk="1" fontAlgn="base" hangingPunct="1">
        <a:spcBef>
          <a:spcPct val="0"/>
        </a:spcBef>
        <a:spcAft>
          <a:spcPct val="0"/>
        </a:spcAft>
        <a:defRPr sz="4400">
          <a:solidFill>
            <a:schemeClr val="tx2"/>
          </a:solidFill>
          <a:latin typeface="Cambria" pitchFamily="18" charset="0"/>
        </a:defRPr>
      </a:lvl4pPr>
      <a:lvl5pPr algn="l" rtl="0" eaLnBrk="1" fontAlgn="base" hangingPunct="1">
        <a:spcBef>
          <a:spcPct val="0"/>
        </a:spcBef>
        <a:spcAft>
          <a:spcPct val="0"/>
        </a:spcAft>
        <a:defRPr sz="4400">
          <a:solidFill>
            <a:schemeClr val="tx2"/>
          </a:solidFill>
          <a:latin typeface="Cambria" pitchFamily="18" charset="0"/>
        </a:defRPr>
      </a:lvl5pPr>
      <a:lvl6pPr marL="457163" algn="l" rtl="0" eaLnBrk="1" fontAlgn="base" hangingPunct="1">
        <a:spcBef>
          <a:spcPct val="0"/>
        </a:spcBef>
        <a:spcAft>
          <a:spcPct val="0"/>
        </a:spcAft>
        <a:defRPr sz="4400">
          <a:solidFill>
            <a:schemeClr val="tx2"/>
          </a:solidFill>
          <a:latin typeface="Cambria" pitchFamily="18" charset="0"/>
        </a:defRPr>
      </a:lvl6pPr>
      <a:lvl7pPr marL="914327" algn="l" rtl="0" eaLnBrk="1" fontAlgn="base" hangingPunct="1">
        <a:spcBef>
          <a:spcPct val="0"/>
        </a:spcBef>
        <a:spcAft>
          <a:spcPct val="0"/>
        </a:spcAft>
        <a:defRPr sz="4400">
          <a:solidFill>
            <a:schemeClr val="tx2"/>
          </a:solidFill>
          <a:latin typeface="Cambria" pitchFamily="18" charset="0"/>
        </a:defRPr>
      </a:lvl7pPr>
      <a:lvl8pPr marL="1371490" algn="l" rtl="0" eaLnBrk="1" fontAlgn="base" hangingPunct="1">
        <a:spcBef>
          <a:spcPct val="0"/>
        </a:spcBef>
        <a:spcAft>
          <a:spcPct val="0"/>
        </a:spcAft>
        <a:defRPr sz="4400">
          <a:solidFill>
            <a:schemeClr val="tx2"/>
          </a:solidFill>
          <a:latin typeface="Cambria" pitchFamily="18" charset="0"/>
        </a:defRPr>
      </a:lvl8pPr>
      <a:lvl9pPr marL="1828654" algn="l" rtl="0" eaLnBrk="1" fontAlgn="base" hangingPunct="1">
        <a:spcBef>
          <a:spcPct val="0"/>
        </a:spcBef>
        <a:spcAft>
          <a:spcPct val="0"/>
        </a:spcAft>
        <a:defRPr sz="4400">
          <a:solidFill>
            <a:schemeClr val="tx2"/>
          </a:solidFill>
          <a:latin typeface="Cambria" pitchFamily="18" charset="0"/>
        </a:defRPr>
      </a:lvl9pPr>
    </p:titleStyle>
    <p:bodyStyle>
      <a:lvl1pPr marL="319063" indent="-319063" algn="l" rtl="0" eaLnBrk="1" fontAlgn="base" hangingPunct="1">
        <a:spcBef>
          <a:spcPts val="700"/>
        </a:spcBef>
        <a:spcAft>
          <a:spcPct val="0"/>
        </a:spcAft>
        <a:buClr>
          <a:schemeClr val="accent2"/>
        </a:buClr>
        <a:buSzPct val="60000"/>
        <a:buFont typeface="Wingdings" pitchFamily="2" charset="2"/>
        <a:buChar char=""/>
        <a:defRPr sz="2600" kern="1200">
          <a:solidFill>
            <a:srgbClr val="0070C0"/>
          </a:solidFill>
          <a:latin typeface="+mn-lt"/>
          <a:ea typeface="+mn-ea"/>
          <a:cs typeface="+mn-cs"/>
        </a:defRPr>
      </a:lvl1pPr>
      <a:lvl2pPr marL="639713" indent="-273028" algn="l" rtl="0" eaLnBrk="1" fontAlgn="base" hangingPunct="1">
        <a:spcBef>
          <a:spcPts val="550"/>
        </a:spcBef>
        <a:spcAft>
          <a:spcPct val="0"/>
        </a:spcAft>
        <a:buClr>
          <a:schemeClr val="accent1"/>
        </a:buClr>
        <a:buSzPct val="70000"/>
        <a:buFont typeface="Wingdings 2" pitchFamily="18" charset="2"/>
        <a:buChar char=""/>
        <a:defRPr sz="2400" kern="1200">
          <a:solidFill>
            <a:schemeClr val="tx1"/>
          </a:solidFill>
          <a:latin typeface="+mn-lt"/>
          <a:ea typeface="+mn-ea"/>
          <a:cs typeface="+mn-cs"/>
        </a:defRPr>
      </a:lvl2pPr>
      <a:lvl3pPr marL="914327" indent="-228582"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490" indent="-228582"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654" indent="-228582"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2952" indent="-228582"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50" indent="-228582"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48" indent="-228582"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46" indent="-228582"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63" algn="l" rtl="0" eaLnBrk="1" latinLnBrk="0" hangingPunct="1">
        <a:defRPr kumimoji="0" kern="1200">
          <a:solidFill>
            <a:schemeClr val="tx1"/>
          </a:solidFill>
          <a:latin typeface="+mn-lt"/>
          <a:ea typeface="+mn-ea"/>
          <a:cs typeface="+mn-cs"/>
        </a:defRPr>
      </a:lvl2pPr>
      <a:lvl3pPr marL="914327" algn="l" rtl="0" eaLnBrk="1" latinLnBrk="0" hangingPunct="1">
        <a:defRPr kumimoji="0" kern="1200">
          <a:solidFill>
            <a:schemeClr val="tx1"/>
          </a:solidFill>
          <a:latin typeface="+mn-lt"/>
          <a:ea typeface="+mn-ea"/>
          <a:cs typeface="+mn-cs"/>
        </a:defRPr>
      </a:lvl3pPr>
      <a:lvl4pPr marL="1371490" algn="l" rtl="0" eaLnBrk="1" latinLnBrk="0" hangingPunct="1">
        <a:defRPr kumimoji="0" kern="1200">
          <a:solidFill>
            <a:schemeClr val="tx1"/>
          </a:solidFill>
          <a:latin typeface="+mn-lt"/>
          <a:ea typeface="+mn-ea"/>
          <a:cs typeface="+mn-cs"/>
        </a:defRPr>
      </a:lvl4pPr>
      <a:lvl5pPr marL="1828654" algn="l" rtl="0" eaLnBrk="1" latinLnBrk="0" hangingPunct="1">
        <a:defRPr kumimoji="0" kern="1200">
          <a:solidFill>
            <a:schemeClr val="tx1"/>
          </a:solidFill>
          <a:latin typeface="+mn-lt"/>
          <a:ea typeface="+mn-ea"/>
          <a:cs typeface="+mn-cs"/>
        </a:defRPr>
      </a:lvl5pPr>
      <a:lvl6pPr marL="2285818" algn="l" rtl="0" eaLnBrk="1" latinLnBrk="0" hangingPunct="1">
        <a:defRPr kumimoji="0" kern="1200">
          <a:solidFill>
            <a:schemeClr val="tx1"/>
          </a:solidFill>
          <a:latin typeface="+mn-lt"/>
          <a:ea typeface="+mn-ea"/>
          <a:cs typeface="+mn-cs"/>
        </a:defRPr>
      </a:lvl6pPr>
      <a:lvl7pPr marL="2742980" algn="l" rtl="0" eaLnBrk="1" latinLnBrk="0" hangingPunct="1">
        <a:defRPr kumimoji="0" kern="1200">
          <a:solidFill>
            <a:schemeClr val="tx1"/>
          </a:solidFill>
          <a:latin typeface="+mn-lt"/>
          <a:ea typeface="+mn-ea"/>
          <a:cs typeface="+mn-cs"/>
        </a:defRPr>
      </a:lvl7pPr>
      <a:lvl8pPr marL="3200144" algn="l" rtl="0" eaLnBrk="1" latinLnBrk="0" hangingPunct="1">
        <a:defRPr kumimoji="0" kern="1200">
          <a:solidFill>
            <a:schemeClr val="tx1"/>
          </a:solidFill>
          <a:latin typeface="+mn-lt"/>
          <a:ea typeface="+mn-ea"/>
          <a:cs typeface="+mn-cs"/>
        </a:defRPr>
      </a:lvl8pPr>
      <a:lvl9pPr marL="3657308"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9"/>
            <a:ext cx="946404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4380" y="6356361"/>
            <a:ext cx="24688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76C6-F1B5-4E56-96A9-58CE82EB05C9}" type="datetimeFigureOut">
              <a:rPr lang="en-US" smtClean="0"/>
              <a:pPr/>
              <a:t>8/25/2015</a:t>
            </a:fld>
            <a:endParaRPr lang="en-US"/>
          </a:p>
        </p:txBody>
      </p:sp>
      <p:sp>
        <p:nvSpPr>
          <p:cNvPr id="5" name="Footer Placeholder 4"/>
          <p:cNvSpPr>
            <a:spLocks noGrp="1"/>
          </p:cNvSpPr>
          <p:nvPr>
            <p:ph type="ftr" sz="quarter" idx="3"/>
          </p:nvPr>
        </p:nvSpPr>
        <p:spPr>
          <a:xfrm>
            <a:off x="3634740" y="6356361"/>
            <a:ext cx="37033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0" y="6356361"/>
            <a:ext cx="24688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651B3-6678-4A03-AD98-42CDD4199586}" type="slidenum">
              <a:rPr lang="en-US" smtClean="0"/>
              <a:pPr/>
              <a:t>‹#›</a:t>
            </a:fld>
            <a:endParaRPr lang="en-US"/>
          </a:p>
        </p:txBody>
      </p:sp>
    </p:spTree>
    <p:extLst>
      <p:ext uri="{BB962C8B-B14F-4D97-AF65-F5344CB8AC3E}">
        <p14:creationId xmlns:p14="http://schemas.microsoft.com/office/powerpoint/2010/main" val="1466605691"/>
      </p:ext>
    </p:extLst>
  </p:cSld>
  <p:clrMap bg1="lt1" tx1="dk1" bg2="lt2" tx2="dk2" accent1="accent1" accent2="accent2" accent3="accent3" accent4="accent4" accent5="accent5" accent6="accent6" hlink="hlink" folHlink="folHlink"/>
  <p:sldLayoutIdLst>
    <p:sldLayoutId id="2147483684" r:id="rId1"/>
    <p:sldLayoutId id="2147483695"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iming>
    <p:tnLst>
      <p:par>
        <p:cTn id="1" dur="indefinite" restart="never" nodeType="tmRoot"/>
      </p:par>
    </p:tnLst>
  </p:timing>
  <p:txStyles>
    <p:titleStyle>
      <a:lvl1pPr algn="l" defTabSz="9143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6" indent="-228582" algn="l" defTabSz="9143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8" indent="-228582" algn="l" defTabSz="9143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7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3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6"/>
            <a:ext cx="946404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4380" y="6356351"/>
            <a:ext cx="246888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C764DE79-268F-4C1A-8933-263129D2AF90}" type="datetimeFigureOut">
              <a:rPr lang="en-US" dirty="0"/>
              <a:t>8/25/2015</a:t>
            </a:fld>
            <a:endParaRPr lang="en-US" dirty="0"/>
          </a:p>
        </p:txBody>
      </p:sp>
      <p:sp>
        <p:nvSpPr>
          <p:cNvPr id="5" name="Footer Placeholder 4"/>
          <p:cNvSpPr>
            <a:spLocks noGrp="1"/>
          </p:cNvSpPr>
          <p:nvPr>
            <p:ph type="ftr" sz="quarter" idx="3"/>
          </p:nvPr>
        </p:nvSpPr>
        <p:spPr>
          <a:xfrm>
            <a:off x="3634740" y="6356351"/>
            <a:ext cx="370332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9540" y="6356351"/>
            <a:ext cx="246888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a:defRPr/>
            </a:pPr>
            <a:fld id="{521D45AE-6E98-4354-A7DD-01365ECADC04}" type="slidenum">
              <a:rPr lang="en-US" smtClean="0"/>
              <a:pPr>
                <a:defRPr/>
              </a:pPr>
              <a:t>‹#›</a:t>
            </a:fld>
            <a:endParaRPr lang="en-US" dirty="0"/>
          </a:p>
        </p:txBody>
      </p:sp>
    </p:spTree>
    <p:extLst>
      <p:ext uri="{BB962C8B-B14F-4D97-AF65-F5344CB8AC3E}">
        <p14:creationId xmlns:p14="http://schemas.microsoft.com/office/powerpoint/2010/main" val="105534277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ftr="0" dt="0"/>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6"/>
            <a:ext cx="946404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4380" y="6356351"/>
            <a:ext cx="246888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fontAlgn="auto">
              <a:spcBef>
                <a:spcPts val="0"/>
              </a:spcBef>
              <a:spcAft>
                <a:spcPts val="0"/>
              </a:spcAft>
            </a:pPr>
            <a:fld id="{16E2BB59-BD52-4DB0-9AC7-0DDD175B1383}" type="datetimeFigureOut">
              <a:rPr lang="en-US" smtClean="0">
                <a:solidFill>
                  <a:prstClr val="white">
                    <a:tint val="75000"/>
                  </a:prstClr>
                </a:solidFill>
                <a:latin typeface="Calibri" panose="020F0502020204030204"/>
              </a:rPr>
              <a:pPr fontAlgn="auto">
                <a:spcBef>
                  <a:spcPts val="0"/>
                </a:spcBef>
                <a:spcAft>
                  <a:spcPts val="0"/>
                </a:spcAft>
              </a:pPr>
              <a:t>8/25/2015</a:t>
            </a:fld>
            <a:endParaRPr lang="en-US">
              <a:solidFill>
                <a:prstClr val="white">
                  <a:tint val="75000"/>
                </a:prstClr>
              </a:solidFill>
              <a:latin typeface="Calibri" panose="020F0502020204030204"/>
            </a:endParaRPr>
          </a:p>
        </p:txBody>
      </p:sp>
      <p:sp>
        <p:nvSpPr>
          <p:cNvPr id="5" name="Footer Placeholder 4"/>
          <p:cNvSpPr>
            <a:spLocks noGrp="1"/>
          </p:cNvSpPr>
          <p:nvPr>
            <p:ph type="ftr" sz="quarter" idx="3"/>
          </p:nvPr>
        </p:nvSpPr>
        <p:spPr>
          <a:xfrm>
            <a:off x="3634740" y="6356351"/>
            <a:ext cx="370332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panose="020F0502020204030204"/>
            </a:endParaRPr>
          </a:p>
        </p:txBody>
      </p:sp>
      <p:sp>
        <p:nvSpPr>
          <p:cNvPr id="6" name="Slide Number Placeholder 5"/>
          <p:cNvSpPr>
            <a:spLocks noGrp="1"/>
          </p:cNvSpPr>
          <p:nvPr>
            <p:ph type="sldNum" sz="quarter" idx="4"/>
          </p:nvPr>
        </p:nvSpPr>
        <p:spPr>
          <a:xfrm>
            <a:off x="7749540" y="6356351"/>
            <a:ext cx="246888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fontAlgn="auto">
              <a:spcBef>
                <a:spcPts val="0"/>
              </a:spcBef>
              <a:spcAft>
                <a:spcPts val="0"/>
              </a:spcAft>
            </a:pPr>
            <a:fld id="{9A81F61C-989D-47DC-A824-3879471F3C34}" type="slidenum">
              <a:rPr lang="en-US" smtClean="0">
                <a:solidFill>
                  <a:prstClr val="white">
                    <a:tint val="75000"/>
                  </a:prstClr>
                </a:solidFill>
                <a:latin typeface="Calibri" panose="020F0502020204030204"/>
              </a:rPr>
              <a:pPr fontAlgn="auto">
                <a:spcBef>
                  <a:spcPts val="0"/>
                </a:spcBef>
                <a:spcAft>
                  <a:spcPts val="0"/>
                </a:spcAft>
              </a:pPr>
              <a:t>‹#›</a:t>
            </a:fld>
            <a:endParaRPr lang="en-US">
              <a:solidFill>
                <a:prstClr val="white">
                  <a:tint val="75000"/>
                </a:prstClr>
              </a:solidFill>
              <a:latin typeface="Calibri" panose="020F0502020204030204"/>
            </a:endParaRPr>
          </a:p>
        </p:txBody>
      </p:sp>
    </p:spTree>
    <p:extLst>
      <p:ext uri="{BB962C8B-B14F-4D97-AF65-F5344CB8AC3E}">
        <p14:creationId xmlns:p14="http://schemas.microsoft.com/office/powerpoint/2010/main" val="1739713669"/>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65129"/>
            <a:ext cx="946404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54380" y="1825625"/>
            <a:ext cx="946404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4380" y="6356374"/>
            <a:ext cx="24688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6E2BB59-BD52-4DB0-9AC7-0DDD175B1383}" type="datetimeFigureOut">
              <a:rPr lang="en-US" smtClean="0">
                <a:solidFill>
                  <a:prstClr val="white">
                    <a:tint val="75000"/>
                  </a:prstClr>
                </a:solidFill>
                <a:latin typeface="Calibri" panose="020F0502020204030204"/>
              </a:rPr>
              <a:pPr fontAlgn="auto">
                <a:spcBef>
                  <a:spcPts val="0"/>
                </a:spcBef>
                <a:spcAft>
                  <a:spcPts val="0"/>
                </a:spcAft>
              </a:pPr>
              <a:t>8/25/2015</a:t>
            </a:fld>
            <a:endParaRPr lang="en-US">
              <a:solidFill>
                <a:prstClr val="white">
                  <a:tint val="75000"/>
                </a:prstClr>
              </a:solidFill>
              <a:latin typeface="Calibri" panose="020F0502020204030204"/>
            </a:endParaRPr>
          </a:p>
        </p:txBody>
      </p:sp>
      <p:sp>
        <p:nvSpPr>
          <p:cNvPr id="5" name="Footer Placeholder 4"/>
          <p:cNvSpPr>
            <a:spLocks noGrp="1"/>
          </p:cNvSpPr>
          <p:nvPr>
            <p:ph type="ftr" sz="quarter" idx="3"/>
          </p:nvPr>
        </p:nvSpPr>
        <p:spPr>
          <a:xfrm>
            <a:off x="3634740" y="6356374"/>
            <a:ext cx="37033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panose="020F0502020204030204"/>
            </a:endParaRPr>
          </a:p>
        </p:txBody>
      </p:sp>
      <p:sp>
        <p:nvSpPr>
          <p:cNvPr id="6" name="Slide Number Placeholder 5"/>
          <p:cNvSpPr>
            <a:spLocks noGrp="1"/>
          </p:cNvSpPr>
          <p:nvPr>
            <p:ph type="sldNum" sz="quarter" idx="4"/>
          </p:nvPr>
        </p:nvSpPr>
        <p:spPr>
          <a:xfrm>
            <a:off x="7749540" y="6356374"/>
            <a:ext cx="24688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A81F61C-989D-47DC-A824-3879471F3C34}" type="slidenum">
              <a:rPr lang="en-US" smtClean="0">
                <a:solidFill>
                  <a:prstClr val="white">
                    <a:tint val="75000"/>
                  </a:prstClr>
                </a:solidFill>
                <a:latin typeface="Calibri" panose="020F0502020204030204"/>
              </a:rPr>
              <a:pPr fontAlgn="auto">
                <a:spcBef>
                  <a:spcPts val="0"/>
                </a:spcBef>
                <a:spcAft>
                  <a:spcPts val="0"/>
                </a:spcAft>
              </a:pPr>
              <a:t>‹#›</a:t>
            </a:fld>
            <a:endParaRPr lang="en-US">
              <a:solidFill>
                <a:prstClr val="white">
                  <a:tint val="75000"/>
                </a:prstClr>
              </a:solidFill>
              <a:latin typeface="Calibri" panose="020F0502020204030204"/>
            </a:endParaRPr>
          </a:p>
        </p:txBody>
      </p:sp>
    </p:spTree>
    <p:extLst>
      <p:ext uri="{BB962C8B-B14F-4D97-AF65-F5344CB8AC3E}">
        <p14:creationId xmlns:p14="http://schemas.microsoft.com/office/powerpoint/2010/main" val="1358955160"/>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354" name="Title Placeholder 21"/>
          <p:cNvSpPr>
            <a:spLocks noGrp="1"/>
          </p:cNvSpPr>
          <p:nvPr>
            <p:ph type="title"/>
          </p:nvPr>
        </p:nvSpPr>
        <p:spPr bwMode="auto">
          <a:xfrm>
            <a:off x="457200" y="228600"/>
            <a:ext cx="1024128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8355" name="Text Placeholder 12"/>
          <p:cNvSpPr>
            <a:spLocks noGrp="1"/>
          </p:cNvSpPr>
          <p:nvPr>
            <p:ph type="body" idx="1"/>
          </p:nvPr>
        </p:nvSpPr>
        <p:spPr bwMode="auto">
          <a:xfrm>
            <a:off x="457200" y="1371600"/>
            <a:ext cx="1024128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7"/>
          <p:cNvSpPr/>
          <p:nvPr/>
        </p:nvSpPr>
        <p:spPr>
          <a:xfrm>
            <a:off x="0" y="1066800"/>
            <a:ext cx="36576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457200" y="1066800"/>
            <a:ext cx="10515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055689"/>
            <a:ext cx="365760" cy="244475"/>
          </a:xfrm>
          <a:prstGeom prst="rect">
            <a:avLst/>
          </a:prstGeom>
        </p:spPr>
        <p:txBody>
          <a:bodyPr vert="horz" wrap="none" lIns="0" rIns="0" anchor="ctr" anchorCtr="0">
            <a:noAutofit/>
          </a:bodyPr>
          <a:lstStyle>
            <a:lvl1pPr algn="ctr" eaLnBrk="1" fontAlgn="auto" latinLnBrk="0" hangingPunct="1">
              <a:spcBef>
                <a:spcPts val="0"/>
              </a:spcBef>
              <a:spcAft>
                <a:spcPts val="0"/>
              </a:spcAft>
              <a:defRPr kumimoji="0" sz="900" b="1" smtClean="0">
                <a:solidFill>
                  <a:srgbClr val="FFFFFF"/>
                </a:solidFill>
                <a:latin typeface="+mn-lt"/>
              </a:defRPr>
            </a:lvl1pPr>
          </a:lstStyle>
          <a:p>
            <a:pPr>
              <a:defRPr/>
            </a:pPr>
            <a:fld id="{521D45AE-6E98-4354-A7DD-01365ECADC04}" type="slidenum">
              <a:rPr lang="en-US"/>
              <a:pPr>
                <a:defRPr/>
              </a:pPr>
              <a:t>‹#›</a:t>
            </a:fld>
            <a:endParaRPr lang="en-US" dirty="0"/>
          </a:p>
        </p:txBody>
      </p:sp>
    </p:spTree>
    <p:extLst>
      <p:ext uri="{BB962C8B-B14F-4D97-AF65-F5344CB8AC3E}">
        <p14:creationId xmlns:p14="http://schemas.microsoft.com/office/powerpoint/2010/main" val="265394617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Cambria" pitchFamily="18" charset="0"/>
        </a:defRPr>
      </a:lvl2pPr>
      <a:lvl3pPr algn="l" rtl="0" eaLnBrk="1" fontAlgn="base" hangingPunct="1">
        <a:spcBef>
          <a:spcPct val="0"/>
        </a:spcBef>
        <a:spcAft>
          <a:spcPct val="0"/>
        </a:spcAft>
        <a:defRPr sz="4400">
          <a:solidFill>
            <a:schemeClr val="tx2"/>
          </a:solidFill>
          <a:latin typeface="Cambria" pitchFamily="18" charset="0"/>
        </a:defRPr>
      </a:lvl3pPr>
      <a:lvl4pPr algn="l" rtl="0" eaLnBrk="1" fontAlgn="base" hangingPunct="1">
        <a:spcBef>
          <a:spcPct val="0"/>
        </a:spcBef>
        <a:spcAft>
          <a:spcPct val="0"/>
        </a:spcAft>
        <a:defRPr sz="4400">
          <a:solidFill>
            <a:schemeClr val="tx2"/>
          </a:solidFill>
          <a:latin typeface="Cambria" pitchFamily="18" charset="0"/>
        </a:defRPr>
      </a:lvl4pPr>
      <a:lvl5pPr algn="l" rtl="0" eaLnBrk="1" fontAlgn="base" hangingPunct="1">
        <a:spcBef>
          <a:spcPct val="0"/>
        </a:spcBef>
        <a:spcAft>
          <a:spcPct val="0"/>
        </a:spcAft>
        <a:defRPr sz="4400">
          <a:solidFill>
            <a:schemeClr val="tx2"/>
          </a:solidFill>
          <a:latin typeface="Cambria" pitchFamily="18" charset="0"/>
        </a:defRPr>
      </a:lvl5pPr>
      <a:lvl6pPr marL="457200" algn="l" rtl="0" eaLnBrk="1" fontAlgn="base" hangingPunct="1">
        <a:spcBef>
          <a:spcPct val="0"/>
        </a:spcBef>
        <a:spcAft>
          <a:spcPct val="0"/>
        </a:spcAft>
        <a:defRPr sz="4400">
          <a:solidFill>
            <a:schemeClr val="tx2"/>
          </a:solidFill>
          <a:latin typeface="Cambria" pitchFamily="18" charset="0"/>
        </a:defRPr>
      </a:lvl6pPr>
      <a:lvl7pPr marL="914400" algn="l" rtl="0" eaLnBrk="1" fontAlgn="base" hangingPunct="1">
        <a:spcBef>
          <a:spcPct val="0"/>
        </a:spcBef>
        <a:spcAft>
          <a:spcPct val="0"/>
        </a:spcAft>
        <a:defRPr sz="4400">
          <a:solidFill>
            <a:schemeClr val="tx2"/>
          </a:solidFill>
          <a:latin typeface="Cambria" pitchFamily="18" charset="0"/>
        </a:defRPr>
      </a:lvl7pPr>
      <a:lvl8pPr marL="1371600" algn="l" rtl="0" eaLnBrk="1" fontAlgn="base" hangingPunct="1">
        <a:spcBef>
          <a:spcPct val="0"/>
        </a:spcBef>
        <a:spcAft>
          <a:spcPct val="0"/>
        </a:spcAft>
        <a:defRPr sz="4400">
          <a:solidFill>
            <a:schemeClr val="tx2"/>
          </a:solidFill>
          <a:latin typeface="Cambria" pitchFamily="18" charset="0"/>
        </a:defRPr>
      </a:lvl8pPr>
      <a:lvl9pPr marL="1828800" algn="l" rtl="0" eaLnBrk="1" fontAlgn="base" hangingPunct="1">
        <a:spcBef>
          <a:spcPct val="0"/>
        </a:spcBef>
        <a:spcAft>
          <a:spcPct val="0"/>
        </a:spcAft>
        <a:defRPr sz="4400">
          <a:solidFill>
            <a:schemeClr val="tx2"/>
          </a:solidFill>
          <a:latin typeface="Cambria" pitchFamily="18" charset="0"/>
        </a:defRPr>
      </a:lvl9pPr>
    </p:titleStyle>
    <p:bodyStyle>
      <a:lvl1pPr marL="319088" indent="-319088" algn="l" rtl="0" eaLnBrk="1" fontAlgn="base" hangingPunct="1">
        <a:spcBef>
          <a:spcPts val="700"/>
        </a:spcBef>
        <a:spcAft>
          <a:spcPct val="0"/>
        </a:spcAft>
        <a:buClr>
          <a:schemeClr val="accent2"/>
        </a:buClr>
        <a:buSzPct val="60000"/>
        <a:buFont typeface="Wingdings" pitchFamily="2" charset="2"/>
        <a:buChar char=""/>
        <a:defRPr sz="2600" kern="1200">
          <a:solidFill>
            <a:srgbClr val="0070C0"/>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400" kern="1200">
          <a:solidFill>
            <a:schemeClr val="tx1"/>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5.xml"/><Relationship Id="rId7"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31.png"/><Relationship Id="rId4" Type="http://schemas.openxmlformats.org/officeDocument/2006/relationships/tags" Target="../tags/tag6.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xml"/><Relationship Id="rId7" Type="http://schemas.openxmlformats.org/officeDocument/2006/relationships/slideLayout" Target="../slideLayouts/slideLayout2.xml"/><Relationship Id="rId12" Type="http://schemas.openxmlformats.org/officeDocument/2006/relationships/image" Target="../media/image3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4.png"/><Relationship Id="rId5" Type="http://schemas.openxmlformats.org/officeDocument/2006/relationships/tags" Target="../tags/tag13.xml"/><Relationship Id="rId10" Type="http://schemas.openxmlformats.org/officeDocument/2006/relationships/image" Target="../media/image33.png"/><Relationship Id="rId4" Type="http://schemas.openxmlformats.org/officeDocument/2006/relationships/tags" Target="../tags/tag12.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8.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6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7.xml"/><Relationship Id="rId7" Type="http://schemas.openxmlformats.org/officeDocument/2006/relationships/image" Target="../media/image24.png"/><Relationship Id="rId12"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25.jpeg"/><Relationship Id="rId5" Type="http://schemas.openxmlformats.org/officeDocument/2006/relationships/image" Target="../media/image8.jpeg"/><Relationship Id="rId10" Type="http://schemas.openxmlformats.org/officeDocument/2006/relationships/image" Target="../media/image21.jpeg"/><Relationship Id="rId4" Type="http://schemas.openxmlformats.org/officeDocument/2006/relationships/image" Target="../media/image23.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4428" y="3767194"/>
            <a:ext cx="11132288" cy="836704"/>
          </a:xfrm>
          <a:ln w="3175">
            <a:solidFill>
              <a:schemeClr val="bg1">
                <a:lumMod val="50000"/>
              </a:schemeClr>
            </a:solidFill>
          </a:ln>
        </p:spPr>
        <p:txBody>
          <a:bodyPr>
            <a:noAutofit/>
          </a:bodyPr>
          <a:lstStyle/>
          <a:p>
            <a:pPr lvl="0"/>
            <a:r>
              <a:rPr lang="en-US" sz="2400" b="1" dirty="0">
                <a:latin typeface="Gill Sans MT" pitchFamily="34" charset="0"/>
              </a:rPr>
              <a:t>Advanced Techniques for </a:t>
            </a:r>
            <a:r>
              <a:rPr lang="en-US" sz="2400" b="1" dirty="0" smtClean="0">
                <a:latin typeface="Gill Sans MT" pitchFamily="34" charset="0"/>
              </a:rPr>
              <a:t>Centimeter-Accurate GNSS Positioning </a:t>
            </a:r>
          </a:p>
          <a:p>
            <a:pPr lvl="0"/>
            <a:r>
              <a:rPr lang="en-US" sz="2400" b="1" dirty="0" smtClean="0">
                <a:latin typeface="Gill Sans MT" pitchFamily="34" charset="0"/>
              </a:rPr>
              <a:t>on Low-Cost Mobile Platforms</a:t>
            </a:r>
            <a:endParaRPr lang="en-US" sz="2400" dirty="0">
              <a:latin typeface="Gill Sans MT" pitchFamily="34" charset="0"/>
            </a:endParaRPr>
          </a:p>
        </p:txBody>
      </p:sp>
      <p:sp>
        <p:nvSpPr>
          <p:cNvPr id="4" name="Subtitle 2"/>
          <p:cNvSpPr txBox="1">
            <a:spLocks/>
          </p:cNvSpPr>
          <p:nvPr/>
        </p:nvSpPr>
        <p:spPr>
          <a:xfrm>
            <a:off x="914400" y="4805921"/>
            <a:ext cx="9144000" cy="20308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200" kern="1200" baseline="0">
                <a:solidFill>
                  <a:schemeClr val="tx1">
                    <a:tint val="75000"/>
                  </a:schemeClr>
                </a:solidFill>
                <a:latin typeface="Garamond"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1600" b="1" dirty="0">
                <a:solidFill>
                  <a:schemeClr val="bg1"/>
                </a:solidFill>
                <a:latin typeface="Tw Cen MT" panose="020B0602020104020603" pitchFamily="34" charset="0"/>
              </a:rPr>
              <a:t>Ken </a:t>
            </a:r>
            <a:r>
              <a:rPr lang="en-US" sz="1600" b="1" dirty="0" err="1">
                <a:solidFill>
                  <a:schemeClr val="bg1"/>
                </a:solidFill>
                <a:latin typeface="Tw Cen MT" panose="020B0602020104020603" pitchFamily="34" charset="0"/>
              </a:rPr>
              <a:t>Pesyna</a:t>
            </a:r>
            <a:r>
              <a:rPr lang="en-US" sz="1600" b="1" dirty="0">
                <a:solidFill>
                  <a:schemeClr val="bg1"/>
                </a:solidFill>
                <a:latin typeface="Tw Cen MT" panose="020B0602020104020603" pitchFamily="34" charset="0"/>
              </a:rPr>
              <a:t/>
            </a:r>
            <a:br>
              <a:rPr lang="en-US" sz="1600" b="1" dirty="0">
                <a:solidFill>
                  <a:schemeClr val="bg1"/>
                </a:solidFill>
                <a:latin typeface="Tw Cen MT" panose="020B0602020104020603" pitchFamily="34" charset="0"/>
              </a:rPr>
            </a:br>
            <a:r>
              <a:rPr lang="en-US" sz="1600" b="1" dirty="0">
                <a:solidFill>
                  <a:schemeClr val="bg1"/>
                </a:solidFill>
                <a:latin typeface="Tw Cen MT" panose="020B0602020104020603" pitchFamily="34" charset="0"/>
              </a:rPr>
              <a:t/>
            </a:r>
            <a:br>
              <a:rPr lang="en-US" sz="1600" b="1" dirty="0">
                <a:solidFill>
                  <a:schemeClr val="bg1"/>
                </a:solidFill>
                <a:latin typeface="Tw Cen MT" panose="020B0602020104020603" pitchFamily="34" charset="0"/>
              </a:rPr>
            </a:br>
            <a:r>
              <a:rPr lang="en-US" sz="1600" b="1" dirty="0">
                <a:solidFill>
                  <a:schemeClr val="bg1"/>
                </a:solidFill>
                <a:latin typeface="Tw Cen MT" panose="020B0602020104020603" pitchFamily="34" charset="0"/>
              </a:rPr>
              <a:t>Committee</a:t>
            </a:r>
            <a:r>
              <a:rPr lang="en-US" sz="1600" dirty="0">
                <a:solidFill>
                  <a:schemeClr val="bg1"/>
                </a:solidFill>
                <a:latin typeface="Tw Cen MT" panose="020B0602020104020603" pitchFamily="34" charset="0"/>
              </a:rPr>
              <a:t/>
            </a:r>
            <a:br>
              <a:rPr lang="en-US" sz="1600" dirty="0">
                <a:solidFill>
                  <a:schemeClr val="bg1"/>
                </a:solidFill>
                <a:latin typeface="Tw Cen MT" panose="020B0602020104020603" pitchFamily="34" charset="0"/>
              </a:rPr>
            </a:br>
            <a:r>
              <a:rPr lang="en-US" sz="1600" dirty="0">
                <a:solidFill>
                  <a:schemeClr val="bg1"/>
                </a:solidFill>
                <a:latin typeface="Tw Cen MT" panose="020B0602020104020603" pitchFamily="34" charset="0"/>
              </a:rPr>
              <a:t>Dr. Todd E. Humphreys (supervisor)</a:t>
            </a:r>
            <a:br>
              <a:rPr lang="en-US" sz="1600" dirty="0">
                <a:solidFill>
                  <a:schemeClr val="bg1"/>
                </a:solidFill>
                <a:latin typeface="Tw Cen MT" panose="020B0602020104020603" pitchFamily="34" charset="0"/>
              </a:rPr>
            </a:br>
            <a:r>
              <a:rPr lang="en-US" sz="1600" dirty="0">
                <a:solidFill>
                  <a:schemeClr val="bg1"/>
                </a:solidFill>
                <a:latin typeface="Tw Cen MT" panose="020B0602020104020603" pitchFamily="34" charset="0"/>
              </a:rPr>
              <a:t>Dr. Robert Heath (co-supervisor)</a:t>
            </a:r>
            <a:br>
              <a:rPr lang="en-US" sz="1600" dirty="0">
                <a:solidFill>
                  <a:schemeClr val="bg1"/>
                </a:solidFill>
                <a:latin typeface="Tw Cen MT" panose="020B0602020104020603" pitchFamily="34" charset="0"/>
              </a:rPr>
            </a:br>
            <a:r>
              <a:rPr lang="en-US" sz="1600" dirty="0">
                <a:solidFill>
                  <a:schemeClr val="bg1"/>
                </a:solidFill>
                <a:latin typeface="Tw Cen MT" panose="020B0602020104020603" pitchFamily="34" charset="0"/>
              </a:rPr>
              <a:t>Dr. </a:t>
            </a:r>
            <a:r>
              <a:rPr lang="en-US" sz="1600" dirty="0" err="1">
                <a:solidFill>
                  <a:schemeClr val="bg1"/>
                </a:solidFill>
                <a:latin typeface="Tw Cen MT" panose="020B0602020104020603" pitchFamily="34" charset="0"/>
              </a:rPr>
              <a:t>Sujay</a:t>
            </a:r>
            <a:r>
              <a:rPr lang="en-US" sz="1600" dirty="0">
                <a:solidFill>
                  <a:schemeClr val="bg1"/>
                </a:solidFill>
                <a:latin typeface="Tw Cen MT" panose="020B0602020104020603" pitchFamily="34" charset="0"/>
              </a:rPr>
              <a:t> </a:t>
            </a:r>
            <a:r>
              <a:rPr lang="en-US" sz="1600" dirty="0" err="1">
                <a:solidFill>
                  <a:schemeClr val="bg1"/>
                </a:solidFill>
                <a:latin typeface="Tw Cen MT" panose="020B0602020104020603" pitchFamily="34" charset="0"/>
              </a:rPr>
              <a:t>Sanghavi</a:t>
            </a:r>
            <a:r>
              <a:rPr lang="en-US" sz="1600" dirty="0">
                <a:solidFill>
                  <a:schemeClr val="bg1"/>
                </a:solidFill>
                <a:latin typeface="Tw Cen MT" panose="020B0602020104020603" pitchFamily="34" charset="0"/>
              </a:rPr>
              <a:t/>
            </a:r>
            <a:br>
              <a:rPr lang="en-US" sz="1600" dirty="0">
                <a:solidFill>
                  <a:schemeClr val="bg1"/>
                </a:solidFill>
                <a:latin typeface="Tw Cen MT" panose="020B0602020104020603" pitchFamily="34" charset="0"/>
              </a:rPr>
            </a:br>
            <a:r>
              <a:rPr lang="en-US" sz="1600" dirty="0">
                <a:solidFill>
                  <a:schemeClr val="bg1"/>
                </a:solidFill>
                <a:latin typeface="Tw Cen MT" panose="020B0602020104020603" pitchFamily="34" charset="0"/>
              </a:rPr>
              <a:t>Dr. </a:t>
            </a:r>
            <a:r>
              <a:rPr lang="en-US" sz="1600" dirty="0" err="1">
                <a:solidFill>
                  <a:schemeClr val="bg1"/>
                </a:solidFill>
                <a:latin typeface="Tw Cen MT" panose="020B0602020104020603" pitchFamily="34" charset="0"/>
              </a:rPr>
              <a:t>Haris</a:t>
            </a:r>
            <a:r>
              <a:rPr lang="en-US" sz="1600" dirty="0">
                <a:solidFill>
                  <a:schemeClr val="bg1"/>
                </a:solidFill>
                <a:latin typeface="Tw Cen MT" panose="020B0602020104020603" pitchFamily="34" charset="0"/>
              </a:rPr>
              <a:t> </a:t>
            </a:r>
            <a:r>
              <a:rPr lang="en-US" sz="1600" dirty="0" err="1">
                <a:solidFill>
                  <a:schemeClr val="bg1"/>
                </a:solidFill>
                <a:latin typeface="Tw Cen MT" panose="020B0602020104020603" pitchFamily="34" charset="0"/>
              </a:rPr>
              <a:t>Vikalo</a:t>
            </a:r>
            <a:r>
              <a:rPr lang="en-US" sz="1600" dirty="0">
                <a:solidFill>
                  <a:schemeClr val="bg1"/>
                </a:solidFill>
                <a:latin typeface="Tw Cen MT" panose="020B0602020104020603" pitchFamily="34" charset="0"/>
              </a:rPr>
              <a:t/>
            </a:r>
            <a:br>
              <a:rPr lang="en-US" sz="1600" dirty="0">
                <a:solidFill>
                  <a:schemeClr val="bg1"/>
                </a:solidFill>
                <a:latin typeface="Tw Cen MT" panose="020B0602020104020603" pitchFamily="34" charset="0"/>
              </a:rPr>
            </a:br>
            <a:r>
              <a:rPr lang="en-US" sz="1600" dirty="0">
                <a:solidFill>
                  <a:schemeClr val="bg1"/>
                </a:solidFill>
                <a:latin typeface="Tw Cen MT" panose="020B0602020104020603" pitchFamily="34" charset="0"/>
              </a:rPr>
              <a:t>Dr. Johnathan </a:t>
            </a:r>
            <a:r>
              <a:rPr lang="en-US" sz="1600" dirty="0" smtClean="0">
                <a:solidFill>
                  <a:schemeClr val="bg1"/>
                </a:solidFill>
                <a:latin typeface="Tw Cen MT" panose="020B0602020104020603" pitchFamily="34" charset="0"/>
              </a:rPr>
              <a:t>York</a:t>
            </a:r>
            <a:r>
              <a:rPr lang="en-US" sz="1600" dirty="0">
                <a:solidFill>
                  <a:schemeClr val="bg1"/>
                </a:solidFill>
                <a:latin typeface="Tw Cen MT" panose="020B0602020104020603" pitchFamily="34" charset="0"/>
              </a:rPr>
              <a:t/>
            </a:r>
            <a:br>
              <a:rPr lang="en-US" sz="1600" dirty="0">
                <a:solidFill>
                  <a:schemeClr val="bg1"/>
                </a:solidFill>
                <a:latin typeface="Tw Cen MT" panose="020B0602020104020603" pitchFamily="34" charset="0"/>
              </a:rPr>
            </a:br>
            <a:r>
              <a:rPr lang="en-US" sz="1600" b="1" dirty="0">
                <a:solidFill>
                  <a:schemeClr val="bg1"/>
                </a:solidFill>
                <a:latin typeface="Tw Cen MT" panose="020B0602020104020603" pitchFamily="34" charset="0"/>
              </a:rPr>
              <a:t>Ph.D. </a:t>
            </a:r>
            <a:r>
              <a:rPr lang="en-US" sz="1600" b="1" dirty="0" smtClean="0">
                <a:solidFill>
                  <a:schemeClr val="bg1"/>
                </a:solidFill>
                <a:latin typeface="Tw Cen MT" panose="020B0602020104020603" pitchFamily="34" charset="0"/>
              </a:rPr>
              <a:t>Defense  </a:t>
            </a:r>
            <a:r>
              <a:rPr lang="en-US" sz="1600" dirty="0">
                <a:solidFill>
                  <a:schemeClr val="bg1"/>
                </a:solidFill>
                <a:latin typeface="Tw Cen MT" panose="020B0602020104020603" pitchFamily="34" charset="0"/>
              </a:rPr>
              <a:t>|</a:t>
            </a:r>
            <a:r>
              <a:rPr lang="en-US" sz="1600" b="1" dirty="0">
                <a:solidFill>
                  <a:schemeClr val="bg1"/>
                </a:solidFill>
                <a:latin typeface="Tw Cen MT" panose="020B0602020104020603" pitchFamily="34" charset="0"/>
              </a:rPr>
              <a:t>  The University of Texas at Austin  </a:t>
            </a:r>
            <a:r>
              <a:rPr lang="en-US" sz="1600" dirty="0">
                <a:solidFill>
                  <a:schemeClr val="bg1"/>
                </a:solidFill>
                <a:latin typeface="Tw Cen MT" panose="020B0602020104020603" pitchFamily="34" charset="0"/>
              </a:rPr>
              <a:t>|</a:t>
            </a:r>
            <a:r>
              <a:rPr lang="en-US" sz="1600" b="1" dirty="0">
                <a:solidFill>
                  <a:schemeClr val="bg1"/>
                </a:solidFill>
                <a:latin typeface="Tw Cen MT" panose="020B0602020104020603" pitchFamily="34" charset="0"/>
              </a:rPr>
              <a:t>  </a:t>
            </a:r>
            <a:r>
              <a:rPr lang="en-US" sz="1600" b="1" dirty="0" smtClean="0">
                <a:solidFill>
                  <a:schemeClr val="bg1"/>
                </a:solidFill>
                <a:latin typeface="Tw Cen MT" panose="020B0602020104020603" pitchFamily="34" charset="0"/>
              </a:rPr>
              <a:t>25 August 2015</a:t>
            </a:r>
            <a:endParaRPr lang="en-US" sz="1600" b="1"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3879636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Thesis Statement</a:t>
            </a:r>
            <a:endParaRPr lang="en-US" sz="4000" dirty="0"/>
          </a:p>
        </p:txBody>
      </p:sp>
      <p:sp>
        <p:nvSpPr>
          <p:cNvPr id="3" name="Content Placeholder 2"/>
          <p:cNvSpPr>
            <a:spLocks noGrp="1"/>
          </p:cNvSpPr>
          <p:nvPr>
            <p:ph sz="quarter" idx="1"/>
          </p:nvPr>
        </p:nvSpPr>
        <p:spPr>
          <a:xfrm>
            <a:off x="1118499" y="2691114"/>
            <a:ext cx="9077059" cy="1835166"/>
          </a:xfrm>
          <a:solidFill>
            <a:schemeClr val="accent2">
              <a:alpha val="50000"/>
            </a:schemeClr>
          </a:solidFill>
          <a:ln>
            <a:solidFill>
              <a:schemeClr val="accent2"/>
            </a:solidFill>
          </a:ln>
          <a:effectLst/>
        </p:spPr>
        <p:txBody>
          <a:bodyPr/>
          <a:lstStyle/>
          <a:p>
            <a:pPr marL="0" indent="0" algn="ctr">
              <a:buNone/>
            </a:pPr>
            <a:r>
              <a:rPr lang="en-US" sz="2800" dirty="0">
                <a:solidFill>
                  <a:schemeClr val="tx1"/>
                </a:solidFill>
              </a:rPr>
              <a:t>Centimeter-accurate GNSS positioning on low-cost platforms is achievable, but hard. </a:t>
            </a:r>
            <a:r>
              <a:rPr lang="en-US" sz="2800" dirty="0" smtClean="0">
                <a:solidFill>
                  <a:schemeClr val="tx1"/>
                </a:solidFill>
              </a:rPr>
              <a:t>These </a:t>
            </a:r>
            <a:r>
              <a:rPr lang="en-US" sz="2800" dirty="0">
                <a:solidFill>
                  <a:schemeClr val="tx1"/>
                </a:solidFill>
              </a:rPr>
              <a:t>same </a:t>
            </a:r>
            <a:r>
              <a:rPr lang="en-US" sz="2800" dirty="0" smtClean="0">
                <a:solidFill>
                  <a:schemeClr val="tx1"/>
                </a:solidFill>
              </a:rPr>
              <a:t>platforms, however, </a:t>
            </a:r>
            <a:r>
              <a:rPr lang="en-US" sz="2800" dirty="0" smtClean="0">
                <a:solidFill>
                  <a:schemeClr val="tx1"/>
                </a:solidFill>
              </a:rPr>
              <a:t>have </a:t>
            </a:r>
            <a:r>
              <a:rPr lang="en-US" sz="2800" dirty="0">
                <a:solidFill>
                  <a:schemeClr val="tx1"/>
                </a:solidFill>
              </a:rPr>
              <a:t>certain </a:t>
            </a:r>
            <a:r>
              <a:rPr lang="en-US" sz="2800" dirty="0" smtClean="0">
                <a:solidFill>
                  <a:schemeClr val="tx1"/>
                </a:solidFill>
              </a:rPr>
              <a:t>intrinsic features </a:t>
            </a:r>
            <a:r>
              <a:rPr lang="en-US" sz="2800" dirty="0">
                <a:solidFill>
                  <a:schemeClr val="tx1"/>
                </a:solidFill>
              </a:rPr>
              <a:t>that can be exploited to make </a:t>
            </a:r>
            <a:r>
              <a:rPr lang="en-US" sz="2800" dirty="0" smtClean="0">
                <a:solidFill>
                  <a:schemeClr val="tx1"/>
                </a:solidFill>
              </a:rPr>
              <a:t>centimeter-accurate positioning </a:t>
            </a:r>
            <a:r>
              <a:rPr lang="en-US" sz="2800" dirty="0">
                <a:solidFill>
                  <a:schemeClr val="tx1"/>
                </a:solidFill>
              </a:rPr>
              <a:t>easier.</a:t>
            </a:r>
          </a:p>
          <a:p>
            <a:pPr marL="0" indent="0" algn="ctr">
              <a:buNone/>
            </a:pPr>
            <a:endParaRPr lang="en-US" sz="2800" dirty="0">
              <a:solidFill>
                <a:schemeClr val="tx1"/>
              </a:solidFill>
            </a:endParaRPr>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10</a:t>
            </a:fld>
            <a:endParaRPr lang="en-US" dirty="0"/>
          </a:p>
        </p:txBody>
      </p:sp>
      <p:sp>
        <p:nvSpPr>
          <p:cNvPr id="5"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Introduction</a:t>
            </a:r>
          </a:p>
        </p:txBody>
      </p:sp>
    </p:spTree>
    <p:extLst>
      <p:ext uri="{BB962C8B-B14F-4D97-AF65-F5344CB8AC3E}">
        <p14:creationId xmlns:p14="http://schemas.microsoft.com/office/powerpoint/2010/main" val="3110682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527" y="144632"/>
            <a:ext cx="9514389" cy="762000"/>
          </a:xfrm>
        </p:spPr>
        <p:txBody>
          <a:bodyPr/>
          <a:lstStyle/>
          <a:p>
            <a:pPr lvl="0" algn="ctr"/>
            <a:r>
              <a:rPr lang="en-US" sz="2800" b="1" dirty="0" smtClean="0"/>
              <a:t>Contributions: </a:t>
            </a:r>
            <a:r>
              <a:rPr lang="en-US" sz="2800" dirty="0" smtClean="0"/>
              <a:t>“</a:t>
            </a:r>
            <a:r>
              <a:rPr lang="en-US" sz="2800" dirty="0"/>
              <a:t>Advanced Techniques for Centimeter-Accurate GNSS Positioning </a:t>
            </a:r>
            <a:r>
              <a:rPr lang="en-US" sz="2800" dirty="0" smtClean="0"/>
              <a:t>on </a:t>
            </a:r>
            <a:r>
              <a:rPr lang="en-US" sz="2800" dirty="0"/>
              <a:t>Low-Cost Mobile </a:t>
            </a:r>
            <a:r>
              <a:rPr lang="en-US" sz="2800" dirty="0" smtClean="0"/>
              <a:t>Platforms” </a:t>
            </a:r>
            <a:endParaRPr lang="en-US" sz="2800" dirty="0"/>
          </a:p>
        </p:txBody>
      </p:sp>
      <p:sp>
        <p:nvSpPr>
          <p:cNvPr id="3" name="Slide Number Placeholder 2"/>
          <p:cNvSpPr>
            <a:spLocks noGrp="1"/>
          </p:cNvSpPr>
          <p:nvPr>
            <p:ph type="sldNum" sz="quarter" idx="11"/>
          </p:nvPr>
        </p:nvSpPr>
        <p:spPr/>
        <p:txBody>
          <a:bodyPr/>
          <a:lstStyle/>
          <a:p>
            <a:pPr>
              <a:defRPr/>
            </a:pPr>
            <a:fld id="{28AFCC8F-7E1A-43DB-8362-AE6CCF6C1881}" type="slidenum">
              <a:rPr lang="en-US" smtClean="0"/>
              <a:pPr>
                <a:defRPr/>
              </a:pPr>
              <a:t>11</a:t>
            </a:fld>
            <a:endParaRPr lang="en-US" dirty="0"/>
          </a:p>
        </p:txBody>
      </p:sp>
      <p:sp>
        <p:nvSpPr>
          <p:cNvPr id="4" name="Content Placeholder 2"/>
          <p:cNvSpPr txBox="1">
            <a:spLocks/>
          </p:cNvSpPr>
          <p:nvPr/>
        </p:nvSpPr>
        <p:spPr>
          <a:xfrm>
            <a:off x="2133600" y="1310654"/>
            <a:ext cx="6705600" cy="838200"/>
          </a:xfrm>
          <a:prstGeom prst="rect">
            <a:avLst/>
          </a:prstGeom>
        </p:spPr>
        <p:txBody>
          <a:bodyPr>
            <a:noAutofit/>
          </a:bodyPr>
          <a:lstStyle>
            <a:lvl1pPr marL="319088" indent="-319088" algn="l" rtl="0" eaLnBrk="1" fontAlgn="base" hangingPunct="1">
              <a:spcBef>
                <a:spcPts val="700"/>
              </a:spcBef>
              <a:spcAft>
                <a:spcPct val="0"/>
              </a:spcAft>
              <a:buClr>
                <a:schemeClr val="accent2"/>
              </a:buClr>
              <a:buSzPct val="60000"/>
              <a:buFont typeface="Wingdings" pitchFamily="2" charset="2"/>
              <a:buChar char=""/>
              <a:defRPr sz="2600" kern="1200">
                <a:solidFill>
                  <a:srgbClr val="0070C0"/>
                </a:solidFill>
                <a:latin typeface="Calibri" pitchFamily="34" charset="0"/>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Calibri" pitchFamily="34" charset="0"/>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Calibri" pitchFamily="34" charset="0"/>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endParaRPr lang="en-US" sz="2400" b="1" dirty="0">
              <a:latin typeface="+mn-lt"/>
            </a:endParaRPr>
          </a:p>
        </p:txBody>
      </p:sp>
      <p:graphicFrame>
        <p:nvGraphicFramePr>
          <p:cNvPr id="6" name="Diagram 5"/>
          <p:cNvGraphicFramePr/>
          <p:nvPr>
            <p:extLst>
              <p:ext uri="{D42A27DB-BD31-4B8C-83A1-F6EECF244321}">
                <p14:modId xmlns:p14="http://schemas.microsoft.com/office/powerpoint/2010/main" val="111569314"/>
              </p:ext>
            </p:extLst>
          </p:nvPr>
        </p:nvGraphicFramePr>
        <p:xfrm>
          <a:off x="1071563" y="1571626"/>
          <a:ext cx="9299353" cy="497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Introduction</a:t>
            </a:r>
          </a:p>
        </p:txBody>
      </p:sp>
    </p:spTree>
    <p:extLst>
      <p:ext uri="{BB962C8B-B14F-4D97-AF65-F5344CB8AC3E}">
        <p14:creationId xmlns:p14="http://schemas.microsoft.com/office/powerpoint/2010/main" val="2704502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0" y="2743208"/>
            <a:ext cx="7772400" cy="1673225"/>
          </a:xfrm>
        </p:spPr>
        <p:txBody>
          <a:bodyPr/>
          <a:lstStyle/>
          <a:p>
            <a:r>
              <a:rPr lang="en-US" sz="4400" b="1" dirty="0"/>
              <a:t>A </a:t>
            </a:r>
            <a:r>
              <a:rPr lang="en-US" sz="4400" b="1" dirty="0" smtClean="0"/>
              <a:t>Carrier-Phase Reconstruction </a:t>
            </a:r>
            <a:r>
              <a:rPr lang="en-US" sz="4400" b="1" dirty="0"/>
              <a:t>Technique for </a:t>
            </a:r>
            <a:r>
              <a:rPr lang="en-US" sz="4400" b="1" dirty="0" smtClean="0"/>
              <a:t>Low-Power Centimeter-Accurate Positioning</a:t>
            </a:r>
            <a:endParaRPr lang="en-US" sz="4400" b="1" dirty="0"/>
          </a:p>
        </p:txBody>
      </p:sp>
      <p:sp>
        <p:nvSpPr>
          <p:cNvPr id="3" name="Title 2"/>
          <p:cNvSpPr>
            <a:spLocks noGrp="1"/>
          </p:cNvSpPr>
          <p:nvPr>
            <p:ph type="title"/>
          </p:nvPr>
        </p:nvSpPr>
        <p:spPr/>
        <p:txBody>
          <a:bodyPr/>
          <a:lstStyle/>
          <a:p>
            <a:r>
              <a:rPr lang="en-US" sz="2400" b="1" dirty="0" smtClean="0"/>
              <a:t>First Contribution</a:t>
            </a:r>
            <a:endParaRPr lang="en-US" sz="2400" b="1" dirty="0"/>
          </a:p>
        </p:txBody>
      </p:sp>
      <p:sp>
        <p:nvSpPr>
          <p:cNvPr id="4" name="Slide Number Placeholder 3"/>
          <p:cNvSpPr>
            <a:spLocks noGrp="1"/>
          </p:cNvSpPr>
          <p:nvPr>
            <p:ph type="sldNum" sz="quarter" idx="10"/>
          </p:nvPr>
        </p:nvSpPr>
        <p:spPr/>
        <p:txBody>
          <a:bodyPr/>
          <a:lstStyle/>
          <a:p>
            <a:pPr>
              <a:defRPr/>
            </a:pPr>
            <a:fld id="{CCBA2651-4418-4A21-8D5E-1E736A971291}" type="slidenum">
              <a:rPr lang="en-US" smtClean="0"/>
              <a:pPr>
                <a:defRPr/>
              </a:pPr>
              <a:t>12</a:t>
            </a:fld>
            <a:endParaRPr lang="en-US" dirty="0"/>
          </a:p>
        </p:txBody>
      </p:sp>
      <p:sp>
        <p:nvSpPr>
          <p:cNvPr id="5" name="Rectangle 4"/>
          <p:cNvSpPr/>
          <p:nvPr/>
        </p:nvSpPr>
        <p:spPr>
          <a:xfrm>
            <a:off x="1057283" y="5657680"/>
            <a:ext cx="8353425" cy="1200329"/>
          </a:xfrm>
          <a:prstGeom prst="rect">
            <a:avLst/>
          </a:prstGeom>
        </p:spPr>
        <p:txBody>
          <a:bodyPr wrap="square">
            <a:spAutoFit/>
          </a:bodyPr>
          <a:lstStyle/>
          <a:p>
            <a:pPr marL="342872" indent="-342872">
              <a:buFont typeface="+mj-lt"/>
              <a:buAutoNum type="arabicPeriod"/>
            </a:pPr>
            <a:r>
              <a:rPr lang="en-US" sz="1200" dirty="0"/>
              <a:t>K. M. </a:t>
            </a:r>
            <a:r>
              <a:rPr lang="en-US" sz="1200" dirty="0" err="1"/>
              <a:t>Pesyna</a:t>
            </a:r>
            <a:r>
              <a:rPr lang="en-US" sz="1200" dirty="0"/>
              <a:t> Jr., Z. M. </a:t>
            </a:r>
            <a:r>
              <a:rPr lang="en-US" sz="1200" dirty="0" err="1"/>
              <a:t>Kassas</a:t>
            </a:r>
            <a:r>
              <a:rPr lang="en-US" sz="1200" dirty="0"/>
              <a:t>, R. W. Heath Jr., and T. E. Humphreys, “A phase-reconstruction technique for low-power centimeter-accurate mobile positioning,” IEEE Transactions on Signal Processing, May 2014</a:t>
            </a:r>
          </a:p>
          <a:p>
            <a:pPr marL="342872" indent="-342872">
              <a:buFont typeface="+mj-lt"/>
              <a:buAutoNum type="arabicPeriod"/>
            </a:pPr>
            <a:endParaRPr lang="en-US" sz="1200" dirty="0"/>
          </a:p>
          <a:p>
            <a:pPr marL="342872" indent="-342872">
              <a:buFont typeface="+mj-lt"/>
              <a:buAutoNum type="arabicPeriod"/>
            </a:pPr>
            <a:r>
              <a:rPr lang="en-US" sz="1200" dirty="0"/>
              <a:t>K. M. </a:t>
            </a:r>
            <a:r>
              <a:rPr lang="en-US" sz="1200" dirty="0" err="1" smtClean="0"/>
              <a:t>Pesyna</a:t>
            </a:r>
            <a:r>
              <a:rPr lang="en-US" sz="1200" dirty="0" smtClean="0"/>
              <a:t> Jr., </a:t>
            </a:r>
            <a:r>
              <a:rPr lang="en-US" sz="1200" dirty="0"/>
              <a:t>Z. M. </a:t>
            </a:r>
            <a:r>
              <a:rPr lang="en-US" sz="1200" dirty="0" err="1"/>
              <a:t>Kassas</a:t>
            </a:r>
            <a:r>
              <a:rPr lang="en-US" sz="1200" dirty="0"/>
              <a:t>, and T. E. Humphreys, “Constructing a continuous phase time history from TDMA signals for opportunistic navigation,” in Proceedings of the IEEE/ION PLANS Meeting, April </a:t>
            </a:r>
            <a:r>
              <a:rPr lang="en-US" sz="1200" dirty="0" smtClean="0"/>
              <a:t>2012</a:t>
            </a:r>
            <a:endParaRPr lang="en-US" sz="1200" dirty="0"/>
          </a:p>
          <a:p>
            <a:pPr marL="342872" indent="-342872">
              <a:buFont typeface="+mj-lt"/>
              <a:buAutoNum type="arabicPeriod"/>
            </a:pPr>
            <a:endParaRPr lang="en-US" sz="1200" dirty="0"/>
          </a:p>
        </p:txBody>
      </p:sp>
    </p:spTree>
    <p:extLst>
      <p:ext uri="{BB962C8B-B14F-4D97-AF65-F5344CB8AC3E}">
        <p14:creationId xmlns:p14="http://schemas.microsoft.com/office/powerpoint/2010/main" val="1465937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Problem: High </a:t>
            </a:r>
            <a:r>
              <a:rPr lang="en-US" sz="3600" dirty="0" smtClean="0"/>
              <a:t>Power </a:t>
            </a:r>
            <a:r>
              <a:rPr lang="en-US" sz="3600" dirty="0"/>
              <a:t>C</a:t>
            </a:r>
            <a:r>
              <a:rPr lang="en-US" sz="3600" dirty="0" smtClean="0"/>
              <a:t>onsumption</a:t>
            </a:r>
            <a:endParaRPr lang="en-US" sz="3600" dirty="0"/>
          </a:p>
        </p:txBody>
      </p:sp>
      <p:sp>
        <p:nvSpPr>
          <p:cNvPr id="3" name="Content Placeholder 2"/>
          <p:cNvSpPr>
            <a:spLocks noGrp="1"/>
          </p:cNvSpPr>
          <p:nvPr>
            <p:ph sz="quarter" idx="2"/>
          </p:nvPr>
        </p:nvSpPr>
        <p:spPr>
          <a:xfrm>
            <a:off x="457199" y="1505415"/>
            <a:ext cx="9391981" cy="5245249"/>
          </a:xfrm>
        </p:spPr>
        <p:txBody>
          <a:bodyPr/>
          <a:lstStyle/>
          <a:p>
            <a:pPr lvl="0">
              <a:defRPr/>
            </a:pPr>
            <a:r>
              <a:rPr lang="en-US" sz="2000" dirty="0"/>
              <a:t>Code-phase </a:t>
            </a:r>
            <a:r>
              <a:rPr lang="en-US" sz="2000" dirty="0" smtClean="0"/>
              <a:t>positioning facilitates measurement duty-cycling</a:t>
            </a:r>
            <a:r>
              <a:rPr lang="en-US" sz="2000" dirty="0"/>
              <a:t>:</a:t>
            </a:r>
          </a:p>
          <a:p>
            <a:pPr lvl="0">
              <a:defRPr/>
            </a:pPr>
            <a:endParaRPr lang="en-US" sz="2000" dirty="0"/>
          </a:p>
          <a:p>
            <a:pPr lvl="0">
              <a:defRPr/>
            </a:pPr>
            <a:endParaRPr lang="en-US" sz="2000" dirty="0"/>
          </a:p>
          <a:p>
            <a:pPr lvl="0">
              <a:defRPr/>
            </a:pPr>
            <a:endParaRPr lang="en-US" sz="2000" dirty="0"/>
          </a:p>
          <a:p>
            <a:pPr lvl="0">
              <a:defRPr/>
            </a:pPr>
            <a:endParaRPr lang="en-US" sz="2000" dirty="0"/>
          </a:p>
          <a:p>
            <a:pPr lvl="0">
              <a:defRPr/>
            </a:pPr>
            <a:endParaRPr lang="en-US" sz="2000" dirty="0" smtClean="0"/>
          </a:p>
          <a:p>
            <a:pPr lvl="0">
              <a:defRPr/>
            </a:pPr>
            <a:r>
              <a:rPr lang="en-US" sz="2000" dirty="0" smtClean="0"/>
              <a:t>Carrier-phase </a:t>
            </a:r>
            <a:r>
              <a:rPr lang="en-US" sz="2000" dirty="0"/>
              <a:t>not amenable to duty-cycling:</a:t>
            </a:r>
          </a:p>
          <a:p>
            <a:pPr lvl="0">
              <a:defRPr/>
            </a:pPr>
            <a:endParaRPr lang="en-US" sz="2000" dirty="0"/>
          </a:p>
          <a:p>
            <a:pPr lvl="0">
              <a:defRPr/>
            </a:pPr>
            <a:endParaRPr lang="en-US" sz="2000" dirty="0"/>
          </a:p>
          <a:p>
            <a:pPr lvl="1">
              <a:buClr>
                <a:srgbClr val="94B6D2"/>
              </a:buClr>
            </a:pPr>
            <a:endParaRPr lang="en-US" sz="2000" dirty="0">
              <a:solidFill>
                <a:prstClr val="black"/>
              </a:solidFill>
            </a:endParaRPr>
          </a:p>
          <a:p>
            <a:pPr lvl="0">
              <a:defRPr/>
            </a:pPr>
            <a:endParaRPr lang="en-US" sz="2000" dirty="0"/>
          </a:p>
          <a:p>
            <a:endParaRPr lang="en-US" sz="2000" dirty="0"/>
          </a:p>
        </p:txBody>
      </p:sp>
      <p:sp>
        <p:nvSpPr>
          <p:cNvPr id="4" name="Content Placeholder 3"/>
          <p:cNvSpPr>
            <a:spLocks noGrp="1"/>
          </p:cNvSpPr>
          <p:nvPr>
            <p:ph sz="quarter" idx="4"/>
          </p:nvPr>
        </p:nvSpPr>
        <p:spPr>
          <a:xfrm>
            <a:off x="5638808" y="2133600"/>
            <a:ext cx="4210373" cy="3886200"/>
          </a:xfrm>
        </p:spPr>
        <p:txBody>
          <a:bodyPr/>
          <a:lstStyle/>
          <a:p>
            <a:endParaRPr lang="en-US" sz="2400" dirty="0"/>
          </a:p>
          <a:p>
            <a:pPr lvl="1"/>
            <a:endParaRPr lang="en-US" sz="2000" dirty="0"/>
          </a:p>
        </p:txBody>
      </p:sp>
      <p:sp>
        <p:nvSpPr>
          <p:cNvPr id="7" name="Slide Number Placeholder 6"/>
          <p:cNvSpPr>
            <a:spLocks noGrp="1"/>
          </p:cNvSpPr>
          <p:nvPr>
            <p:ph type="sldNum" sz="quarter" idx="10"/>
          </p:nvPr>
        </p:nvSpPr>
        <p:spPr/>
        <p:txBody>
          <a:bodyPr/>
          <a:lstStyle/>
          <a:p>
            <a:pPr>
              <a:defRPr/>
            </a:pPr>
            <a:fld id="{5C53F9C9-D22F-4FC2-A6CD-5F28CE9B65A7}" type="slidenum">
              <a:rPr lang="en-US" smtClean="0"/>
              <a:pPr>
                <a:defRPr/>
              </a:pPr>
              <a:t>13</a:t>
            </a:fld>
            <a:endParaRPr lang="en-US" dirty="0"/>
          </a:p>
        </p:txBody>
      </p:sp>
      <p:sp>
        <p:nvSpPr>
          <p:cNvPr id="32"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5502" b="46310"/>
          <a:stretch/>
        </p:blipFill>
        <p:spPr>
          <a:xfrm>
            <a:off x="2016004" y="4502885"/>
            <a:ext cx="6722286" cy="1742141"/>
          </a:xfrm>
          <a:prstGeom prst="rect">
            <a:avLst/>
          </a:prstGeom>
        </p:spPr>
      </p:pic>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t="52280" b="6495"/>
          <a:stretch/>
        </p:blipFill>
        <p:spPr>
          <a:xfrm>
            <a:off x="2016004" y="2187732"/>
            <a:ext cx="6260893" cy="1388101"/>
          </a:xfrm>
          <a:prstGeom prst="rect">
            <a:avLst/>
          </a:prstGeom>
        </p:spPr>
      </p:pic>
      <p:sp>
        <p:nvSpPr>
          <p:cNvPr id="5" name="TextBox 4"/>
          <p:cNvSpPr txBox="1"/>
          <p:nvPr/>
        </p:nvSpPr>
        <p:spPr>
          <a:xfrm>
            <a:off x="3426525" y="2575829"/>
            <a:ext cx="500063" cy="369332"/>
          </a:xfrm>
          <a:prstGeom prst="rect">
            <a:avLst/>
          </a:prstGeom>
          <a:solidFill>
            <a:schemeClr val="bg1"/>
          </a:solidFill>
        </p:spPr>
        <p:txBody>
          <a:bodyPr wrap="square" rtlCol="0">
            <a:spAutoFit/>
          </a:bodyPr>
          <a:lstStyle/>
          <a:p>
            <a:endParaRPr lang="en-US" dirty="0"/>
          </a:p>
        </p:txBody>
      </p:sp>
      <p:sp>
        <p:nvSpPr>
          <p:cNvPr id="6" name="Rectangle 5"/>
          <p:cNvSpPr/>
          <p:nvPr/>
        </p:nvSpPr>
        <p:spPr>
          <a:xfrm>
            <a:off x="6716109" y="4390967"/>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16109" y="2045292"/>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57977" y="4390967"/>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57977" y="2045292"/>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99845" y="4390967"/>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99845" y="2045292"/>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941713" y="4394863"/>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941713" y="2049188"/>
            <a:ext cx="236483" cy="1882149"/>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903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sz="quarter" idx="1"/>
          </p:nvPr>
        </p:nvSpPr>
        <p:spPr>
          <a:xfrm>
            <a:off x="1338146" y="2319453"/>
            <a:ext cx="8229600" cy="2416098"/>
          </a:xfrm>
        </p:spPr>
        <p:txBody>
          <a:bodyPr anchor="ctr"/>
          <a:lstStyle/>
          <a:p>
            <a:pPr algn="ctr">
              <a:buNone/>
            </a:pPr>
            <a:r>
              <a:rPr lang="en-US" sz="3200" dirty="0" smtClean="0"/>
              <a:t>Is </a:t>
            </a:r>
            <a:r>
              <a:rPr lang="en-US" sz="3200" dirty="0"/>
              <a:t>it possible to reconstruct </a:t>
            </a:r>
            <a:r>
              <a:rPr lang="en-US" sz="3200" dirty="0" smtClean="0"/>
              <a:t>a cycle-slip free </a:t>
            </a:r>
            <a:r>
              <a:rPr lang="en-US" sz="3200" dirty="0"/>
              <a:t>continuous carrier phase time history from intermittent </a:t>
            </a:r>
            <a:r>
              <a:rPr lang="en-US" sz="3200" dirty="0" smtClean="0"/>
              <a:t>phase measurements?</a:t>
            </a:r>
            <a:endParaRPr lang="en-US" sz="3200"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14</a:t>
            </a:fld>
            <a:endParaRPr lang="en-US" dirty="0"/>
          </a:p>
        </p:txBody>
      </p:sp>
      <p:sp>
        <p:nvSpPr>
          <p:cNvPr id="7"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85047" y="3878491"/>
            <a:ext cx="3120504" cy="1955438"/>
            <a:chOff x="4366248" y="4089668"/>
            <a:chExt cx="2825872" cy="1743450"/>
          </a:xfrm>
        </p:grpSpPr>
        <p:pic>
          <p:nvPicPr>
            <p:cNvPr id="22" name="Picture 4"/>
            <p:cNvPicPr>
              <a:picLocks noChangeAspect="1" noChangeArrowheads="1"/>
            </p:cNvPicPr>
            <p:nvPr/>
          </p:nvPicPr>
          <p:blipFill>
            <a:blip r:embed="rId3" cstate="print"/>
            <a:srcRect/>
            <a:stretch>
              <a:fillRect/>
            </a:stretch>
          </p:blipFill>
          <p:spPr bwMode="auto">
            <a:xfrm>
              <a:off x="4366248" y="4089668"/>
              <a:ext cx="2523593" cy="1694950"/>
            </a:xfrm>
            <a:prstGeom prst="rect">
              <a:avLst/>
            </a:prstGeom>
            <a:noFill/>
            <a:ln w="9525">
              <a:noFill/>
              <a:miter lim="800000"/>
              <a:headEnd/>
              <a:tailEnd/>
            </a:ln>
          </p:spPr>
        </p:pic>
        <p:sp>
          <p:nvSpPr>
            <p:cNvPr id="25" name="Rectangle 24"/>
            <p:cNvSpPr/>
            <p:nvPr/>
          </p:nvSpPr>
          <p:spPr>
            <a:xfrm>
              <a:off x="5971794" y="5558798"/>
              <a:ext cx="10972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980540" y="4278456"/>
              <a:ext cx="12115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smtClean="0"/>
              <a:t>Proposed Reconstruction Technique</a:t>
            </a:r>
            <a:endParaRPr lang="en-US" dirty="0"/>
          </a:p>
        </p:txBody>
      </p:sp>
      <p:sp>
        <p:nvSpPr>
          <p:cNvPr id="20" name="Slide Number Placeholder 3"/>
          <p:cNvSpPr>
            <a:spLocks noGrp="1"/>
          </p:cNvSpPr>
          <p:nvPr>
            <p:ph type="sldNum" sz="quarter" idx="11"/>
          </p:nvPr>
        </p:nvSpPr>
        <p:spPr>
          <a:xfrm>
            <a:off x="2635" y="1051560"/>
            <a:ext cx="304800" cy="239712"/>
          </a:xfrm>
        </p:spPr>
        <p:txBody>
          <a:bodyPr/>
          <a:lstStyle/>
          <a:p>
            <a:pPr>
              <a:defRPr/>
            </a:pPr>
            <a:fld id="{FEAE6D40-F896-41B2-9780-66B76788FC57}" type="slidenum">
              <a:rPr lang="en-US" smtClean="0"/>
              <a:pPr>
                <a:defRPr/>
              </a:pPr>
              <a:t>15</a:t>
            </a:fld>
            <a:endParaRPr lang="en-US" dirty="0"/>
          </a:p>
        </p:txBody>
      </p:sp>
      <p:sp>
        <p:nvSpPr>
          <p:cNvPr id="8" name="Rounded Rectangle 7"/>
          <p:cNvSpPr/>
          <p:nvPr/>
        </p:nvSpPr>
        <p:spPr>
          <a:xfrm>
            <a:off x="2003984" y="2095514"/>
            <a:ext cx="1456841" cy="8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Filtering</a:t>
            </a:r>
            <a:endParaRPr lang="en-US" dirty="0"/>
          </a:p>
        </p:txBody>
      </p:sp>
      <p:sp>
        <p:nvSpPr>
          <p:cNvPr id="9" name="Rounded Rectangle 8"/>
          <p:cNvSpPr/>
          <p:nvPr/>
        </p:nvSpPr>
        <p:spPr>
          <a:xfrm>
            <a:off x="4529886" y="2112626"/>
            <a:ext cx="1456841" cy="8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Integer ambiguity resolution</a:t>
            </a:r>
            <a:endParaRPr lang="en-US" dirty="0"/>
          </a:p>
        </p:txBody>
      </p:sp>
      <p:sp>
        <p:nvSpPr>
          <p:cNvPr id="10" name="Rounded Rectangle 9"/>
          <p:cNvSpPr/>
          <p:nvPr/>
        </p:nvSpPr>
        <p:spPr>
          <a:xfrm>
            <a:off x="7239013" y="2115533"/>
            <a:ext cx="1597438" cy="8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Reconstruct continuous phase</a:t>
            </a:r>
          </a:p>
        </p:txBody>
      </p:sp>
      <p:sp>
        <p:nvSpPr>
          <p:cNvPr id="11" name="Right Arrow 10"/>
          <p:cNvSpPr/>
          <p:nvPr/>
        </p:nvSpPr>
        <p:spPr>
          <a:xfrm>
            <a:off x="3503116" y="2358977"/>
            <a:ext cx="968644" cy="348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211443" y="2345094"/>
            <a:ext cx="968644" cy="348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bwMode="auto">
          <a:xfrm flipH="1">
            <a:off x="5114992" y="3989811"/>
            <a:ext cx="304800" cy="304800"/>
          </a:xfrm>
          <a:prstGeom prst="straightConnector1">
            <a:avLst/>
          </a:prstGeom>
          <a:noFill/>
          <a:ln w="9525" cap="flat" cmpd="sng" algn="ctr">
            <a:solidFill>
              <a:srgbClr val="CC5300"/>
            </a:solidFill>
            <a:prstDash val="solid"/>
            <a:round/>
            <a:headEnd type="none" w="med" len="med"/>
            <a:tailEnd type="arrow"/>
          </a:ln>
          <a:effectLst/>
        </p:spPr>
      </p:cxnSp>
      <p:cxnSp>
        <p:nvCxnSpPr>
          <p:cNvPr id="24" name="Straight Arrow Connector 23"/>
          <p:cNvCxnSpPr/>
          <p:nvPr/>
        </p:nvCxnSpPr>
        <p:spPr bwMode="auto">
          <a:xfrm flipH="1">
            <a:off x="5114992" y="3989811"/>
            <a:ext cx="304800" cy="533400"/>
          </a:xfrm>
          <a:prstGeom prst="straightConnector1">
            <a:avLst/>
          </a:prstGeom>
          <a:noFill/>
          <a:ln w="9525" cap="flat" cmpd="sng" algn="ctr">
            <a:solidFill>
              <a:srgbClr val="CC5300"/>
            </a:solidFill>
            <a:prstDash val="solid"/>
            <a:round/>
            <a:headEnd type="none" w="med" len="med"/>
            <a:tailEnd type="arrow"/>
          </a:ln>
          <a:effectLst/>
        </p:spPr>
      </p:cxnSp>
      <p:cxnSp>
        <p:nvCxnSpPr>
          <p:cNvPr id="27" name="Straight Arrow Connector 26"/>
          <p:cNvCxnSpPr/>
          <p:nvPr/>
        </p:nvCxnSpPr>
        <p:spPr bwMode="auto">
          <a:xfrm flipH="1">
            <a:off x="5114992" y="3989811"/>
            <a:ext cx="304800" cy="762000"/>
          </a:xfrm>
          <a:prstGeom prst="straightConnector1">
            <a:avLst/>
          </a:prstGeom>
          <a:noFill/>
          <a:ln w="9525" cap="flat" cmpd="sng" algn="ctr">
            <a:solidFill>
              <a:srgbClr val="CC5300"/>
            </a:solidFill>
            <a:prstDash val="solid"/>
            <a:round/>
            <a:headEnd type="none" w="med" len="med"/>
            <a:tailEnd type="arrow"/>
          </a:ln>
          <a:effectLst/>
        </p:spPr>
      </p:cxnSp>
      <p:cxnSp>
        <p:nvCxnSpPr>
          <p:cNvPr id="28" name="Straight Arrow Connector 27"/>
          <p:cNvCxnSpPr/>
          <p:nvPr/>
        </p:nvCxnSpPr>
        <p:spPr bwMode="auto">
          <a:xfrm flipH="1">
            <a:off x="5114992" y="3989811"/>
            <a:ext cx="304800" cy="1050428"/>
          </a:xfrm>
          <a:prstGeom prst="straightConnector1">
            <a:avLst/>
          </a:prstGeom>
          <a:noFill/>
          <a:ln w="9525" cap="flat" cmpd="sng" algn="ctr">
            <a:solidFill>
              <a:srgbClr val="CC5300"/>
            </a:solidFill>
            <a:prstDash val="solid"/>
            <a:round/>
            <a:headEnd type="none" w="med" len="med"/>
            <a:tailEnd type="arrow"/>
          </a:ln>
          <a:effectLst/>
        </p:spPr>
      </p:cxnSp>
      <p:sp>
        <p:nvSpPr>
          <p:cNvPr id="29" name="TextBox 28"/>
          <p:cNvSpPr txBox="1"/>
          <p:nvPr/>
        </p:nvSpPr>
        <p:spPr>
          <a:xfrm>
            <a:off x="4021489" y="3717822"/>
            <a:ext cx="3124200" cy="307777"/>
          </a:xfrm>
          <a:prstGeom prst="rect">
            <a:avLst/>
          </a:prstGeom>
          <a:noFill/>
        </p:spPr>
        <p:txBody>
          <a:bodyPr wrap="square" rtlCol="0">
            <a:spAutoFit/>
          </a:bodyPr>
          <a:lstStyle/>
          <a:p>
            <a:pPr algn="ctr"/>
            <a:r>
              <a:rPr lang="en-US" sz="1400" dirty="0"/>
              <a:t>Integer-cycle phase </a:t>
            </a:r>
            <a:r>
              <a:rPr lang="en-US" sz="1400" dirty="0" smtClean="0"/>
              <a:t>unknowns</a:t>
            </a:r>
            <a:endParaRPr lang="en-US" sz="1400" dirty="0"/>
          </a:p>
        </p:txBody>
      </p:sp>
      <p:sp>
        <p:nvSpPr>
          <p:cNvPr id="30" name="TextBox 29"/>
          <p:cNvSpPr txBox="1"/>
          <p:nvPr/>
        </p:nvSpPr>
        <p:spPr>
          <a:xfrm>
            <a:off x="3408060" y="6004592"/>
            <a:ext cx="3036164" cy="307777"/>
          </a:xfrm>
          <a:prstGeom prst="rect">
            <a:avLst/>
          </a:prstGeom>
          <a:noFill/>
        </p:spPr>
        <p:txBody>
          <a:bodyPr wrap="square" rtlCol="0">
            <a:spAutoFit/>
          </a:bodyPr>
          <a:lstStyle/>
          <a:p>
            <a:pPr algn="ctr"/>
            <a:r>
              <a:rPr lang="en-US" sz="1400" dirty="0"/>
              <a:t>2. Estimate integer offsets</a:t>
            </a:r>
          </a:p>
        </p:txBody>
      </p:sp>
      <p:sp>
        <p:nvSpPr>
          <p:cNvPr id="32" name="TextBox 31"/>
          <p:cNvSpPr txBox="1"/>
          <p:nvPr/>
        </p:nvSpPr>
        <p:spPr>
          <a:xfrm>
            <a:off x="451277" y="5960211"/>
            <a:ext cx="2734322" cy="307777"/>
          </a:xfrm>
          <a:prstGeom prst="rect">
            <a:avLst/>
          </a:prstGeom>
          <a:noFill/>
        </p:spPr>
        <p:txBody>
          <a:bodyPr wrap="square" rtlCol="0">
            <a:spAutoFit/>
          </a:bodyPr>
          <a:lstStyle/>
          <a:p>
            <a:r>
              <a:rPr lang="en-US" sz="1400" dirty="0"/>
              <a:t>1. Filter aliased measurements</a:t>
            </a:r>
          </a:p>
        </p:txBody>
      </p:sp>
      <p:grpSp>
        <p:nvGrpSpPr>
          <p:cNvPr id="4" name="Group 3"/>
          <p:cNvGrpSpPr/>
          <p:nvPr/>
        </p:nvGrpSpPr>
        <p:grpSpPr>
          <a:xfrm>
            <a:off x="7610601" y="3878491"/>
            <a:ext cx="3317933" cy="2046148"/>
            <a:chOff x="7654867" y="4065507"/>
            <a:chExt cx="2965386" cy="1762532"/>
          </a:xfrm>
        </p:grpSpPr>
        <p:pic>
          <p:nvPicPr>
            <p:cNvPr id="33" name="Picture 7"/>
            <p:cNvPicPr>
              <a:picLocks noChangeAspect="1" noChangeArrowheads="1"/>
            </p:cNvPicPr>
            <p:nvPr/>
          </p:nvPicPr>
          <p:blipFill>
            <a:blip r:embed="rId4" cstate="print"/>
            <a:srcRect l="2128"/>
            <a:stretch>
              <a:fillRect/>
            </a:stretch>
          </p:blipFill>
          <p:spPr bwMode="auto">
            <a:xfrm>
              <a:off x="7654867" y="4065507"/>
              <a:ext cx="2965386" cy="1762532"/>
            </a:xfrm>
            <a:prstGeom prst="rect">
              <a:avLst/>
            </a:prstGeom>
            <a:noFill/>
            <a:ln w="9525">
              <a:noFill/>
              <a:miter lim="800000"/>
              <a:headEnd/>
              <a:tailEnd/>
            </a:ln>
          </p:spPr>
        </p:pic>
        <p:sp>
          <p:nvSpPr>
            <p:cNvPr id="35" name="Rectangle 34"/>
            <p:cNvSpPr/>
            <p:nvPr/>
          </p:nvSpPr>
          <p:spPr>
            <a:xfrm>
              <a:off x="9408672" y="4262406"/>
              <a:ext cx="12115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571667" y="5930752"/>
            <a:ext cx="2982898" cy="307777"/>
          </a:xfrm>
          <a:prstGeom prst="rect">
            <a:avLst/>
          </a:prstGeom>
          <a:noFill/>
        </p:spPr>
        <p:txBody>
          <a:bodyPr wrap="square" rtlCol="0">
            <a:spAutoFit/>
          </a:bodyPr>
          <a:lstStyle/>
          <a:p>
            <a:r>
              <a:rPr lang="en-US" sz="1400" dirty="0"/>
              <a:t>3. Reconstruct continuous phase</a:t>
            </a:r>
          </a:p>
        </p:txBody>
      </p:sp>
      <p:sp>
        <p:nvSpPr>
          <p:cNvPr id="2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t="5502" b="46310"/>
          <a:stretch/>
        </p:blipFill>
        <p:spPr>
          <a:xfrm>
            <a:off x="372840" y="4527832"/>
            <a:ext cx="2980874" cy="772520"/>
          </a:xfrm>
          <a:prstGeom prst="rect">
            <a:avLst/>
          </a:prstGeom>
        </p:spPr>
      </p:pic>
      <p:sp>
        <p:nvSpPr>
          <p:cNvPr id="34" name="Rectangle 33"/>
          <p:cNvSpPr/>
          <p:nvPr/>
        </p:nvSpPr>
        <p:spPr>
          <a:xfrm>
            <a:off x="2457015" y="4478204"/>
            <a:ext cx="104864" cy="834604"/>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899120" y="4478204"/>
            <a:ext cx="104864" cy="834604"/>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341224" y="4478204"/>
            <a:ext cx="104864" cy="834604"/>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3329" y="4479932"/>
            <a:ext cx="104864" cy="834604"/>
          </a:xfrm>
          <a:prstGeom prst="rect">
            <a:avLst/>
          </a:prstGeom>
          <a:solidFill>
            <a:schemeClr val="accent2">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rotWithShape="1">
          <a:blip r:embed="rId3" cstate="print"/>
          <a:srcRect t="72891" r="74350" b="-3663"/>
          <a:stretch/>
        </p:blipFill>
        <p:spPr bwMode="auto">
          <a:xfrm>
            <a:off x="1070000" y="5348252"/>
            <a:ext cx="647312" cy="521569"/>
          </a:xfrm>
          <a:prstGeom prst="rect">
            <a:avLst/>
          </a:prstGeom>
          <a:noFill/>
          <a:ln w="9525">
            <a:noFill/>
            <a:miter lim="800000"/>
            <a:headEnd/>
            <a:tailEnd/>
          </a:ln>
        </p:spPr>
      </p:pic>
      <p:pic>
        <p:nvPicPr>
          <p:cNvPr id="42" name="Picture 4"/>
          <p:cNvPicPr>
            <a:picLocks noChangeAspect="1" noChangeArrowheads="1"/>
          </p:cNvPicPr>
          <p:nvPr/>
        </p:nvPicPr>
        <p:blipFill rotWithShape="1">
          <a:blip r:embed="rId3" cstate="print"/>
          <a:srcRect l="28688" t="74676" r="37429" b="-1663"/>
          <a:stretch/>
        </p:blipFill>
        <p:spPr bwMode="auto">
          <a:xfrm>
            <a:off x="1863277" y="5411786"/>
            <a:ext cx="789109" cy="4221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Two Key </a:t>
            </a:r>
            <a:r>
              <a:rPr lang="en-US" sz="3200" dirty="0" smtClean="0"/>
              <a:t>Insights</a:t>
            </a:r>
            <a:endParaRPr lang="en-US" sz="3200" dirty="0"/>
          </a:p>
        </p:txBody>
      </p:sp>
      <p:sp>
        <p:nvSpPr>
          <p:cNvPr id="3" name="Content Placeholder 2"/>
          <p:cNvSpPr>
            <a:spLocks noGrp="1"/>
          </p:cNvSpPr>
          <p:nvPr>
            <p:ph sz="quarter" idx="2"/>
          </p:nvPr>
        </p:nvSpPr>
        <p:spPr>
          <a:xfrm>
            <a:off x="458966" y="2133600"/>
            <a:ext cx="5108373" cy="4632960"/>
          </a:xfrm>
        </p:spPr>
        <p:txBody>
          <a:bodyPr/>
          <a:lstStyle/>
          <a:p>
            <a:r>
              <a:rPr lang="en-US" sz="2800" dirty="0"/>
              <a:t>Removes clock and atmospheric </a:t>
            </a:r>
            <a:r>
              <a:rPr lang="en-US" sz="2800" dirty="0" smtClean="0"/>
              <a:t>variations</a:t>
            </a:r>
            <a:endParaRPr lang="en-US" sz="2800" dirty="0"/>
          </a:p>
        </p:txBody>
      </p:sp>
      <p:sp>
        <p:nvSpPr>
          <p:cNvPr id="4" name="Content Placeholder 3"/>
          <p:cNvSpPr>
            <a:spLocks noGrp="1"/>
          </p:cNvSpPr>
          <p:nvPr>
            <p:ph sz="quarter" idx="4"/>
          </p:nvPr>
        </p:nvSpPr>
        <p:spPr>
          <a:xfrm>
            <a:off x="5638799" y="2133600"/>
            <a:ext cx="5177221" cy="4632960"/>
          </a:xfrm>
        </p:spPr>
        <p:txBody>
          <a:bodyPr/>
          <a:lstStyle/>
          <a:p>
            <a:r>
              <a:rPr lang="en-US" sz="2800" dirty="0"/>
              <a:t>Removes </a:t>
            </a:r>
            <a:r>
              <a:rPr lang="en-US" sz="2800" dirty="0" smtClean="0"/>
              <a:t>receiver-motion-induced </a:t>
            </a:r>
            <a:r>
              <a:rPr lang="en-US" sz="2800" dirty="0" smtClean="0"/>
              <a:t>variations</a:t>
            </a:r>
            <a:endParaRPr lang="en-US" sz="2800" dirty="0"/>
          </a:p>
        </p:txBody>
      </p:sp>
      <p:sp>
        <p:nvSpPr>
          <p:cNvPr id="5" name="Text Placeholder 4"/>
          <p:cNvSpPr>
            <a:spLocks noGrp="1"/>
          </p:cNvSpPr>
          <p:nvPr>
            <p:ph type="body" sz="quarter" idx="1"/>
          </p:nvPr>
        </p:nvSpPr>
        <p:spPr/>
        <p:txBody>
          <a:bodyPr/>
          <a:lstStyle/>
          <a:p>
            <a:r>
              <a:rPr lang="en-US" dirty="0" smtClean="0"/>
              <a:t>Double-Differencing</a:t>
            </a:r>
            <a:endParaRPr lang="en-US" dirty="0"/>
          </a:p>
        </p:txBody>
      </p:sp>
      <p:sp>
        <p:nvSpPr>
          <p:cNvPr id="6" name="Text Placeholder 5"/>
          <p:cNvSpPr>
            <a:spLocks noGrp="1"/>
          </p:cNvSpPr>
          <p:nvPr>
            <p:ph type="body" sz="quarter" idx="3"/>
          </p:nvPr>
        </p:nvSpPr>
        <p:spPr/>
        <p:txBody>
          <a:bodyPr/>
          <a:lstStyle/>
          <a:p>
            <a:r>
              <a:rPr lang="en-US" dirty="0" smtClean="0"/>
              <a:t>Inertial Aiding</a:t>
            </a:r>
          </a:p>
        </p:txBody>
      </p:sp>
      <p:sp>
        <p:nvSpPr>
          <p:cNvPr id="7" name="Slide Number Placeholder 6"/>
          <p:cNvSpPr>
            <a:spLocks noGrp="1"/>
          </p:cNvSpPr>
          <p:nvPr>
            <p:ph type="sldNum" sz="quarter" idx="10"/>
          </p:nvPr>
        </p:nvSpPr>
        <p:spPr/>
        <p:txBody>
          <a:bodyPr/>
          <a:lstStyle/>
          <a:p>
            <a:pPr>
              <a:defRPr/>
            </a:pPr>
            <a:fld id="{5C53F9C9-D22F-4FC2-A6CD-5F28CE9B65A7}" type="slidenum">
              <a:rPr lang="en-US" smtClean="0"/>
              <a:pPr>
                <a:defRPr/>
              </a:pPr>
              <a:t>16</a:t>
            </a:fld>
            <a:endParaRPr lang="en-US" dirty="0"/>
          </a:p>
        </p:txBody>
      </p:sp>
      <p:pic>
        <p:nvPicPr>
          <p:cNvPr id="85" name="Picture 84" descr="addin_tmp.png"/>
          <p:cNvPicPr>
            <a:picLocks noChangeAspect="1"/>
          </p:cNvPicPr>
          <p:nvPr>
            <p:custDataLst>
              <p:tags r:id="rId1"/>
            </p:custDataLst>
          </p:nvPr>
        </p:nvPicPr>
        <p:blipFill>
          <a:blip r:embed="rId9" cstate="print"/>
          <a:stretch>
            <a:fillRect/>
          </a:stretch>
        </p:blipFill>
        <p:spPr>
          <a:xfrm>
            <a:off x="1205831" y="3831711"/>
            <a:ext cx="8049951" cy="752244"/>
          </a:xfrm>
          <a:prstGeom prst="rect">
            <a:avLst/>
          </a:prstGeom>
        </p:spPr>
      </p:pic>
      <p:pic>
        <p:nvPicPr>
          <p:cNvPr id="114" name="Picture 113" descr="addin_tmp.png"/>
          <p:cNvPicPr>
            <a:picLocks noChangeAspect="1"/>
          </p:cNvPicPr>
          <p:nvPr>
            <p:custDataLst>
              <p:tags r:id="rId2"/>
            </p:custDataLst>
          </p:nvPr>
        </p:nvPicPr>
        <p:blipFill rotWithShape="1">
          <a:blip r:embed="rId10" cstate="print"/>
          <a:srcRect l="6793" r="17247"/>
          <a:stretch/>
        </p:blipFill>
        <p:spPr>
          <a:xfrm>
            <a:off x="3402669" y="5706741"/>
            <a:ext cx="3275636" cy="646024"/>
          </a:xfrm>
          <a:prstGeom prst="rect">
            <a:avLst/>
          </a:prstGeom>
        </p:spPr>
      </p:pic>
      <p:cxnSp>
        <p:nvCxnSpPr>
          <p:cNvPr id="95" name="Straight Connector 94"/>
          <p:cNvCxnSpPr/>
          <p:nvPr/>
        </p:nvCxnSpPr>
        <p:spPr>
          <a:xfrm>
            <a:off x="6029912" y="3898720"/>
            <a:ext cx="648393" cy="6151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038225" y="3915346"/>
            <a:ext cx="523703" cy="6234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129068" y="3901491"/>
            <a:ext cx="648393" cy="61514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137381" y="3918117"/>
            <a:ext cx="523703" cy="6234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1927550" y="3795615"/>
            <a:ext cx="896673" cy="87079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144482" y="3882490"/>
            <a:ext cx="1513888" cy="681251"/>
          </a:xfrm>
          <a:prstGeom prst="rect">
            <a:avLst/>
          </a:prstGeom>
          <a:noFill/>
          <a:ln>
            <a:solidFill>
              <a:srgbClr val="1A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8774747" y="3851963"/>
            <a:ext cx="503612" cy="66727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119699" y="5632555"/>
            <a:ext cx="1052948" cy="7562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370001" y="5666379"/>
            <a:ext cx="1185950" cy="664845"/>
          </a:xfrm>
          <a:prstGeom prst="rect">
            <a:avLst/>
          </a:prstGeom>
          <a:noFill/>
          <a:ln>
            <a:solidFill>
              <a:srgbClr val="1A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6702380" y="5637878"/>
            <a:ext cx="548432" cy="66727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846820" y="4887937"/>
            <a:ext cx="12115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V="1">
            <a:off x="4185181" y="5676725"/>
            <a:ext cx="951789" cy="49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428162" y="4666415"/>
            <a:ext cx="241118" cy="6402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sp>
        <p:nvSpPr>
          <p:cNvPr id="27" name="Rectangle 26"/>
          <p:cNvSpPr/>
          <p:nvPr/>
        </p:nvSpPr>
        <p:spPr>
          <a:xfrm>
            <a:off x="6725529" y="5770168"/>
            <a:ext cx="292252" cy="20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ddin_tmp.png"/>
          <p:cNvPicPr>
            <a:picLocks noChangeAspect="1"/>
          </p:cNvPicPr>
          <p:nvPr>
            <p:custDataLst>
              <p:tags r:id="rId3"/>
            </p:custDataLst>
          </p:nvPr>
        </p:nvPicPr>
        <p:blipFill rotWithShape="1">
          <a:blip r:embed="rId9" cstate="print"/>
          <a:srcRect l="93776"/>
          <a:stretch/>
        </p:blipFill>
        <p:spPr>
          <a:xfrm>
            <a:off x="6749766" y="5642060"/>
            <a:ext cx="501045" cy="752244"/>
          </a:xfrm>
          <a:prstGeom prst="rect">
            <a:avLst/>
          </a:prstGeom>
        </p:spPr>
      </p:pic>
      <p:pic>
        <p:nvPicPr>
          <p:cNvPr id="30" name="Picture 29" descr="addin_tmp.png"/>
          <p:cNvPicPr>
            <a:picLocks noChangeAspect="1"/>
          </p:cNvPicPr>
          <p:nvPr>
            <p:custDataLst>
              <p:tags r:id="rId4"/>
            </p:custDataLst>
          </p:nvPr>
        </p:nvPicPr>
        <p:blipFill rotWithShape="1">
          <a:blip r:embed="rId9" cstate="print"/>
          <a:srcRect l="10410" t="56907" r="81969" b="23090"/>
          <a:stretch/>
        </p:blipFill>
        <p:spPr>
          <a:xfrm>
            <a:off x="4342771" y="6068572"/>
            <a:ext cx="613458" cy="150471"/>
          </a:xfrm>
          <a:prstGeom prst="rect">
            <a:avLst/>
          </a:prstGeom>
        </p:spPr>
      </p:pic>
      <p:pic>
        <p:nvPicPr>
          <p:cNvPr id="31" name="Picture 30" descr="addin_tmp.png"/>
          <p:cNvPicPr>
            <a:picLocks noChangeAspect="1"/>
          </p:cNvPicPr>
          <p:nvPr>
            <p:custDataLst>
              <p:tags r:id="rId5"/>
            </p:custDataLst>
          </p:nvPr>
        </p:nvPicPr>
        <p:blipFill rotWithShape="1">
          <a:blip r:embed="rId10" cstate="print"/>
          <a:srcRect l="37137" t="17244" r="54274" b="50507"/>
          <a:stretch/>
        </p:blipFill>
        <p:spPr>
          <a:xfrm>
            <a:off x="4534105" y="5733971"/>
            <a:ext cx="370389" cy="208344"/>
          </a:xfrm>
          <a:prstGeom prst="rect">
            <a:avLst/>
          </a:prstGeom>
        </p:spPr>
      </p:pic>
      <p:pic>
        <p:nvPicPr>
          <p:cNvPr id="32" name="Picture 31" descr="addin_tmp.png"/>
          <p:cNvPicPr>
            <a:picLocks noChangeAspect="1"/>
          </p:cNvPicPr>
          <p:nvPr>
            <p:custDataLst>
              <p:tags r:id="rId6"/>
            </p:custDataLst>
          </p:nvPr>
        </p:nvPicPr>
        <p:blipFill rotWithShape="1">
          <a:blip r:embed="rId10" cstate="print"/>
          <a:srcRect l="24428" t="-9884" r="70473" b="41805"/>
          <a:stretch/>
        </p:blipFill>
        <p:spPr>
          <a:xfrm>
            <a:off x="4318398" y="5637878"/>
            <a:ext cx="219920" cy="43983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Reconstruction </a:t>
            </a:r>
            <a:r>
              <a:rPr lang="en-US" dirty="0" smtClean="0"/>
              <a:t>Filter </a:t>
            </a:r>
            <a:r>
              <a:rPr lang="en-US" dirty="0"/>
              <a:t>F</a:t>
            </a:r>
            <a:r>
              <a:rPr lang="en-US" dirty="0" smtClean="0"/>
              <a:t>ramework</a:t>
            </a:r>
            <a:endParaRPr lang="en-US" dirty="0"/>
          </a:p>
        </p:txBody>
      </p:sp>
      <p:sp>
        <p:nvSpPr>
          <p:cNvPr id="3" name="Content Placeholder 2"/>
          <p:cNvSpPr>
            <a:spLocks noGrp="1"/>
          </p:cNvSpPr>
          <p:nvPr>
            <p:ph sz="quarter" idx="1"/>
          </p:nvPr>
        </p:nvSpPr>
        <p:spPr>
          <a:xfrm>
            <a:off x="1371600" y="1295409"/>
            <a:ext cx="8153400" cy="4800599"/>
          </a:xfrm>
        </p:spPr>
        <p:txBody>
          <a:bodyPr/>
          <a:lstStyle/>
          <a:p>
            <a:r>
              <a:rPr lang="en-US" sz="2400" dirty="0"/>
              <a:t>State: </a:t>
            </a:r>
          </a:p>
          <a:p>
            <a:pPr lvl="1"/>
            <a:r>
              <a:rPr lang="en-US" sz="2200" dirty="0"/>
              <a:t>Real-valued: </a:t>
            </a:r>
          </a:p>
          <a:p>
            <a:pPr lvl="1"/>
            <a:r>
              <a:rPr lang="en-US" sz="2200" dirty="0"/>
              <a:t>Integer-valued: </a:t>
            </a:r>
          </a:p>
          <a:p>
            <a:r>
              <a:rPr lang="en-US" sz="2400" dirty="0"/>
              <a:t>Measurement Model</a:t>
            </a:r>
          </a:p>
          <a:p>
            <a:endParaRPr lang="en-US" sz="2400" dirty="0"/>
          </a:p>
          <a:p>
            <a:r>
              <a:rPr lang="en-US" sz="2400" dirty="0" smtClean="0"/>
              <a:t>Solving for the real- and integer-valued state:</a:t>
            </a:r>
            <a:endParaRPr lang="en-US" sz="2200" dirty="0"/>
          </a:p>
          <a:p>
            <a:endParaRPr lang="en-US" sz="2400" dirty="0"/>
          </a:p>
        </p:txBody>
      </p:sp>
      <p:sp>
        <p:nvSpPr>
          <p:cNvPr id="9" name="Slide Number Placeholder 3"/>
          <p:cNvSpPr>
            <a:spLocks noGrp="1"/>
          </p:cNvSpPr>
          <p:nvPr>
            <p:ph type="sldNum" sz="quarter" idx="11"/>
          </p:nvPr>
        </p:nvSpPr>
        <p:spPr>
          <a:xfrm>
            <a:off x="0" y="1051586"/>
            <a:ext cx="304800" cy="239712"/>
          </a:xfrm>
        </p:spPr>
        <p:txBody>
          <a:bodyPr/>
          <a:lstStyle/>
          <a:p>
            <a:pPr>
              <a:defRPr/>
            </a:pPr>
            <a:fld id="{FEAE6D40-F896-41B2-9780-66B76788FC57}" type="slidenum">
              <a:rPr lang="en-US" smtClean="0"/>
              <a:pPr>
                <a:defRPr/>
              </a:pPr>
              <a:t>17</a:t>
            </a:fld>
            <a:endParaRPr lang="en-US" dirty="0"/>
          </a:p>
        </p:txBody>
      </p:sp>
      <p:pic>
        <p:nvPicPr>
          <p:cNvPr id="22" name="Picture 21" descr="addin_tmp.png"/>
          <p:cNvPicPr>
            <a:picLocks noChangeAspect="1"/>
          </p:cNvPicPr>
          <p:nvPr>
            <p:custDataLst>
              <p:tags r:id="rId1"/>
            </p:custDataLst>
          </p:nvPr>
        </p:nvPicPr>
        <p:blipFill rotWithShape="1">
          <a:blip r:embed="rId9" cstate="print"/>
          <a:srcRect t="3" r="68450" b="540"/>
          <a:stretch/>
        </p:blipFill>
        <p:spPr>
          <a:xfrm>
            <a:off x="3676542" y="1842244"/>
            <a:ext cx="478898" cy="230396"/>
          </a:xfrm>
          <a:prstGeom prst="rect">
            <a:avLst/>
          </a:prstGeom>
        </p:spPr>
      </p:pic>
      <p:pic>
        <p:nvPicPr>
          <p:cNvPr id="12" name="Picture 11" descr="addin_tmp.png"/>
          <p:cNvPicPr>
            <a:picLocks noChangeAspect="1"/>
          </p:cNvPicPr>
          <p:nvPr>
            <p:custDataLst>
              <p:tags r:id="rId2"/>
            </p:custDataLst>
          </p:nvPr>
        </p:nvPicPr>
        <p:blipFill>
          <a:blip r:embed="rId10" cstate="print"/>
          <a:stretch>
            <a:fillRect/>
          </a:stretch>
        </p:blipFill>
        <p:spPr>
          <a:xfrm>
            <a:off x="3883186" y="2258114"/>
            <a:ext cx="1888236" cy="236220"/>
          </a:xfrm>
          <a:prstGeom prst="rect">
            <a:avLst/>
          </a:prstGeom>
        </p:spPr>
      </p:pic>
      <p:sp>
        <p:nvSpPr>
          <p:cNvPr id="21" name="Rectangle 20"/>
          <p:cNvSpPr/>
          <p:nvPr/>
        </p:nvSpPr>
        <p:spPr>
          <a:xfrm>
            <a:off x="3855042" y="2264118"/>
            <a:ext cx="259758" cy="2608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38550" y="1848720"/>
            <a:ext cx="295276" cy="2571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4" descr="addin_tmp.png"/>
          <p:cNvPicPr>
            <a:picLocks noChangeAspect="1"/>
          </p:cNvPicPr>
          <p:nvPr>
            <p:custDataLst>
              <p:tags r:id="rId3"/>
            </p:custDataLst>
          </p:nvPr>
        </p:nvPicPr>
        <p:blipFill>
          <a:blip r:embed="rId11" cstate="print"/>
          <a:stretch>
            <a:fillRect/>
          </a:stretch>
        </p:blipFill>
        <p:spPr bwMode="auto">
          <a:xfrm>
            <a:off x="1973054" y="4699708"/>
            <a:ext cx="6592208" cy="1970768"/>
          </a:xfrm>
          <a:prstGeom prst="rect">
            <a:avLst/>
          </a:prstGeom>
          <a:noFill/>
          <a:ln w="3175">
            <a:noFill/>
            <a:miter lim="800000"/>
            <a:headEnd/>
            <a:tailEnd/>
          </a:ln>
        </p:spPr>
      </p:pic>
      <p:sp>
        <p:nvSpPr>
          <p:cNvPr id="27" name="Rectangle 26"/>
          <p:cNvSpPr/>
          <p:nvPr/>
        </p:nvSpPr>
        <p:spPr>
          <a:xfrm>
            <a:off x="3027045" y="5682982"/>
            <a:ext cx="4051140" cy="9452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59408" y="4646814"/>
            <a:ext cx="4552056" cy="8301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ddin_tmp.png"/>
          <p:cNvPicPr>
            <a:picLocks noChangeAspect="1"/>
          </p:cNvPicPr>
          <p:nvPr>
            <p:custDataLst>
              <p:tags r:id="rId4"/>
            </p:custDataLst>
          </p:nvPr>
        </p:nvPicPr>
        <p:blipFill rotWithShape="1">
          <a:blip r:embed="rId12" cstate="print"/>
          <a:srcRect l="10621" t="17422" r="22479" b="-755"/>
          <a:stretch/>
        </p:blipFill>
        <p:spPr>
          <a:xfrm>
            <a:off x="2301240" y="3215640"/>
            <a:ext cx="2037080" cy="208280"/>
          </a:xfrm>
          <a:prstGeom prst="rect">
            <a:avLst/>
          </a:prstGeom>
        </p:spPr>
      </p:pic>
      <p:sp>
        <p:nvSpPr>
          <p:cNvPr id="26" name="Rectangle 25"/>
          <p:cNvSpPr/>
          <p:nvPr/>
        </p:nvSpPr>
        <p:spPr>
          <a:xfrm>
            <a:off x="3027045" y="3188978"/>
            <a:ext cx="295276" cy="2571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868377" y="3190991"/>
            <a:ext cx="259758" cy="2608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pic>
        <p:nvPicPr>
          <p:cNvPr id="20" name="Picture 19" descr="addin_tmp.png"/>
          <p:cNvPicPr>
            <a:picLocks noChangeAspect="1"/>
          </p:cNvPicPr>
          <p:nvPr>
            <p:custDataLst>
              <p:tags r:id="rId5"/>
            </p:custDataLst>
          </p:nvPr>
        </p:nvPicPr>
        <p:blipFill rotWithShape="1">
          <a:blip r:embed="rId9" cstate="print"/>
          <a:srcRect l="55243" t="4" r="-89" b="-12791"/>
          <a:stretch/>
        </p:blipFill>
        <p:spPr>
          <a:xfrm>
            <a:off x="4193432" y="1842244"/>
            <a:ext cx="680720" cy="261276"/>
          </a:xfrm>
          <a:prstGeom prst="rect">
            <a:avLst/>
          </a:prstGeom>
        </p:spPr>
      </p:pic>
      <p:pic>
        <p:nvPicPr>
          <p:cNvPr id="25" name="Picture 24" descr="addin_tmp.png"/>
          <p:cNvPicPr>
            <a:picLocks noChangeAspect="1"/>
          </p:cNvPicPr>
          <p:nvPr>
            <p:custDataLst>
              <p:tags r:id="rId6"/>
            </p:custDataLst>
          </p:nvPr>
        </p:nvPicPr>
        <p:blipFill rotWithShape="1">
          <a:blip r:embed="rId12" cstate="print"/>
          <a:srcRect l="89014" t="21866"/>
          <a:stretch/>
        </p:blipFill>
        <p:spPr>
          <a:xfrm>
            <a:off x="4366525" y="3219922"/>
            <a:ext cx="334534" cy="195286"/>
          </a:xfrm>
          <a:prstGeom prst="rect">
            <a:avLst/>
          </a:prstGeom>
        </p:spPr>
      </p:pic>
      <p:cxnSp>
        <p:nvCxnSpPr>
          <p:cNvPr id="7" name="Straight Arrow Connector 6"/>
          <p:cNvCxnSpPr/>
          <p:nvPr/>
        </p:nvCxnSpPr>
        <p:spPr>
          <a:xfrm flipH="1">
            <a:off x="6826411" y="4476919"/>
            <a:ext cx="251774" cy="2977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040116" y="4254389"/>
            <a:ext cx="3257623" cy="307777"/>
          </a:xfrm>
          <a:prstGeom prst="rect">
            <a:avLst/>
          </a:prstGeom>
        </p:spPr>
        <p:txBody>
          <a:bodyPr wrap="none">
            <a:spAutoFit/>
          </a:bodyPr>
          <a:lstStyle/>
          <a:p>
            <a:r>
              <a:rPr lang="en-US" sz="1400" dirty="0" smtClean="0"/>
              <a:t>Ambiguous Measurement of the phase</a:t>
            </a:r>
            <a:endParaRPr lang="en-US" sz="1400" dirty="0"/>
          </a:p>
        </p:txBody>
      </p:sp>
      <p:cxnSp>
        <p:nvCxnSpPr>
          <p:cNvPr id="35" name="Straight Arrow Connector 34"/>
          <p:cNvCxnSpPr/>
          <p:nvPr/>
        </p:nvCxnSpPr>
        <p:spPr>
          <a:xfrm flipH="1">
            <a:off x="4533792" y="1591211"/>
            <a:ext cx="340360" cy="19974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852988" y="1375615"/>
            <a:ext cx="3717684" cy="307777"/>
          </a:xfrm>
          <a:prstGeom prst="rect">
            <a:avLst/>
          </a:prstGeom>
        </p:spPr>
        <p:txBody>
          <a:bodyPr wrap="none">
            <a:spAutoFit/>
          </a:bodyPr>
          <a:lstStyle/>
          <a:p>
            <a:r>
              <a:rPr lang="en-US" sz="1400" dirty="0" smtClean="0"/>
              <a:t>Desired Unambiguous Reconstructed Phase</a:t>
            </a:r>
            <a:endParaRPr lang="en-US" sz="1400" dirty="0"/>
          </a:p>
        </p:txBody>
      </p:sp>
      <p:cxnSp>
        <p:nvCxnSpPr>
          <p:cNvPr id="37" name="Straight Arrow Connector 36"/>
          <p:cNvCxnSpPr/>
          <p:nvPr/>
        </p:nvCxnSpPr>
        <p:spPr>
          <a:xfrm flipH="1" flipV="1">
            <a:off x="5779536" y="2439026"/>
            <a:ext cx="846850" cy="7615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598242" y="2334406"/>
            <a:ext cx="2643672" cy="523220"/>
          </a:xfrm>
          <a:prstGeom prst="rect">
            <a:avLst/>
          </a:prstGeom>
        </p:spPr>
        <p:txBody>
          <a:bodyPr wrap="none">
            <a:spAutoFit/>
          </a:bodyPr>
          <a:lstStyle/>
          <a:p>
            <a:r>
              <a:rPr lang="en-US" sz="1400" dirty="0" smtClean="0"/>
              <a:t>How many cycles have passed</a:t>
            </a:r>
          </a:p>
          <a:p>
            <a:r>
              <a:rPr lang="en-US" sz="1400" dirty="0"/>
              <a:t>s</a:t>
            </a:r>
            <a:r>
              <a:rPr lang="en-US" sz="1400" dirty="0" smtClean="0"/>
              <a:t>ince previous measurements</a:t>
            </a:r>
            <a:endParaRPr lang="en-US" sz="1400" dirty="0"/>
          </a:p>
        </p:txBody>
      </p:sp>
      <p:sp>
        <p:nvSpPr>
          <p:cNvPr id="40" name="Rectangle 39"/>
          <p:cNvSpPr/>
          <p:nvPr/>
        </p:nvSpPr>
        <p:spPr>
          <a:xfrm>
            <a:off x="152400" y="2937237"/>
            <a:ext cx="2273379" cy="307777"/>
          </a:xfrm>
          <a:prstGeom prst="rect">
            <a:avLst/>
          </a:prstGeom>
        </p:spPr>
        <p:txBody>
          <a:bodyPr wrap="none">
            <a:spAutoFit/>
          </a:bodyPr>
          <a:lstStyle/>
          <a:p>
            <a:r>
              <a:rPr lang="en-US" sz="1400" dirty="0" smtClean="0"/>
              <a:t>Ambiguous measurement </a:t>
            </a:r>
          </a:p>
        </p:txBody>
      </p:sp>
      <p:cxnSp>
        <p:nvCxnSpPr>
          <p:cNvPr id="41" name="Straight Arrow Connector 40"/>
          <p:cNvCxnSpPr/>
          <p:nvPr/>
        </p:nvCxnSpPr>
        <p:spPr>
          <a:xfrm>
            <a:off x="1624967" y="3187692"/>
            <a:ext cx="623821" cy="9126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Reconstruction Results (Simulation)</a:t>
            </a:r>
            <a:endParaRPr lang="en-US" sz="3600" dirty="0"/>
          </a:p>
        </p:txBody>
      </p:sp>
      <p:sp>
        <p:nvSpPr>
          <p:cNvPr id="3" name="Content Placeholder 2"/>
          <p:cNvSpPr>
            <a:spLocks noGrp="1"/>
          </p:cNvSpPr>
          <p:nvPr>
            <p:ph sz="quarter" idx="2"/>
          </p:nvPr>
        </p:nvSpPr>
        <p:spPr>
          <a:xfrm>
            <a:off x="365760" y="2888830"/>
            <a:ext cx="5192077" cy="3886200"/>
          </a:xfrm>
        </p:spPr>
        <p:txBody>
          <a:bodyPr/>
          <a:lstStyle/>
          <a:p>
            <a:endParaRPr lang="en-US" dirty="0" smtClean="0"/>
          </a:p>
          <a:p>
            <a:endParaRPr lang="en-US" dirty="0" smtClean="0"/>
          </a:p>
          <a:p>
            <a:endParaRPr lang="en-US" dirty="0" smtClean="0"/>
          </a:p>
          <a:p>
            <a:endParaRPr lang="en-US" dirty="0" smtClean="0"/>
          </a:p>
          <a:p>
            <a:r>
              <a:rPr lang="en-US" dirty="0" smtClean="0"/>
              <a:t>Higher quality </a:t>
            </a:r>
            <a:r>
              <a:rPr lang="en-US" dirty="0" smtClean="0"/>
              <a:t>IMU </a:t>
            </a:r>
            <a:r>
              <a:rPr lang="en-US" dirty="0" smtClean="0">
                <a:sym typeface="Wingdings" pitchFamily="2" charset="2"/>
              </a:rPr>
              <a:t> Longer </a:t>
            </a:r>
            <a:r>
              <a:rPr lang="en-US" dirty="0" smtClean="0">
                <a:sym typeface="Wingdings" pitchFamily="2" charset="2"/>
              </a:rPr>
              <a:t>time </a:t>
            </a:r>
            <a:r>
              <a:rPr lang="en-US" dirty="0">
                <a:sym typeface="Wingdings" pitchFamily="2" charset="2"/>
              </a:rPr>
              <a:t>b</a:t>
            </a:r>
            <a:r>
              <a:rPr lang="en-US" dirty="0" smtClean="0">
                <a:sym typeface="Wingdings" pitchFamily="2" charset="2"/>
              </a:rPr>
              <a:t>etween </a:t>
            </a:r>
            <a:r>
              <a:rPr lang="en-US" dirty="0">
                <a:sym typeface="Wingdings" pitchFamily="2" charset="2"/>
              </a:rPr>
              <a:t>m</a:t>
            </a:r>
            <a:r>
              <a:rPr lang="en-US" dirty="0" smtClean="0">
                <a:sym typeface="Wingdings" pitchFamily="2" charset="2"/>
              </a:rPr>
              <a:t>easurements</a:t>
            </a:r>
            <a:endParaRPr lang="en-US" dirty="0" smtClean="0"/>
          </a:p>
          <a:p>
            <a:endParaRPr lang="en-US" dirty="0" smtClean="0"/>
          </a:p>
        </p:txBody>
      </p:sp>
      <p:sp>
        <p:nvSpPr>
          <p:cNvPr id="4" name="Content Placeholder 3"/>
          <p:cNvSpPr>
            <a:spLocks noGrp="1"/>
          </p:cNvSpPr>
          <p:nvPr>
            <p:ph sz="quarter" idx="4"/>
          </p:nvPr>
        </p:nvSpPr>
        <p:spPr>
          <a:xfrm>
            <a:off x="5669280" y="2450564"/>
            <a:ext cx="5241364" cy="3886200"/>
          </a:xfrm>
        </p:spPr>
        <p:txBody>
          <a:bodyPr/>
          <a:lstStyle/>
          <a:p>
            <a:endParaRPr lang="en-US" dirty="0" smtClean="0"/>
          </a:p>
          <a:p>
            <a:endParaRPr lang="en-US" dirty="0" smtClean="0"/>
          </a:p>
          <a:p>
            <a:endParaRPr lang="en-US" dirty="0" smtClean="0"/>
          </a:p>
          <a:p>
            <a:endParaRPr lang="en-US" dirty="0" smtClean="0"/>
          </a:p>
          <a:p>
            <a:r>
              <a:rPr lang="en-US" dirty="0" smtClean="0"/>
              <a:t>Higher </a:t>
            </a:r>
            <a:r>
              <a:rPr lang="en-US" dirty="0" smtClean="0"/>
              <a:t>carrier-to-noise </a:t>
            </a:r>
            <a:r>
              <a:rPr lang="en-US" dirty="0" smtClean="0"/>
              <a:t>ratio </a:t>
            </a:r>
            <a:r>
              <a:rPr lang="en-US" dirty="0" smtClean="0">
                <a:sym typeface="Wingdings" pitchFamily="2" charset="2"/>
              </a:rPr>
              <a:t> Longer </a:t>
            </a:r>
            <a:r>
              <a:rPr lang="en-US" dirty="0" smtClean="0">
                <a:sym typeface="Wingdings" pitchFamily="2" charset="2"/>
              </a:rPr>
              <a:t>time </a:t>
            </a:r>
            <a:r>
              <a:rPr lang="en-US" dirty="0">
                <a:sym typeface="Wingdings" pitchFamily="2" charset="2"/>
              </a:rPr>
              <a:t>b</a:t>
            </a:r>
            <a:r>
              <a:rPr lang="en-US" dirty="0" smtClean="0">
                <a:sym typeface="Wingdings" pitchFamily="2" charset="2"/>
              </a:rPr>
              <a:t>etween </a:t>
            </a:r>
            <a:r>
              <a:rPr lang="en-US" dirty="0">
                <a:sym typeface="Wingdings" pitchFamily="2" charset="2"/>
              </a:rPr>
              <a:t>m</a:t>
            </a:r>
            <a:r>
              <a:rPr lang="en-US" dirty="0" smtClean="0">
                <a:sym typeface="Wingdings" pitchFamily="2" charset="2"/>
              </a:rPr>
              <a:t>easurements</a:t>
            </a:r>
            <a:endParaRPr lang="en-US" dirty="0" smtClean="0"/>
          </a:p>
        </p:txBody>
      </p:sp>
      <p:sp>
        <p:nvSpPr>
          <p:cNvPr id="5" name="Text Placeholder 4"/>
          <p:cNvSpPr>
            <a:spLocks noGrp="1"/>
          </p:cNvSpPr>
          <p:nvPr>
            <p:ph type="body" sz="quarter" idx="1"/>
          </p:nvPr>
        </p:nvSpPr>
        <p:spPr/>
        <p:txBody>
          <a:bodyPr/>
          <a:lstStyle/>
          <a:p>
            <a:r>
              <a:rPr lang="en-US" dirty="0" smtClean="0"/>
              <a:t>Varying IMU Quality</a:t>
            </a:r>
            <a:endParaRPr lang="en-US" dirty="0"/>
          </a:p>
        </p:txBody>
      </p:sp>
      <p:sp>
        <p:nvSpPr>
          <p:cNvPr id="6" name="Text Placeholder 5"/>
          <p:cNvSpPr>
            <a:spLocks noGrp="1"/>
          </p:cNvSpPr>
          <p:nvPr>
            <p:ph type="body" sz="quarter" idx="3"/>
          </p:nvPr>
        </p:nvSpPr>
        <p:spPr/>
        <p:txBody>
          <a:bodyPr/>
          <a:lstStyle/>
          <a:p>
            <a:r>
              <a:rPr lang="en-US" dirty="0" smtClean="0"/>
              <a:t>Varying Carrier-to-Noise Ratio</a:t>
            </a:r>
            <a:endParaRPr lang="en-US" dirty="0"/>
          </a:p>
        </p:txBody>
      </p:sp>
      <p:sp>
        <p:nvSpPr>
          <p:cNvPr id="7" name="Slide Number Placeholder 6"/>
          <p:cNvSpPr>
            <a:spLocks noGrp="1"/>
          </p:cNvSpPr>
          <p:nvPr>
            <p:ph type="sldNum" sz="quarter" idx="10"/>
          </p:nvPr>
        </p:nvSpPr>
        <p:spPr/>
        <p:txBody>
          <a:bodyPr/>
          <a:lstStyle/>
          <a:p>
            <a:pPr>
              <a:defRPr/>
            </a:pPr>
            <a:fld id="{5C53F9C9-D22F-4FC2-A6CD-5F28CE9B65A7}" type="slidenum">
              <a:rPr lang="en-US" smtClean="0"/>
              <a:pPr>
                <a:defRPr/>
              </a:pPr>
              <a:t>18</a:t>
            </a:fld>
            <a:endParaRPr lang="en-US" dirty="0"/>
          </a:p>
        </p:txBody>
      </p:sp>
      <p:pic>
        <p:nvPicPr>
          <p:cNvPr id="19" name="Picture 2"/>
          <p:cNvPicPr>
            <a:picLocks noChangeAspect="1" noChangeArrowheads="1"/>
          </p:cNvPicPr>
          <p:nvPr/>
        </p:nvPicPr>
        <p:blipFill>
          <a:blip r:embed="rId3" cstate="print"/>
          <a:srcRect l="-2174" t="95006" b="-574"/>
          <a:stretch>
            <a:fillRect/>
          </a:stretch>
        </p:blipFill>
        <p:spPr bwMode="auto">
          <a:xfrm>
            <a:off x="1591392" y="4016383"/>
            <a:ext cx="3809282" cy="169333"/>
          </a:xfrm>
          <a:prstGeom prst="rect">
            <a:avLst/>
          </a:prstGeom>
          <a:noFill/>
          <a:ln w="9525">
            <a:noFill/>
            <a:miter lim="800000"/>
            <a:headEnd/>
            <a:tailEnd/>
          </a:ln>
        </p:spPr>
      </p:pic>
      <p:grpSp>
        <p:nvGrpSpPr>
          <p:cNvPr id="9" name="Group 8"/>
          <p:cNvGrpSpPr/>
          <p:nvPr/>
        </p:nvGrpSpPr>
        <p:grpSpPr>
          <a:xfrm>
            <a:off x="617057" y="2450564"/>
            <a:ext cx="4378918" cy="2271842"/>
            <a:chOff x="1305937" y="2072445"/>
            <a:chExt cx="3969854" cy="2059614"/>
          </a:xfrm>
        </p:grpSpPr>
        <p:pic>
          <p:nvPicPr>
            <p:cNvPr id="15" name="Picture 2"/>
            <p:cNvPicPr>
              <a:picLocks noChangeAspect="1" noChangeArrowheads="1"/>
            </p:cNvPicPr>
            <p:nvPr/>
          </p:nvPicPr>
          <p:blipFill>
            <a:blip r:embed="rId3" cstate="print"/>
            <a:srcRect l="-2174" b="35064"/>
            <a:stretch>
              <a:fillRect/>
            </a:stretch>
          </p:blipFill>
          <p:spPr bwMode="auto">
            <a:xfrm>
              <a:off x="1466509" y="2072445"/>
              <a:ext cx="3809282" cy="1974624"/>
            </a:xfrm>
            <a:prstGeom prst="rect">
              <a:avLst/>
            </a:prstGeom>
            <a:noFill/>
            <a:ln w="9525">
              <a:noFill/>
              <a:miter lim="800000"/>
              <a:headEnd/>
              <a:tailEnd/>
            </a:ln>
          </p:spPr>
        </p:pic>
        <p:sp>
          <p:nvSpPr>
            <p:cNvPr id="25" name="TextBox 24"/>
            <p:cNvSpPr txBox="1"/>
            <p:nvPr/>
          </p:nvSpPr>
          <p:spPr>
            <a:xfrm rot="16200000">
              <a:off x="483339" y="2918826"/>
              <a:ext cx="2035831" cy="390635"/>
            </a:xfrm>
            <a:prstGeom prst="rect">
              <a:avLst/>
            </a:prstGeom>
            <a:solidFill>
              <a:schemeClr val="bg1"/>
            </a:solidFill>
          </p:spPr>
          <p:txBody>
            <a:bodyPr wrap="square" rtlCol="0">
              <a:spAutoFit/>
            </a:bodyPr>
            <a:lstStyle/>
            <a:p>
              <a:pPr algn="ctr"/>
              <a:r>
                <a:rPr lang="en-US" sz="1100" b="1" dirty="0" smtClean="0"/>
                <a:t>Probability of Correct Integer Resolution</a:t>
              </a:r>
              <a:endParaRPr lang="en-US" sz="1100" b="1" dirty="0"/>
            </a:p>
          </p:txBody>
        </p:sp>
      </p:grpSp>
      <p:grpSp>
        <p:nvGrpSpPr>
          <p:cNvPr id="10" name="Group 9"/>
          <p:cNvGrpSpPr/>
          <p:nvPr/>
        </p:nvGrpSpPr>
        <p:grpSpPr>
          <a:xfrm>
            <a:off x="6089399" y="2149866"/>
            <a:ext cx="4037204" cy="2320868"/>
            <a:chOff x="5580003" y="2115461"/>
            <a:chExt cx="3781033" cy="2035831"/>
          </a:xfrm>
        </p:grpSpPr>
        <p:pic>
          <p:nvPicPr>
            <p:cNvPr id="1027" name="Picture 3"/>
            <p:cNvPicPr>
              <a:picLocks noChangeAspect="1" noChangeArrowheads="1"/>
            </p:cNvPicPr>
            <p:nvPr/>
          </p:nvPicPr>
          <p:blipFill rotWithShape="1">
            <a:blip r:embed="rId4" cstate="print"/>
            <a:srcRect b="11212"/>
            <a:stretch/>
          </p:blipFill>
          <p:spPr bwMode="auto">
            <a:xfrm>
              <a:off x="5840280" y="2422848"/>
              <a:ext cx="3520756" cy="1279157"/>
            </a:xfrm>
            <a:prstGeom prst="rect">
              <a:avLst/>
            </a:prstGeom>
            <a:noFill/>
            <a:ln w="9525">
              <a:noFill/>
              <a:miter lim="800000"/>
              <a:headEnd/>
              <a:tailEnd/>
            </a:ln>
          </p:spPr>
        </p:pic>
        <p:sp>
          <p:nvSpPr>
            <p:cNvPr id="21" name="TextBox 20"/>
            <p:cNvSpPr txBox="1"/>
            <p:nvPr/>
          </p:nvSpPr>
          <p:spPr>
            <a:xfrm rot="16200000">
              <a:off x="4763860" y="2931604"/>
              <a:ext cx="2035831" cy="403546"/>
            </a:xfrm>
            <a:prstGeom prst="rect">
              <a:avLst/>
            </a:prstGeom>
            <a:solidFill>
              <a:schemeClr val="bg1"/>
            </a:solidFill>
          </p:spPr>
          <p:txBody>
            <a:bodyPr wrap="square" rtlCol="0">
              <a:spAutoFit/>
            </a:bodyPr>
            <a:lstStyle/>
            <a:p>
              <a:pPr algn="ctr"/>
              <a:r>
                <a:rPr lang="en-US" sz="1100" b="1" dirty="0" smtClean="0"/>
                <a:t>Probability of Correct Integer Resolution</a:t>
              </a:r>
              <a:endParaRPr lang="en-US" sz="1100" b="1" dirty="0"/>
            </a:p>
          </p:txBody>
        </p:sp>
      </p:grpSp>
      <p:sp>
        <p:nvSpPr>
          <p:cNvPr id="20"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First Contribution</a:t>
            </a:r>
            <a:endParaRPr lang="en-US" sz="900" b="1" dirty="0">
              <a:solidFill>
                <a:srgbClr val="FFFFFF"/>
              </a:solidFill>
              <a:latin typeface="+mn-lt"/>
            </a:endParaRPr>
          </a:p>
        </p:txBody>
      </p:sp>
      <p:sp>
        <p:nvSpPr>
          <p:cNvPr id="8" name="TextBox 7"/>
          <p:cNvSpPr txBox="1"/>
          <p:nvPr/>
        </p:nvSpPr>
        <p:spPr>
          <a:xfrm>
            <a:off x="1591392" y="4542351"/>
            <a:ext cx="3308453" cy="307777"/>
          </a:xfrm>
          <a:prstGeom prst="rect">
            <a:avLst/>
          </a:prstGeom>
          <a:noFill/>
        </p:spPr>
        <p:txBody>
          <a:bodyPr wrap="square" rtlCol="0">
            <a:spAutoFit/>
          </a:bodyPr>
          <a:lstStyle/>
          <a:p>
            <a:r>
              <a:rPr lang="en-US" sz="1400" dirty="0" smtClean="0"/>
              <a:t>Time between measurements (sec)</a:t>
            </a:r>
            <a:endParaRPr lang="en-US" sz="1400" dirty="0"/>
          </a:p>
        </p:txBody>
      </p:sp>
      <p:sp>
        <p:nvSpPr>
          <p:cNvPr id="22" name="TextBox 21"/>
          <p:cNvSpPr txBox="1"/>
          <p:nvPr/>
        </p:nvSpPr>
        <p:spPr>
          <a:xfrm>
            <a:off x="6991749" y="3889895"/>
            <a:ext cx="3308453" cy="307777"/>
          </a:xfrm>
          <a:prstGeom prst="rect">
            <a:avLst/>
          </a:prstGeom>
          <a:noFill/>
        </p:spPr>
        <p:txBody>
          <a:bodyPr wrap="square" rtlCol="0">
            <a:spAutoFit/>
          </a:bodyPr>
          <a:lstStyle/>
          <a:p>
            <a:r>
              <a:rPr lang="en-US" sz="1400" dirty="0" smtClean="0"/>
              <a:t>Time between measurements (sec)</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00263" y="2771783"/>
            <a:ext cx="8503920" cy="1673225"/>
          </a:xfrm>
        </p:spPr>
        <p:txBody>
          <a:bodyPr/>
          <a:lstStyle/>
          <a:p>
            <a:r>
              <a:rPr lang="en-US" sz="4400" b="1" dirty="0"/>
              <a:t>A CDGNSS Demonstration and Analysis using Low-Cost Antennas</a:t>
            </a:r>
          </a:p>
          <a:p>
            <a:endParaRPr lang="en-US" sz="4000" b="1" dirty="0"/>
          </a:p>
        </p:txBody>
      </p:sp>
      <p:sp>
        <p:nvSpPr>
          <p:cNvPr id="3" name="Title 2"/>
          <p:cNvSpPr>
            <a:spLocks noGrp="1"/>
          </p:cNvSpPr>
          <p:nvPr>
            <p:ph type="title"/>
          </p:nvPr>
        </p:nvSpPr>
        <p:spPr/>
        <p:txBody>
          <a:bodyPr/>
          <a:lstStyle/>
          <a:p>
            <a:r>
              <a:rPr lang="en-US" sz="2400" b="1" dirty="0" smtClean="0"/>
              <a:t>Second Contribution</a:t>
            </a:r>
            <a:endParaRPr lang="en-US" sz="2400" b="1" dirty="0"/>
          </a:p>
        </p:txBody>
      </p:sp>
      <p:sp>
        <p:nvSpPr>
          <p:cNvPr id="4" name="Slide Number Placeholder 3"/>
          <p:cNvSpPr>
            <a:spLocks noGrp="1"/>
          </p:cNvSpPr>
          <p:nvPr>
            <p:ph type="sldNum" sz="quarter" idx="10"/>
          </p:nvPr>
        </p:nvSpPr>
        <p:spPr/>
        <p:txBody>
          <a:bodyPr/>
          <a:lstStyle/>
          <a:p>
            <a:pPr>
              <a:defRPr/>
            </a:pPr>
            <a:fld id="{CCBA2651-4418-4A21-8D5E-1E736A971291}" type="slidenum">
              <a:rPr lang="en-US" smtClean="0"/>
              <a:pPr>
                <a:defRPr/>
              </a:pPr>
              <a:t>19</a:t>
            </a:fld>
            <a:endParaRPr lang="en-US" dirty="0"/>
          </a:p>
        </p:txBody>
      </p:sp>
      <p:sp>
        <p:nvSpPr>
          <p:cNvPr id="6" name="Rectangle 5"/>
          <p:cNvSpPr/>
          <p:nvPr/>
        </p:nvSpPr>
        <p:spPr>
          <a:xfrm>
            <a:off x="1057283" y="4977455"/>
            <a:ext cx="8353425" cy="1754326"/>
          </a:xfrm>
          <a:prstGeom prst="rect">
            <a:avLst/>
          </a:prstGeom>
        </p:spPr>
        <p:txBody>
          <a:bodyPr wrap="square">
            <a:spAutoFit/>
          </a:bodyPr>
          <a:lstStyle/>
          <a:p>
            <a:pPr marL="228600" indent="-228600">
              <a:buFont typeface="+mj-lt"/>
              <a:buAutoNum type="arabicPeriod"/>
            </a:pPr>
            <a:r>
              <a:rPr lang="en-US" sz="1200" dirty="0"/>
              <a:t>K. M. </a:t>
            </a:r>
            <a:r>
              <a:rPr lang="en-US" sz="1200" dirty="0" err="1"/>
              <a:t>Pesyna</a:t>
            </a:r>
            <a:r>
              <a:rPr lang="en-US" sz="1200" dirty="0"/>
              <a:t>, Jr., T. </a:t>
            </a:r>
            <a:r>
              <a:rPr lang="en-US" sz="1200" dirty="0" err="1"/>
              <a:t>Novlan</a:t>
            </a:r>
            <a:r>
              <a:rPr lang="en-US" sz="1200" dirty="0"/>
              <a:t>, </a:t>
            </a:r>
            <a:r>
              <a:rPr lang="en-US" sz="1200" dirty="0" smtClean="0"/>
              <a:t>J. C</a:t>
            </a:r>
            <a:r>
              <a:rPr lang="en-US" sz="1200" dirty="0"/>
              <a:t>. Zhang, R. W. Heath, Jr., and T. E. </a:t>
            </a:r>
            <a:r>
              <a:rPr lang="en-US" sz="1200" dirty="0" smtClean="0"/>
              <a:t>Humphreys, “Exploiting </a:t>
            </a:r>
            <a:r>
              <a:rPr lang="en-US" sz="1200" dirty="0"/>
              <a:t>antenna motion for faster initialization of </a:t>
            </a:r>
            <a:r>
              <a:rPr lang="en-US" sz="1200" dirty="0" smtClean="0"/>
              <a:t>centimeter-accurate GNSS </a:t>
            </a:r>
            <a:r>
              <a:rPr lang="en-US" sz="1200" dirty="0"/>
              <a:t>positioning with low-cost antennas," IEEE Transactions on </a:t>
            </a:r>
            <a:r>
              <a:rPr lang="en-US" sz="1200" dirty="0" smtClean="0"/>
              <a:t>Aerospace and </a:t>
            </a:r>
            <a:r>
              <a:rPr lang="en-US" sz="1200" dirty="0"/>
              <a:t>Electronic Systems, </a:t>
            </a:r>
            <a:r>
              <a:rPr lang="en-US" sz="1200" dirty="0" smtClean="0"/>
              <a:t>Aug. 2015</a:t>
            </a:r>
            <a:r>
              <a:rPr lang="en-US" sz="1200" dirty="0"/>
              <a:t>. </a:t>
            </a:r>
            <a:r>
              <a:rPr lang="en-US" sz="1200" dirty="0" smtClean="0"/>
              <a:t>(submitted).</a:t>
            </a:r>
          </a:p>
          <a:p>
            <a:pPr marL="228600" indent="-228600">
              <a:buFont typeface="+mj-lt"/>
              <a:buAutoNum type="arabicPeriod"/>
            </a:pPr>
            <a:endParaRPr lang="en-US" sz="1200" dirty="0"/>
          </a:p>
          <a:p>
            <a:pPr marL="228600" indent="-228600">
              <a:buFont typeface="+mj-lt"/>
              <a:buAutoNum type="arabicPeriod"/>
            </a:pPr>
            <a:r>
              <a:rPr lang="en-US" sz="1200" dirty="0"/>
              <a:t>K. M. </a:t>
            </a:r>
            <a:r>
              <a:rPr lang="en-US" sz="1200" dirty="0" err="1"/>
              <a:t>Pesyna</a:t>
            </a:r>
            <a:r>
              <a:rPr lang="en-US" sz="1200" dirty="0"/>
              <a:t>, Jr, R. W. Heath, Jr., and T. E. Humphreys, </a:t>
            </a:r>
            <a:r>
              <a:rPr lang="en-US" sz="1200" dirty="0" smtClean="0"/>
              <a:t>“Accuracy </a:t>
            </a:r>
            <a:r>
              <a:rPr lang="en-US" sz="1200" dirty="0"/>
              <a:t>in </a:t>
            </a:r>
            <a:r>
              <a:rPr lang="en-US" sz="1200" dirty="0" smtClean="0"/>
              <a:t>the palm </a:t>
            </a:r>
            <a:r>
              <a:rPr lang="en-US" sz="1200" dirty="0"/>
              <a:t>of your hand: Centimeter positioning with a smartphone-quality </a:t>
            </a:r>
            <a:r>
              <a:rPr lang="en-US" sz="1200" dirty="0" smtClean="0"/>
              <a:t>GNSS antenna</a:t>
            </a:r>
            <a:r>
              <a:rPr lang="en-US" sz="1200" dirty="0"/>
              <a:t>," GPS </a:t>
            </a:r>
            <a:r>
              <a:rPr lang="en-US" sz="1200" dirty="0" smtClean="0"/>
              <a:t>World Magazine, </a:t>
            </a:r>
            <a:r>
              <a:rPr lang="en-US" sz="1200" dirty="0"/>
              <a:t>vol. 26, pp. </a:t>
            </a:r>
            <a:r>
              <a:rPr lang="en-US" sz="1200" dirty="0" smtClean="0"/>
              <a:t>16-31</a:t>
            </a:r>
            <a:r>
              <a:rPr lang="en-US" sz="1200" dirty="0"/>
              <a:t>, Feb. 2015</a:t>
            </a:r>
            <a:r>
              <a:rPr lang="en-US" sz="1200" dirty="0" smtClean="0"/>
              <a:t>.</a:t>
            </a:r>
          </a:p>
          <a:p>
            <a:pPr marL="228600" indent="-228600">
              <a:buFont typeface="+mj-lt"/>
              <a:buAutoNum type="arabicPeriod"/>
            </a:pPr>
            <a:endParaRPr lang="en-US" sz="1200" dirty="0"/>
          </a:p>
          <a:p>
            <a:pPr marL="228600" indent="-228600">
              <a:buFont typeface="+mj-lt"/>
              <a:buAutoNum type="arabicPeriod"/>
            </a:pPr>
            <a:r>
              <a:rPr lang="en-US" sz="1200" dirty="0"/>
              <a:t>K. M. </a:t>
            </a:r>
            <a:r>
              <a:rPr lang="en-US" sz="1200" dirty="0" err="1"/>
              <a:t>Pesyna</a:t>
            </a:r>
            <a:r>
              <a:rPr lang="en-US" sz="1200" dirty="0"/>
              <a:t>, Jr., R. W. Heath, Jr., and T. E. Humphreys, </a:t>
            </a:r>
            <a:r>
              <a:rPr lang="en-US" sz="1200" dirty="0" smtClean="0"/>
              <a:t>“Centimeter positioning </a:t>
            </a:r>
            <a:r>
              <a:rPr lang="en-US" sz="1200" dirty="0"/>
              <a:t>with a smartphone-quality GNSS antenna," in Proceedings of </a:t>
            </a:r>
            <a:r>
              <a:rPr lang="en-US" sz="1200" dirty="0" smtClean="0"/>
              <a:t>the ION </a:t>
            </a:r>
            <a:r>
              <a:rPr lang="en-US" sz="1200" dirty="0"/>
              <a:t>GNSS+ </a:t>
            </a:r>
            <a:r>
              <a:rPr lang="en-US" sz="1200" dirty="0" smtClean="0"/>
              <a:t>Meeting, Sept. 2014</a:t>
            </a:r>
            <a:endParaRPr lang="en-US" sz="1200" dirty="0"/>
          </a:p>
        </p:txBody>
      </p:sp>
    </p:spTree>
    <p:extLst>
      <p:ext uri="{BB962C8B-B14F-4D97-AF65-F5344CB8AC3E}">
        <p14:creationId xmlns:p14="http://schemas.microsoft.com/office/powerpoint/2010/main" val="1465937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1371600" y="1295409"/>
            <a:ext cx="8153400" cy="4800599"/>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buFont typeface="Wingdings" pitchFamily="2" charset="2"/>
              <a:buChar char=""/>
              <a:defRPr/>
            </a:pPr>
            <a:endParaRPr lang="en-US" sz="2600" dirty="0">
              <a:solidFill>
                <a:srgbClr val="0070C0"/>
              </a:solidFill>
              <a:latin typeface="+mn-lt"/>
            </a:endParaRPr>
          </a:p>
          <a:p>
            <a:pPr marL="319063" indent="-319063">
              <a:spcBef>
                <a:spcPts val="700"/>
              </a:spcBef>
              <a:buClr>
                <a:schemeClr val="accent2"/>
              </a:buClr>
              <a:buSzPct val="60000"/>
              <a:defRPr/>
            </a:pPr>
            <a:endParaRPr lang="en-US" sz="2600" dirty="0">
              <a:solidFill>
                <a:srgbClr val="0070C0"/>
              </a:solidFill>
              <a:latin typeface="+mn-lt"/>
            </a:endParaRPr>
          </a:p>
          <a:p>
            <a:pPr marL="319063" indent="-319063">
              <a:spcBef>
                <a:spcPts val="700"/>
              </a:spcBef>
              <a:buClr>
                <a:schemeClr val="accent2"/>
              </a:buClr>
              <a:buSzPct val="60000"/>
              <a:defRPr/>
            </a:pPr>
            <a:endParaRPr lang="en-US" sz="2600" dirty="0">
              <a:solidFill>
                <a:srgbClr val="0070C0"/>
              </a:solidFill>
              <a:latin typeface="+mn-lt"/>
            </a:endParaRPr>
          </a:p>
        </p:txBody>
      </p:sp>
      <p:pic>
        <p:nvPicPr>
          <p:cNvPr id="30" name="Content Placeholder 3" descr="gps-course.jpg"/>
          <p:cNvPicPr>
            <a:picLocks noChangeAspect="1"/>
          </p:cNvPicPr>
          <p:nvPr/>
        </p:nvPicPr>
        <p:blipFill>
          <a:blip r:embed="rId3" cstate="print">
            <a:clrChange>
              <a:clrFrom>
                <a:srgbClr val="FFFFFF"/>
              </a:clrFrom>
              <a:clrTo>
                <a:srgbClr val="FFFFFF">
                  <a:alpha val="0"/>
                </a:srgbClr>
              </a:clrTo>
            </a:clrChange>
          </a:blip>
          <a:srcRect b="40531"/>
          <a:stretch>
            <a:fillRect/>
          </a:stretch>
        </p:blipFill>
        <p:spPr bwMode="auto">
          <a:xfrm>
            <a:off x="2076972" y="2310413"/>
            <a:ext cx="5112641" cy="2057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Global Navigation Satellite System (GNSS)</a:t>
            </a:r>
            <a:endParaRPr lang="en-US" dirty="0"/>
          </a:p>
        </p:txBody>
      </p:sp>
      <p:pic>
        <p:nvPicPr>
          <p:cNvPr id="4" name="Content Placeholder 3" descr="gps-course.jpg"/>
          <p:cNvPicPr>
            <a:picLocks noGrp="1" noChangeAspect="1"/>
          </p:cNvPicPr>
          <p:nvPr>
            <p:ph sz="quarter" idx="1"/>
          </p:nvPr>
        </p:nvPicPr>
        <p:blipFill>
          <a:blip r:embed="rId3" cstate="print">
            <a:clrChange>
              <a:clrFrom>
                <a:srgbClr val="FFFFFF"/>
              </a:clrFrom>
              <a:clrTo>
                <a:srgbClr val="FFFFFF">
                  <a:alpha val="0"/>
                </a:srgbClr>
              </a:clrTo>
            </a:clrChange>
          </a:blip>
          <a:srcRect b="40531"/>
          <a:stretch>
            <a:fillRect/>
          </a:stretch>
        </p:blipFill>
        <p:spPr>
          <a:xfrm>
            <a:off x="2084213" y="2310413"/>
            <a:ext cx="5112641" cy="2057400"/>
          </a:xfrm>
        </p:spPr>
      </p:pic>
      <p:sp>
        <p:nvSpPr>
          <p:cNvPr id="22" name="Slide Number Placeholder 3"/>
          <p:cNvSpPr>
            <a:spLocks noGrp="1"/>
          </p:cNvSpPr>
          <p:nvPr>
            <p:ph type="sldNum" sz="quarter" idx="11"/>
          </p:nvPr>
        </p:nvSpPr>
        <p:spPr>
          <a:xfrm>
            <a:off x="30823" y="1055688"/>
            <a:ext cx="304800" cy="239712"/>
          </a:xfrm>
        </p:spPr>
        <p:txBody>
          <a:bodyPr/>
          <a:lstStyle/>
          <a:p>
            <a:pPr>
              <a:defRPr/>
            </a:pPr>
            <a:fld id="{FEAE6D40-F896-41B2-9780-66B76788FC57}" type="slidenum">
              <a:rPr lang="en-US" smtClean="0"/>
              <a:pPr>
                <a:defRPr/>
              </a:pPr>
              <a:t>2</a:t>
            </a:fld>
            <a:endParaRPr lang="en-US" dirty="0"/>
          </a:p>
        </p:txBody>
      </p:sp>
      <p:grpSp>
        <p:nvGrpSpPr>
          <p:cNvPr id="3" name="Group 37"/>
          <p:cNvGrpSpPr/>
          <p:nvPr/>
        </p:nvGrpSpPr>
        <p:grpSpPr>
          <a:xfrm>
            <a:off x="4151162" y="2129599"/>
            <a:ext cx="5112641" cy="2057400"/>
            <a:chOff x="2528023" y="1279901"/>
            <a:chExt cx="5112641" cy="2057400"/>
          </a:xfrm>
        </p:grpSpPr>
        <p:pic>
          <p:nvPicPr>
            <p:cNvPr id="31" name="Content Placeholder 3" descr="gps-course.jpg"/>
            <p:cNvPicPr>
              <a:picLocks noChangeAspect="1"/>
            </p:cNvPicPr>
            <p:nvPr/>
          </p:nvPicPr>
          <p:blipFill>
            <a:blip r:embed="rId3" cstate="print">
              <a:clrChange>
                <a:clrFrom>
                  <a:srgbClr val="FFFFFF"/>
                </a:clrFrom>
                <a:clrTo>
                  <a:srgbClr val="FFFFFF">
                    <a:alpha val="0"/>
                  </a:srgbClr>
                </a:clrTo>
              </a:clrChange>
            </a:blip>
            <a:srcRect b="40531"/>
            <a:stretch>
              <a:fillRect/>
            </a:stretch>
          </p:blipFill>
          <p:spPr bwMode="auto">
            <a:xfrm flipH="1">
              <a:off x="2528023" y="1279901"/>
              <a:ext cx="5112641" cy="2057400"/>
            </a:xfrm>
            <a:prstGeom prst="rect">
              <a:avLst/>
            </a:prstGeom>
            <a:noFill/>
            <a:ln w="9525">
              <a:noFill/>
              <a:miter lim="800000"/>
              <a:headEnd/>
              <a:tailEnd/>
            </a:ln>
          </p:spPr>
        </p:pic>
        <p:sp>
          <p:nvSpPr>
            <p:cNvPr id="37" name="Rounded Rectangle 36"/>
            <p:cNvSpPr/>
            <p:nvPr/>
          </p:nvSpPr>
          <p:spPr bwMode="auto">
            <a:xfrm rot="19976197">
              <a:off x="4359662" y="2633512"/>
              <a:ext cx="2446629" cy="38840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chemeClr val="bg1"/>
                </a:buClr>
                <a:buSzPct val="100000"/>
                <a:buFont typeface="Wingdings" pitchFamily="2" charset="2"/>
                <a:buChar char="•"/>
              </a:pPr>
              <a:endParaRPr lang="en-US">
                <a:cs typeface="Arial" charset="0"/>
              </a:endParaRPr>
            </a:p>
          </p:txBody>
        </p:sp>
      </p:grpSp>
      <p:grpSp>
        <p:nvGrpSpPr>
          <p:cNvPr id="5" name="Group 46"/>
          <p:cNvGrpSpPr/>
          <p:nvPr/>
        </p:nvGrpSpPr>
        <p:grpSpPr>
          <a:xfrm rot="425609" flipH="1">
            <a:off x="3328028" y="2251725"/>
            <a:ext cx="4154098" cy="2008015"/>
            <a:chOff x="2722609" y="2009034"/>
            <a:chExt cx="4154098" cy="2008015"/>
          </a:xfrm>
        </p:grpSpPr>
        <p:pic>
          <p:nvPicPr>
            <p:cNvPr id="48" name="Content Placeholder 3" descr="gps-course.jpg"/>
            <p:cNvPicPr>
              <a:picLocks noChangeAspect="1"/>
            </p:cNvPicPr>
            <p:nvPr/>
          </p:nvPicPr>
          <p:blipFill>
            <a:blip r:embed="rId3" cstate="print">
              <a:clrChange>
                <a:clrFrom>
                  <a:srgbClr val="FFFFFF"/>
                </a:clrFrom>
                <a:clrTo>
                  <a:srgbClr val="FFFFFF">
                    <a:alpha val="0"/>
                  </a:srgbClr>
                </a:clrTo>
              </a:clrChange>
            </a:blip>
            <a:srcRect b="40531"/>
            <a:stretch>
              <a:fillRect/>
            </a:stretch>
          </p:blipFill>
          <p:spPr bwMode="auto">
            <a:xfrm rot="19708255" flipH="1">
              <a:off x="2722609" y="2243053"/>
              <a:ext cx="4154098" cy="1416891"/>
            </a:xfrm>
            <a:prstGeom prst="rect">
              <a:avLst/>
            </a:prstGeom>
            <a:noFill/>
            <a:ln w="9525">
              <a:noFill/>
              <a:miter lim="800000"/>
              <a:headEnd/>
              <a:tailEnd/>
            </a:ln>
          </p:spPr>
        </p:pic>
        <p:sp>
          <p:nvSpPr>
            <p:cNvPr id="49" name="Rounded Rectangle 48"/>
            <p:cNvSpPr/>
            <p:nvPr/>
          </p:nvSpPr>
          <p:spPr bwMode="auto">
            <a:xfrm rot="18299428">
              <a:off x="4341666" y="2879299"/>
              <a:ext cx="2008015" cy="26748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chemeClr val="bg1"/>
                </a:buClr>
                <a:buSzPct val="100000"/>
                <a:buFont typeface="Wingdings" pitchFamily="2" charset="2"/>
                <a:buChar char="•"/>
              </a:pPr>
              <a:endParaRPr lang="en-US">
                <a:cs typeface="Arial" charset="0"/>
              </a:endParaRPr>
            </a:p>
          </p:txBody>
        </p:sp>
      </p:grpSp>
      <p:grpSp>
        <p:nvGrpSpPr>
          <p:cNvPr id="7" name="Group 44"/>
          <p:cNvGrpSpPr/>
          <p:nvPr/>
        </p:nvGrpSpPr>
        <p:grpSpPr>
          <a:xfrm>
            <a:off x="3687062" y="2145819"/>
            <a:ext cx="4154098" cy="2008015"/>
            <a:chOff x="2722609" y="2009034"/>
            <a:chExt cx="4154098" cy="2008015"/>
          </a:xfrm>
        </p:grpSpPr>
        <p:pic>
          <p:nvPicPr>
            <p:cNvPr id="42" name="Content Placeholder 3" descr="gps-course.jpg"/>
            <p:cNvPicPr>
              <a:picLocks noChangeAspect="1"/>
            </p:cNvPicPr>
            <p:nvPr/>
          </p:nvPicPr>
          <p:blipFill>
            <a:blip r:embed="rId3" cstate="print">
              <a:clrChange>
                <a:clrFrom>
                  <a:srgbClr val="FFFFFF"/>
                </a:clrFrom>
                <a:clrTo>
                  <a:srgbClr val="FFFFFF">
                    <a:alpha val="0"/>
                  </a:srgbClr>
                </a:clrTo>
              </a:clrChange>
            </a:blip>
            <a:srcRect b="40531"/>
            <a:stretch>
              <a:fillRect/>
            </a:stretch>
          </p:blipFill>
          <p:spPr bwMode="auto">
            <a:xfrm rot="19708255" flipH="1">
              <a:off x="2722609" y="2243053"/>
              <a:ext cx="4154098" cy="1416891"/>
            </a:xfrm>
            <a:prstGeom prst="rect">
              <a:avLst/>
            </a:prstGeom>
            <a:noFill/>
            <a:ln w="9525">
              <a:noFill/>
              <a:miter lim="800000"/>
              <a:headEnd/>
              <a:tailEnd/>
            </a:ln>
          </p:spPr>
        </p:pic>
        <p:sp>
          <p:nvSpPr>
            <p:cNvPr id="44" name="Rounded Rectangle 43"/>
            <p:cNvSpPr/>
            <p:nvPr/>
          </p:nvSpPr>
          <p:spPr bwMode="auto">
            <a:xfrm rot="18299428">
              <a:off x="4341666" y="2879299"/>
              <a:ext cx="2008015" cy="26748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chemeClr val="bg1"/>
                </a:buClr>
                <a:buSzPct val="100000"/>
                <a:buFont typeface="Wingdings" pitchFamily="2" charset="2"/>
                <a:buChar char="•"/>
              </a:pPr>
              <a:endParaRPr lang="en-US">
                <a:cs typeface="Arial" charset="0"/>
              </a:endParaRPr>
            </a:p>
          </p:txBody>
        </p:sp>
      </p:grpSp>
      <p:sp>
        <p:nvSpPr>
          <p:cNvPr id="32" name="Rounded Rectangle 31"/>
          <p:cNvSpPr/>
          <p:nvPr/>
        </p:nvSpPr>
        <p:spPr bwMode="auto">
          <a:xfrm rot="1569122">
            <a:off x="2819572" y="3569085"/>
            <a:ext cx="2228754" cy="38840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chemeClr val="bg1"/>
              </a:buClr>
              <a:buSzPct val="100000"/>
              <a:buFont typeface="Wingdings" pitchFamily="2" charset="2"/>
              <a:buChar char="•"/>
            </a:pPr>
            <a:endParaRPr lang="en-US">
              <a:cs typeface="Arial" charset="0"/>
            </a:endParaRPr>
          </a:p>
        </p:txBody>
      </p:sp>
      <p:pic>
        <p:nvPicPr>
          <p:cNvPr id="6" name="Picture 5" descr="maps_compass_find.jpg"/>
          <p:cNvPicPr>
            <a:picLocks noChangeAspect="1"/>
          </p:cNvPicPr>
          <p:nvPr/>
        </p:nvPicPr>
        <p:blipFill>
          <a:blip r:embed="rId4" cstate="print">
            <a:clrChange>
              <a:clrFrom>
                <a:srgbClr val="FEFEFE"/>
              </a:clrFrom>
              <a:clrTo>
                <a:srgbClr val="FEFEFE">
                  <a:alpha val="0"/>
                </a:srgbClr>
              </a:clrTo>
            </a:clrChange>
          </a:blip>
          <a:srcRect l="47674" b="11464"/>
          <a:stretch>
            <a:fillRect/>
          </a:stretch>
        </p:blipFill>
        <p:spPr>
          <a:xfrm>
            <a:off x="5003444" y="3871222"/>
            <a:ext cx="1119369" cy="2286000"/>
          </a:xfrm>
          <a:prstGeom prst="rect">
            <a:avLst/>
          </a:prstGeom>
        </p:spPr>
      </p:pic>
      <p:cxnSp>
        <p:nvCxnSpPr>
          <p:cNvPr id="20" name="Straight Arrow Connector 19"/>
          <p:cNvCxnSpPr>
            <a:stCxn id="32" idx="1"/>
            <a:endCxn id="32" idx="3"/>
          </p:cNvCxnSpPr>
          <p:nvPr/>
        </p:nvCxnSpPr>
        <p:spPr>
          <a:xfrm>
            <a:off x="2933653" y="3272120"/>
            <a:ext cx="2000592" cy="982334"/>
          </a:xfrm>
          <a:prstGeom prst="straightConnector1">
            <a:avLst/>
          </a:prstGeom>
          <a:ln w="28575">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523712">
            <a:off x="3348566" y="3673376"/>
            <a:ext cx="965200" cy="338554"/>
          </a:xfrm>
          <a:prstGeom prst="rect">
            <a:avLst/>
          </a:prstGeom>
          <a:noFill/>
        </p:spPr>
        <p:txBody>
          <a:bodyPr wrap="square" rtlCol="0">
            <a:spAutoFit/>
          </a:bodyPr>
          <a:lstStyle/>
          <a:p>
            <a:r>
              <a:rPr lang="en-US" sz="1600" dirty="0"/>
              <a:t>Range</a:t>
            </a:r>
          </a:p>
        </p:txBody>
      </p:sp>
      <p:sp>
        <p:nvSpPr>
          <p:cNvPr id="19" name="Slide Number Placeholder 3"/>
          <p:cNvSpPr txBox="1">
            <a:spLocks/>
          </p:cNvSpPr>
          <p:nvPr/>
        </p:nvSpPr>
        <p:spPr>
          <a:xfrm>
            <a:off x="8892540" y="1373678"/>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sp>
        <p:nvSpPr>
          <p:cNvPr id="23" name="TextBox 22"/>
          <p:cNvSpPr txBox="1"/>
          <p:nvPr/>
        </p:nvSpPr>
        <p:spPr>
          <a:xfrm>
            <a:off x="6333115" y="4701534"/>
            <a:ext cx="2899063" cy="369332"/>
          </a:xfrm>
          <a:prstGeom prst="rect">
            <a:avLst/>
          </a:prstGeom>
          <a:noFill/>
        </p:spPr>
        <p:txBody>
          <a:bodyPr wrap="square" rtlCol="0">
            <a:spAutoFit/>
          </a:bodyPr>
          <a:lstStyle/>
          <a:p>
            <a:r>
              <a:rPr lang="en-US" dirty="0" smtClean="0"/>
              <a:t>Code-Phase Positioning</a:t>
            </a:r>
            <a:endParaRPr lang="en-US" dirty="0"/>
          </a:p>
        </p:txBody>
      </p:sp>
      <p:sp>
        <p:nvSpPr>
          <p:cNvPr id="24" name="Rectangle 23"/>
          <p:cNvSpPr/>
          <p:nvPr/>
        </p:nvSpPr>
        <p:spPr>
          <a:xfrm>
            <a:off x="2250490" y="6346185"/>
            <a:ext cx="6476260" cy="369332"/>
          </a:xfrm>
          <a:prstGeom prst="rect">
            <a:avLst/>
          </a:prstGeom>
        </p:spPr>
        <p:txBody>
          <a:bodyPr wrap="square">
            <a:spAutoFit/>
          </a:bodyPr>
          <a:lstStyle/>
          <a:p>
            <a:pPr marL="319063" indent="-319063">
              <a:spcBef>
                <a:spcPts val="700"/>
              </a:spcBef>
              <a:buClr>
                <a:schemeClr val="accent2"/>
              </a:buClr>
              <a:buSzPct val="60000"/>
              <a:defRPr/>
            </a:pPr>
            <a:r>
              <a:rPr lang="en-US" dirty="0" smtClean="0">
                <a:solidFill>
                  <a:srgbClr val="0070C0"/>
                </a:solidFill>
              </a:rPr>
              <a:t>Range = (time reception – time transmission) x speed of light</a:t>
            </a:r>
          </a:p>
        </p:txBody>
      </p:sp>
      <p:sp>
        <p:nvSpPr>
          <p:cNvPr id="2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pic>
        <p:nvPicPr>
          <p:cNvPr id="25" name="Picture 14" descr="http://im01.taiwantrade.org/resources/member/322453/productcatalog/da9c1fca-61f9-489f-816b-be57dd2822ef_26_201300011459_L.jpg"/>
          <p:cNvPicPr>
            <a:picLocks noChangeAspect="1" noChangeArrowheads="1"/>
          </p:cNvPicPr>
          <p:nvPr/>
        </p:nvPicPr>
        <p:blipFill>
          <a:blip r:embed="rId5" cstate="print"/>
          <a:srcRect/>
          <a:stretch>
            <a:fillRect/>
          </a:stretch>
        </p:blipFill>
        <p:spPr bwMode="auto">
          <a:xfrm>
            <a:off x="2899541" y="4605160"/>
            <a:ext cx="1348251" cy="1348251"/>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sz="quarter" idx="1"/>
          </p:nvPr>
        </p:nvSpPr>
        <p:spPr>
          <a:xfrm>
            <a:off x="457200" y="1371600"/>
            <a:ext cx="7939668" cy="4724400"/>
          </a:xfrm>
        </p:spPr>
        <p:txBody>
          <a:bodyPr/>
          <a:lstStyle/>
          <a:p>
            <a:r>
              <a:rPr lang="en-US" dirty="0" smtClean="0"/>
              <a:t>Is carrier-phase-based GNSS positioning feasible on consumer-grade mobile platforms such as smartphones and tablets?</a:t>
            </a:r>
          </a:p>
          <a:p>
            <a:endParaRPr lang="en-US" dirty="0" smtClean="0"/>
          </a:p>
          <a:p>
            <a:r>
              <a:rPr lang="en-US" dirty="0" smtClean="0"/>
              <a:t>What are the primary impediments to doing so?</a:t>
            </a:r>
          </a:p>
          <a:p>
            <a:endParaRPr lang="en-US" dirty="0" smtClean="0"/>
          </a:p>
          <a:p>
            <a:r>
              <a:rPr lang="en-US" dirty="0" smtClean="0"/>
              <a:t>How can these be addressed?</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20</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99380" y="1948141"/>
            <a:ext cx="1799143" cy="3393874"/>
          </a:xfrm>
          <a:prstGeom prst="rect">
            <a:avLst/>
          </a:prstGeom>
        </p:spPr>
      </p:pic>
      <p:sp>
        <p:nvSpPr>
          <p:cNvPr id="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Tree>
    <p:extLst>
      <p:ext uri="{BB962C8B-B14F-4D97-AF65-F5344CB8AC3E}">
        <p14:creationId xmlns:p14="http://schemas.microsoft.com/office/powerpoint/2010/main" val="2040954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Feasibility</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59" y="1803637"/>
            <a:ext cx="4291965" cy="3785222"/>
          </a:xfrm>
          <a:prstGeom prst="rect">
            <a:avLst/>
          </a:prstGeom>
        </p:spPr>
      </p:pic>
      <p:pic>
        <p:nvPicPr>
          <p:cNvPr id="11" name="Picture 10"/>
          <p:cNvPicPr>
            <a:picLocks noChangeAspect="1"/>
          </p:cNvPicPr>
          <p:nvPr/>
        </p:nvPicPr>
        <p:blipFill rotWithShape="1">
          <a:blip r:embed="rId4"/>
          <a:srcRect l="11452" r="17321"/>
          <a:stretch/>
        </p:blipFill>
        <p:spPr>
          <a:xfrm>
            <a:off x="6478483" y="1803637"/>
            <a:ext cx="3379891" cy="3788178"/>
          </a:xfrm>
          <a:prstGeom prst="rect">
            <a:avLst/>
          </a:prstGeom>
        </p:spPr>
      </p:pic>
      <p:sp>
        <p:nvSpPr>
          <p:cNvPr id="8"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
        <p:nvSpPr>
          <p:cNvPr id="9" name="Rectangle 8"/>
          <p:cNvSpPr/>
          <p:nvPr/>
        </p:nvSpPr>
        <p:spPr>
          <a:xfrm>
            <a:off x="1310502" y="5883599"/>
            <a:ext cx="3434641" cy="646331"/>
          </a:xfrm>
          <a:prstGeom prst="rect">
            <a:avLst/>
          </a:prstGeom>
        </p:spPr>
        <p:txBody>
          <a:bodyPr wrap="square">
            <a:spAutoFit/>
          </a:bodyPr>
          <a:lstStyle/>
          <a:p>
            <a:pPr algn="ctr"/>
            <a:r>
              <a:rPr lang="en-US" dirty="0" smtClean="0">
                <a:solidFill>
                  <a:prstClr val="black"/>
                </a:solidFill>
              </a:rPr>
              <a:t>Static solution 300 seconds</a:t>
            </a:r>
          </a:p>
          <a:p>
            <a:pPr algn="ctr"/>
            <a:r>
              <a:rPr lang="en-US" dirty="0" smtClean="0">
                <a:solidFill>
                  <a:prstClr val="black"/>
                </a:solidFill>
              </a:rPr>
              <a:t>metal backplane</a:t>
            </a:r>
          </a:p>
        </p:txBody>
      </p:sp>
      <p:sp>
        <p:nvSpPr>
          <p:cNvPr id="13" name="Rectangle 12"/>
          <p:cNvSpPr/>
          <p:nvPr/>
        </p:nvSpPr>
        <p:spPr>
          <a:xfrm>
            <a:off x="7207835" y="5812020"/>
            <a:ext cx="2577233" cy="646331"/>
          </a:xfrm>
          <a:prstGeom prst="rect">
            <a:avLst/>
          </a:prstGeom>
        </p:spPr>
        <p:txBody>
          <a:bodyPr wrap="square">
            <a:spAutoFit/>
          </a:bodyPr>
          <a:lstStyle/>
          <a:p>
            <a:pPr algn="ctr"/>
            <a:r>
              <a:rPr lang="en-US" dirty="0" smtClean="0">
                <a:solidFill>
                  <a:prstClr val="black"/>
                </a:solidFill>
              </a:rPr>
              <a:t>Handheld solution</a:t>
            </a:r>
          </a:p>
          <a:p>
            <a:pPr algn="ctr"/>
            <a:r>
              <a:rPr lang="en-US" dirty="0" smtClean="0">
                <a:solidFill>
                  <a:prstClr val="black"/>
                </a:solidFill>
              </a:rPr>
              <a:t>300 seconds</a:t>
            </a:r>
          </a:p>
        </p:txBody>
      </p:sp>
      <p:sp>
        <p:nvSpPr>
          <p:cNvPr id="10" name="Rectangle 9"/>
          <p:cNvSpPr/>
          <p:nvPr/>
        </p:nvSpPr>
        <p:spPr>
          <a:xfrm>
            <a:off x="2002909" y="5566695"/>
            <a:ext cx="2333106" cy="307777"/>
          </a:xfrm>
          <a:prstGeom prst="rect">
            <a:avLst/>
          </a:prstGeom>
        </p:spPr>
        <p:txBody>
          <a:bodyPr wrap="square">
            <a:spAutoFit/>
          </a:bodyPr>
          <a:lstStyle/>
          <a:p>
            <a:pPr algn="ctr"/>
            <a:r>
              <a:rPr lang="en-US" sz="1400" dirty="0" smtClean="0">
                <a:solidFill>
                  <a:prstClr val="black"/>
                </a:solidFill>
              </a:rPr>
              <a:t>North Error (cm)</a:t>
            </a:r>
          </a:p>
        </p:txBody>
      </p:sp>
      <p:sp>
        <p:nvSpPr>
          <p:cNvPr id="12" name="Rectangle 11"/>
          <p:cNvSpPr/>
          <p:nvPr/>
        </p:nvSpPr>
        <p:spPr>
          <a:xfrm rot="5400000">
            <a:off x="-525983" y="3355435"/>
            <a:ext cx="2333106" cy="307777"/>
          </a:xfrm>
          <a:prstGeom prst="rect">
            <a:avLst/>
          </a:prstGeom>
        </p:spPr>
        <p:txBody>
          <a:bodyPr wrap="square">
            <a:spAutoFit/>
          </a:bodyPr>
          <a:lstStyle/>
          <a:p>
            <a:pPr algn="ctr"/>
            <a:r>
              <a:rPr lang="en-US" sz="1400" dirty="0" smtClean="0">
                <a:solidFill>
                  <a:prstClr val="black"/>
                </a:solidFill>
              </a:rPr>
              <a:t>East Error (cm)</a:t>
            </a:r>
          </a:p>
        </p:txBody>
      </p:sp>
    </p:spTree>
    <p:extLst>
      <p:ext uri="{BB962C8B-B14F-4D97-AF65-F5344CB8AC3E}">
        <p14:creationId xmlns:p14="http://schemas.microsoft.com/office/powerpoint/2010/main" val="20495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Primary </a:t>
            </a:r>
            <a:r>
              <a:rPr lang="en-US" dirty="0"/>
              <a:t>I</a:t>
            </a:r>
            <a:r>
              <a:rPr lang="en-US" dirty="0" smtClean="0"/>
              <a:t>mpediment</a:t>
            </a:r>
            <a:r>
              <a:rPr lang="en-US" dirty="0" smtClean="0"/>
              <a:t>: </a:t>
            </a:r>
            <a:r>
              <a:rPr lang="en-US" dirty="0" smtClean="0"/>
              <a:t>Large Time </a:t>
            </a:r>
            <a:r>
              <a:rPr lang="en-US" dirty="0"/>
              <a:t>C</a:t>
            </a:r>
            <a:r>
              <a:rPr lang="en-US" dirty="0" smtClean="0"/>
              <a:t>orrelated </a:t>
            </a:r>
            <a:r>
              <a:rPr lang="en-US" dirty="0"/>
              <a:t>M</a:t>
            </a:r>
            <a:r>
              <a:rPr lang="en-US" dirty="0" smtClean="0"/>
              <a:t>ultipath</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22</a:t>
            </a:fld>
            <a:endParaRPr lang="en-US" dirty="0"/>
          </a:p>
        </p:txBody>
      </p:sp>
      <p:pic>
        <p:nvPicPr>
          <p:cNvPr id="6" name="Picture 5" desc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599" y="2072640"/>
            <a:ext cx="4594693" cy="3707082"/>
          </a:xfrm>
          <a:prstGeom prst="rect">
            <a:avLst/>
          </a:prstGeom>
        </p:spPr>
      </p:pic>
      <p:pic>
        <p:nvPicPr>
          <p:cNvPr id="7" name="Picture 6" desc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51" y="2100533"/>
            <a:ext cx="4594693" cy="3707082"/>
          </a:xfrm>
          <a:prstGeom prst="rect">
            <a:avLst/>
          </a:prstGeom>
        </p:spPr>
      </p:pic>
      <p:pic>
        <p:nvPicPr>
          <p:cNvPr id="8" name="Picture 2" descr="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51" y="5691383"/>
            <a:ext cx="1472750" cy="9981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 3"/>
          <p:cNvSpPr txBox="1"/>
          <p:nvPr/>
        </p:nvSpPr>
        <p:spPr>
          <a:xfrm>
            <a:off x="2372652" y="5911334"/>
            <a:ext cx="2389195" cy="369332"/>
          </a:xfrm>
          <a:prstGeom prst="rect">
            <a:avLst/>
          </a:prstGeom>
          <a:noFill/>
        </p:spPr>
        <p:txBody>
          <a:bodyPr wrap="square" rtlCol="0">
            <a:spAutoFit/>
          </a:bodyPr>
          <a:lstStyle/>
          <a:p>
            <a:r>
              <a:rPr lang="en-US" dirty="0" smtClean="0"/>
              <a:t>Standard Deviation:</a:t>
            </a:r>
            <a:endParaRPr lang="en-US" dirty="0"/>
          </a:p>
        </p:txBody>
      </p:sp>
      <p:sp>
        <p:nvSpPr>
          <p:cNvPr id="10" name="TextBox 9" descr=" 19"/>
          <p:cNvSpPr txBox="1"/>
          <p:nvPr/>
        </p:nvSpPr>
        <p:spPr>
          <a:xfrm>
            <a:off x="2307878" y="6208124"/>
            <a:ext cx="2389195" cy="369332"/>
          </a:xfrm>
          <a:prstGeom prst="rect">
            <a:avLst/>
          </a:prstGeom>
          <a:noFill/>
        </p:spPr>
        <p:txBody>
          <a:bodyPr wrap="square" rtlCol="0">
            <a:spAutoFit/>
          </a:bodyPr>
          <a:lstStyle/>
          <a:p>
            <a:pPr algn="ctr"/>
            <a:r>
              <a:rPr lang="en-US" dirty="0" smtClean="0"/>
              <a:t>3.4 mm</a:t>
            </a:r>
            <a:endParaRPr lang="en-US" dirty="0"/>
          </a:p>
        </p:txBody>
      </p:sp>
      <p:sp>
        <p:nvSpPr>
          <p:cNvPr id="11" name="TextBox 10" descr=" 3"/>
          <p:cNvSpPr txBox="1"/>
          <p:nvPr/>
        </p:nvSpPr>
        <p:spPr>
          <a:xfrm>
            <a:off x="7873238" y="5873611"/>
            <a:ext cx="2389195" cy="369332"/>
          </a:xfrm>
          <a:prstGeom prst="rect">
            <a:avLst/>
          </a:prstGeom>
          <a:noFill/>
        </p:spPr>
        <p:txBody>
          <a:bodyPr wrap="square" rtlCol="0">
            <a:spAutoFit/>
          </a:bodyPr>
          <a:lstStyle/>
          <a:p>
            <a:r>
              <a:rPr lang="en-US" dirty="0" smtClean="0"/>
              <a:t>Standard Deviation:</a:t>
            </a:r>
            <a:endParaRPr lang="en-US" dirty="0"/>
          </a:p>
        </p:txBody>
      </p:sp>
      <p:sp>
        <p:nvSpPr>
          <p:cNvPr id="12" name="TextBox 11" descr=" 23"/>
          <p:cNvSpPr txBox="1"/>
          <p:nvPr/>
        </p:nvSpPr>
        <p:spPr>
          <a:xfrm>
            <a:off x="7717975" y="6208124"/>
            <a:ext cx="2389195" cy="369332"/>
          </a:xfrm>
          <a:prstGeom prst="rect">
            <a:avLst/>
          </a:prstGeom>
          <a:noFill/>
        </p:spPr>
        <p:txBody>
          <a:bodyPr wrap="square" rtlCol="0">
            <a:spAutoFit/>
          </a:bodyPr>
          <a:lstStyle/>
          <a:p>
            <a:pPr algn="ctr"/>
            <a:r>
              <a:rPr lang="en-US" dirty="0" smtClean="0"/>
              <a:t>11.4 mm</a:t>
            </a:r>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30279" y="5778479"/>
            <a:ext cx="532433" cy="1004373"/>
          </a:xfrm>
          <a:prstGeom prst="rect">
            <a:avLst/>
          </a:prstGeom>
        </p:spPr>
      </p:pic>
      <p:sp>
        <p:nvSpPr>
          <p:cNvPr id="14"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
        <p:nvSpPr>
          <p:cNvPr id="15" name="TextBox 14"/>
          <p:cNvSpPr txBox="1"/>
          <p:nvPr/>
        </p:nvSpPr>
        <p:spPr>
          <a:xfrm>
            <a:off x="1597806" y="1537032"/>
            <a:ext cx="2926914" cy="646331"/>
          </a:xfrm>
          <a:prstGeom prst="rect">
            <a:avLst/>
          </a:prstGeom>
          <a:noFill/>
        </p:spPr>
        <p:txBody>
          <a:bodyPr wrap="square" rtlCol="0">
            <a:spAutoFit/>
          </a:bodyPr>
          <a:lstStyle/>
          <a:p>
            <a:pPr algn="ctr"/>
            <a:r>
              <a:rPr lang="en-US" dirty="0" smtClean="0"/>
              <a:t>Phase Residuals</a:t>
            </a:r>
          </a:p>
          <a:p>
            <a:pPr algn="ctr"/>
            <a:r>
              <a:rPr lang="en-US" dirty="0" smtClean="0"/>
              <a:t> Survey-Grade Antenna</a:t>
            </a:r>
            <a:endParaRPr lang="en-US" dirty="0"/>
          </a:p>
        </p:txBody>
      </p:sp>
      <p:pic>
        <p:nvPicPr>
          <p:cNvPr id="18" name="Picture 17" descr=" 10"/>
          <p:cNvPicPr>
            <a:picLocks noChangeAspect="1"/>
          </p:cNvPicPr>
          <p:nvPr/>
        </p:nvPicPr>
        <p:blipFill>
          <a:blip r:embed="rId7"/>
          <a:stretch>
            <a:fillRect/>
          </a:stretch>
        </p:blipFill>
        <p:spPr>
          <a:xfrm>
            <a:off x="5956599" y="2049946"/>
            <a:ext cx="4607217" cy="3717186"/>
          </a:xfrm>
          <a:prstGeom prst="rect">
            <a:avLst/>
          </a:prstGeom>
        </p:spPr>
      </p:pic>
      <p:sp>
        <p:nvSpPr>
          <p:cNvPr id="19" name="TextBox 18" descr=" 22"/>
          <p:cNvSpPr txBox="1"/>
          <p:nvPr/>
        </p:nvSpPr>
        <p:spPr>
          <a:xfrm>
            <a:off x="7717974" y="6196777"/>
            <a:ext cx="2389195" cy="369332"/>
          </a:xfrm>
          <a:prstGeom prst="rect">
            <a:avLst/>
          </a:prstGeom>
          <a:noFill/>
        </p:spPr>
        <p:txBody>
          <a:bodyPr wrap="square" rtlCol="0">
            <a:spAutoFit/>
          </a:bodyPr>
          <a:lstStyle/>
          <a:p>
            <a:pPr algn="ctr"/>
            <a:r>
              <a:rPr lang="en-US" dirty="0" smtClean="0"/>
              <a:t>8.6 mm</a:t>
            </a:r>
            <a:endParaRPr lang="en-US" dirty="0"/>
          </a:p>
        </p:txBody>
      </p:sp>
      <p:sp>
        <p:nvSpPr>
          <p:cNvPr id="17" name="TextBox 16"/>
          <p:cNvSpPr txBox="1"/>
          <p:nvPr/>
        </p:nvSpPr>
        <p:spPr>
          <a:xfrm>
            <a:off x="7030279" y="1537032"/>
            <a:ext cx="2926914" cy="646331"/>
          </a:xfrm>
          <a:prstGeom prst="rect">
            <a:avLst/>
          </a:prstGeom>
          <a:noFill/>
        </p:spPr>
        <p:txBody>
          <a:bodyPr wrap="square" rtlCol="0">
            <a:spAutoFit/>
          </a:bodyPr>
          <a:lstStyle/>
          <a:p>
            <a:pPr algn="ctr"/>
            <a:r>
              <a:rPr lang="en-US" dirty="0" smtClean="0"/>
              <a:t>Phase Residuals</a:t>
            </a:r>
          </a:p>
          <a:p>
            <a:pPr algn="ctr"/>
            <a:r>
              <a:rPr lang="en-US" dirty="0" smtClean="0"/>
              <a:t>Smartphone Antenna</a:t>
            </a:r>
            <a:endParaRPr lang="en-US" dirty="0"/>
          </a:p>
        </p:txBody>
      </p:sp>
    </p:spTree>
    <p:extLst>
      <p:ext uri="{BB962C8B-B14F-4D97-AF65-F5344CB8AC3E}">
        <p14:creationId xmlns:p14="http://schemas.microsoft.com/office/powerpoint/2010/main" val="37845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9"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Existing Multipath Mitigation Techniques</a:t>
            </a:r>
            <a:endParaRPr lang="en-US" sz="3600" dirty="0"/>
          </a:p>
        </p:txBody>
      </p:sp>
      <p:sp>
        <p:nvSpPr>
          <p:cNvPr id="3" name="Content Placeholder 2"/>
          <p:cNvSpPr>
            <a:spLocks noGrp="1"/>
          </p:cNvSpPr>
          <p:nvPr>
            <p:ph sz="quarter" idx="1"/>
          </p:nvPr>
        </p:nvSpPr>
        <p:spPr>
          <a:xfrm>
            <a:off x="457200" y="1371600"/>
            <a:ext cx="10469878" cy="4724400"/>
          </a:xfrm>
        </p:spPr>
        <p:txBody>
          <a:bodyPr/>
          <a:lstStyle/>
          <a:p>
            <a:r>
              <a:rPr lang="en-US" sz="2400" dirty="0" smtClean="0"/>
              <a:t>Existing techniques include:</a:t>
            </a:r>
          </a:p>
          <a:p>
            <a:pPr lvl="1"/>
            <a:r>
              <a:rPr lang="en-US" sz="2000" dirty="0" smtClean="0"/>
              <a:t>Multipath-Estimating </a:t>
            </a:r>
            <a:r>
              <a:rPr lang="en-US" sz="2000" dirty="0"/>
              <a:t>Delay-Lock Loop [NeeSie&amp;94</a:t>
            </a:r>
            <a:r>
              <a:rPr lang="en-US" sz="2000" dirty="0" smtClean="0"/>
              <a:t>], </a:t>
            </a:r>
            <a:r>
              <a:rPr lang="en-US" sz="2000" dirty="0"/>
              <a:t>[TowFen&amp;95]</a:t>
            </a:r>
            <a:endParaRPr lang="en-US" sz="2000" dirty="0" smtClean="0"/>
          </a:p>
          <a:p>
            <a:pPr lvl="1"/>
            <a:r>
              <a:rPr lang="en-US" sz="2000" dirty="0" smtClean="0"/>
              <a:t>Coupled multipath-estimating delay-lock, phase-lock loop [PsiErt15]</a:t>
            </a:r>
          </a:p>
          <a:p>
            <a:pPr lvl="1"/>
            <a:r>
              <a:rPr lang="en-US" sz="2000" dirty="0" smtClean="0"/>
              <a:t>Signal-to-noise-ratio-based multipath error correction [AxeCom&amp;96]</a:t>
            </a:r>
          </a:p>
          <a:p>
            <a:pPr lvl="1"/>
            <a:r>
              <a:rPr lang="en-US" sz="2000" dirty="0" smtClean="0"/>
              <a:t>Enhanced Strobe Correlator [GarRou97]</a:t>
            </a:r>
          </a:p>
          <a:p>
            <a:pPr lvl="1"/>
            <a:r>
              <a:rPr lang="en-US" sz="2000" dirty="0" smtClean="0"/>
              <a:t>Ray tracing</a:t>
            </a:r>
            <a:r>
              <a:rPr lang="en-US" sz="2000" dirty="0"/>
              <a:t> </a:t>
            </a:r>
            <a:r>
              <a:rPr lang="en-US" sz="2000" dirty="0" smtClean="0"/>
              <a:t>[LauCro07]</a:t>
            </a:r>
          </a:p>
          <a:p>
            <a:r>
              <a:rPr lang="en-US" sz="2400" dirty="0" smtClean="0"/>
              <a:t>Downsides are that these existing techniques require either:</a:t>
            </a:r>
          </a:p>
          <a:p>
            <a:pPr lvl="1"/>
            <a:r>
              <a:rPr lang="en-US" sz="2000" i="1" dirty="0"/>
              <a:t>A</a:t>
            </a:r>
            <a:r>
              <a:rPr lang="en-US" sz="2000" i="1" dirty="0" smtClean="0"/>
              <a:t>-priori </a:t>
            </a:r>
            <a:r>
              <a:rPr lang="en-US" sz="2000" dirty="0" smtClean="0"/>
              <a:t>knowledge of antenna </a:t>
            </a:r>
            <a:r>
              <a:rPr lang="en-US" sz="2000" dirty="0"/>
              <a:t>motion </a:t>
            </a:r>
            <a:r>
              <a:rPr lang="en-US" sz="2000" dirty="0" smtClean="0"/>
              <a:t>profile </a:t>
            </a:r>
            <a:r>
              <a:rPr lang="en-US" sz="2000" dirty="0"/>
              <a:t>[PsiErt15</a:t>
            </a:r>
            <a:r>
              <a:rPr lang="en-US" sz="2000" dirty="0" smtClean="0"/>
              <a:t>] or </a:t>
            </a:r>
            <a:r>
              <a:rPr lang="en-US" sz="2000" dirty="0" smtClean="0"/>
              <a:t>range </a:t>
            </a:r>
            <a:r>
              <a:rPr lang="en-US" sz="2000" dirty="0" smtClean="0"/>
              <a:t>to nearby reflection surfaces </a:t>
            </a:r>
            <a:r>
              <a:rPr lang="en-US" sz="2000" dirty="0"/>
              <a:t>[LauCro07</a:t>
            </a:r>
            <a:r>
              <a:rPr lang="en-US" sz="2000" dirty="0" smtClean="0"/>
              <a:t>],</a:t>
            </a:r>
            <a:endParaRPr lang="en-US" sz="2000" i="1" dirty="0" smtClean="0"/>
          </a:p>
          <a:p>
            <a:pPr lvl="1"/>
            <a:r>
              <a:rPr lang="en-US" sz="2000" dirty="0" smtClean="0"/>
              <a:t>Extra computational power to generate measurements at more than the standard number of correlation taps </a:t>
            </a:r>
            <a:r>
              <a:rPr lang="en-US" sz="2000" dirty="0"/>
              <a:t>[NeeSie&amp;94], [TowFen&amp;95</a:t>
            </a:r>
            <a:r>
              <a:rPr lang="en-US" sz="2000" dirty="0" smtClean="0"/>
              <a:t>],</a:t>
            </a:r>
          </a:p>
          <a:p>
            <a:pPr lvl="1"/>
            <a:r>
              <a:rPr lang="en-US" sz="2000" dirty="0" smtClean="0"/>
              <a:t>A lengthy measurement duration to identify the multipath frequency </a:t>
            </a:r>
            <a:r>
              <a:rPr lang="en-US" sz="2000" dirty="0"/>
              <a:t>[AxeCom&amp;96</a:t>
            </a:r>
            <a:r>
              <a:rPr lang="en-US" sz="2000" dirty="0" smtClean="0"/>
              <a:t>], or</a:t>
            </a:r>
          </a:p>
          <a:p>
            <a:pPr lvl="1"/>
            <a:r>
              <a:rPr lang="en-US" sz="2000" dirty="0" smtClean="0"/>
              <a:t>A high sampling rate in excess of 20 </a:t>
            </a:r>
            <a:r>
              <a:rPr lang="en-US" sz="2000" dirty="0" err="1" smtClean="0"/>
              <a:t>megasamples</a:t>
            </a:r>
            <a:r>
              <a:rPr lang="en-US" sz="2000" dirty="0" smtClean="0"/>
              <a:t> </a:t>
            </a:r>
            <a:r>
              <a:rPr lang="en-US" sz="2000" dirty="0"/>
              <a:t>per second [GarRou97]</a:t>
            </a:r>
          </a:p>
          <a:p>
            <a:pPr lvl="1"/>
            <a:endParaRPr lang="en-US" sz="2000" dirty="0" smtClean="0"/>
          </a:p>
          <a:p>
            <a:pPr lvl="1"/>
            <a:endParaRPr lang="en-US" sz="2000" dirty="0" smtClean="0"/>
          </a:p>
          <a:p>
            <a:pPr lvl="1"/>
            <a:endParaRPr lang="en-US" sz="2000" dirty="0" smtClean="0"/>
          </a:p>
          <a:p>
            <a:endParaRPr lang="en-US" sz="2400" dirty="0"/>
          </a:p>
        </p:txBody>
      </p:sp>
      <p:sp>
        <p:nvSpPr>
          <p:cNvPr id="7" name="Slide Number Placeholder 6"/>
          <p:cNvSpPr>
            <a:spLocks noGrp="1"/>
          </p:cNvSpPr>
          <p:nvPr>
            <p:ph type="sldNum" sz="quarter" idx="11"/>
          </p:nvPr>
        </p:nvSpPr>
        <p:spPr/>
        <p:txBody>
          <a:bodyPr/>
          <a:lstStyle/>
          <a:p>
            <a:pPr>
              <a:defRPr/>
            </a:pPr>
            <a:fld id="{5C53F9C9-D22F-4FC2-A6CD-5F28CE9B65A7}" type="slidenum">
              <a:rPr lang="en-US" smtClean="0"/>
              <a:pPr>
                <a:defRPr/>
              </a:pPr>
              <a:t>23</a:t>
            </a:fld>
            <a:endParaRPr lang="en-US" dirty="0"/>
          </a:p>
        </p:txBody>
      </p:sp>
      <p:sp>
        <p:nvSpPr>
          <p:cNvPr id="9"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Tree>
    <p:extLst>
      <p:ext uri="{BB962C8B-B14F-4D97-AF65-F5344CB8AC3E}">
        <p14:creationId xmlns:p14="http://schemas.microsoft.com/office/powerpoint/2010/main" val="2027437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a:t>
            </a:r>
            <a:r>
              <a:rPr lang="en-US" dirty="0" smtClean="0"/>
              <a:t>Takeaways </a:t>
            </a:r>
            <a:r>
              <a:rPr lang="en-US" dirty="0" smtClean="0"/>
              <a:t>of </a:t>
            </a:r>
            <a:r>
              <a:rPr lang="en-US" dirty="0" smtClean="0"/>
              <a:t>Existing Work</a:t>
            </a:r>
            <a:endParaRPr lang="en-US" dirty="0"/>
          </a:p>
        </p:txBody>
      </p:sp>
      <p:sp>
        <p:nvSpPr>
          <p:cNvPr id="3" name="Content Placeholder 2"/>
          <p:cNvSpPr>
            <a:spLocks noGrp="1"/>
          </p:cNvSpPr>
          <p:nvPr>
            <p:ph sz="quarter" idx="1"/>
          </p:nvPr>
        </p:nvSpPr>
        <p:spPr/>
        <p:txBody>
          <a:bodyPr/>
          <a:lstStyle/>
          <a:p>
            <a:r>
              <a:rPr lang="en-US" sz="2800" dirty="0" smtClean="0"/>
              <a:t>All </a:t>
            </a:r>
            <a:r>
              <a:rPr lang="en-US" sz="2800" dirty="0"/>
              <a:t>appear too expensive for low-cost </a:t>
            </a:r>
            <a:r>
              <a:rPr lang="en-US" sz="2800" dirty="0" smtClean="0"/>
              <a:t>receivers</a:t>
            </a:r>
          </a:p>
          <a:p>
            <a:r>
              <a:rPr lang="en-US" sz="2800" dirty="0" smtClean="0"/>
              <a:t>None </a:t>
            </a:r>
            <a:r>
              <a:rPr lang="en-US" sz="2800" dirty="0"/>
              <a:t>taking advantage of the cheap features </a:t>
            </a:r>
            <a:r>
              <a:rPr lang="en-US" sz="2800" dirty="0" smtClean="0"/>
              <a:t>of mobile devices</a:t>
            </a:r>
            <a:endParaRPr lang="en-US" sz="2800" dirty="0"/>
          </a:p>
          <a:p>
            <a:pPr lvl="1"/>
            <a:r>
              <a:rPr lang="en-US" sz="2800" dirty="0" smtClean="0"/>
              <a:t>Easy to move</a:t>
            </a:r>
            <a:endParaRPr lang="en-US" sz="2800" dirty="0"/>
          </a:p>
          <a:p>
            <a:pPr lvl="1"/>
            <a:r>
              <a:rPr lang="en-US" sz="2800" dirty="0" smtClean="0"/>
              <a:t>Have a camera</a:t>
            </a:r>
          </a:p>
          <a:p>
            <a:pPr lvl="1"/>
            <a:endParaRPr lang="en-US" sz="2800" dirty="0"/>
          </a:p>
          <a:p>
            <a:r>
              <a:rPr lang="en-US" sz="3000" dirty="0" smtClean="0"/>
              <a:t>The remainder of this contribution and the next contribution </a:t>
            </a:r>
            <a:r>
              <a:rPr lang="en-US" sz="3000" dirty="0" smtClean="0"/>
              <a:t>look at </a:t>
            </a:r>
            <a:r>
              <a:rPr lang="en-US" sz="3000" dirty="0" smtClean="0"/>
              <a:t>using these features to make multipath irrelevant</a:t>
            </a:r>
          </a:p>
          <a:p>
            <a:pPr lvl="1"/>
            <a:r>
              <a:rPr lang="en-US" sz="2800" dirty="0" smtClean="0"/>
              <a:t>This contribution focuses on the mobility</a:t>
            </a:r>
          </a:p>
          <a:p>
            <a:pPr lvl="1"/>
            <a:r>
              <a:rPr lang="en-US" sz="2800" dirty="0" smtClean="0"/>
              <a:t>The next contribution focuses on using the camera</a:t>
            </a:r>
            <a:endParaRPr lang="en-US" sz="2800" dirty="0"/>
          </a:p>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24</a:t>
            </a:fld>
            <a:endParaRPr lang="en-US" dirty="0"/>
          </a:p>
        </p:txBody>
      </p:sp>
      <p:pic>
        <p:nvPicPr>
          <p:cNvPr id="8" name="Picture 4" descr="http://rimhelpblog.files.wordpress.com/2013/03/bb10-compass-3.jpg?w=2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635" y="2411270"/>
            <a:ext cx="1643640" cy="1452712"/>
          </a:xfrm>
          <a:prstGeom prst="rect">
            <a:avLst/>
          </a:prstGeom>
          <a:noFill/>
        </p:spPr>
      </p:pic>
      <p:pic>
        <p:nvPicPr>
          <p:cNvPr id="2050" name="Picture 2" descr="iPhone 6 Plus iSight cam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840" y="2314574"/>
            <a:ext cx="189547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562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Can’t reduce the magnitude of multipath </a:t>
            </a:r>
            <a:r>
              <a:rPr lang="en-US" dirty="0" smtClean="0"/>
              <a:t>errors</a:t>
            </a:r>
          </a:p>
          <a:p>
            <a:r>
              <a:rPr lang="en-US" dirty="0" smtClean="0"/>
              <a:t>Reduce correlation time via </a:t>
            </a:r>
            <a:r>
              <a:rPr lang="en-US" dirty="0" smtClean="0"/>
              <a:t>antenna motion (and appropriate modeling):</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063" y="3141008"/>
            <a:ext cx="3255493" cy="2641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119" y="3141008"/>
            <a:ext cx="3255493" cy="2641600"/>
          </a:xfrm>
          <a:prstGeom prst="rect">
            <a:avLst/>
          </a:prstGeom>
        </p:spPr>
      </p:pic>
      <p:sp>
        <p:nvSpPr>
          <p:cNvPr id="7" name="TextBox 6"/>
          <p:cNvSpPr txBox="1"/>
          <p:nvPr/>
        </p:nvSpPr>
        <p:spPr>
          <a:xfrm>
            <a:off x="1013119" y="2983758"/>
            <a:ext cx="3817776" cy="307777"/>
          </a:xfrm>
          <a:prstGeom prst="rect">
            <a:avLst/>
          </a:prstGeom>
          <a:noFill/>
        </p:spPr>
        <p:txBody>
          <a:bodyPr wrap="square" rtlCol="0">
            <a:spAutoFit/>
          </a:bodyPr>
          <a:lstStyle/>
          <a:p>
            <a:pPr algn="ctr"/>
            <a:r>
              <a:rPr lang="en-US" sz="1400" dirty="0"/>
              <a:t>Phase Residuals (No Motion)</a:t>
            </a:r>
          </a:p>
        </p:txBody>
      </p:sp>
      <p:sp>
        <p:nvSpPr>
          <p:cNvPr id="8" name="TextBox 7"/>
          <p:cNvSpPr txBox="1"/>
          <p:nvPr/>
        </p:nvSpPr>
        <p:spPr>
          <a:xfrm>
            <a:off x="6388597" y="2983759"/>
            <a:ext cx="3817776" cy="307777"/>
          </a:xfrm>
          <a:prstGeom prst="rect">
            <a:avLst/>
          </a:prstGeom>
          <a:noFill/>
        </p:spPr>
        <p:txBody>
          <a:bodyPr wrap="square" rtlCol="0">
            <a:spAutoFit/>
          </a:bodyPr>
          <a:lstStyle/>
          <a:p>
            <a:pPr algn="ctr"/>
            <a:r>
              <a:rPr lang="en-US" sz="1400" dirty="0"/>
              <a:t>Phase Residuals (Motion)</a:t>
            </a:r>
          </a:p>
        </p:txBody>
      </p:sp>
      <p:sp>
        <p:nvSpPr>
          <p:cNvPr id="9" name="Right Arrow 8"/>
          <p:cNvSpPr/>
          <p:nvPr/>
        </p:nvSpPr>
        <p:spPr>
          <a:xfrm>
            <a:off x="4847686" y="5091207"/>
            <a:ext cx="1111178" cy="3059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http://rimhelpblog.files.wordpress.com/2013/03/bb10-compass-3.jpg?w=2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0969" y="3572405"/>
            <a:ext cx="1643640" cy="1452712"/>
          </a:xfrm>
          <a:prstGeom prst="rect">
            <a:avLst/>
          </a:prstGeom>
          <a:noFill/>
        </p:spPr>
      </p:pic>
      <p:sp>
        <p:nvSpPr>
          <p:cNvPr id="11"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
        <p:nvSpPr>
          <p:cNvPr id="13" name="Title 1"/>
          <p:cNvSpPr>
            <a:spLocks noGrp="1"/>
          </p:cNvSpPr>
          <p:nvPr>
            <p:ph type="title"/>
          </p:nvPr>
        </p:nvSpPr>
        <p:spPr/>
        <p:txBody>
          <a:bodyPr>
            <a:noAutofit/>
          </a:bodyPr>
          <a:lstStyle/>
          <a:p>
            <a:pPr algn="ctr"/>
            <a:r>
              <a:rPr lang="en-US" sz="2800" dirty="0" smtClean="0"/>
              <a:t>Multipath Mitigation Suited for Smartphones: </a:t>
            </a:r>
            <a:r>
              <a:rPr lang="en-US" sz="2800" dirty="0" smtClean="0"/>
              <a:t>Suppression via </a:t>
            </a:r>
            <a:r>
              <a:rPr lang="en-US" sz="2800" dirty="0"/>
              <a:t>A</a:t>
            </a:r>
            <a:r>
              <a:rPr lang="en-US" sz="2800" dirty="0" smtClean="0"/>
              <a:t>ntenna </a:t>
            </a:r>
            <a:r>
              <a:rPr lang="en-US" sz="2800" dirty="0"/>
              <a:t>M</a:t>
            </a:r>
            <a:r>
              <a:rPr lang="en-US" sz="2800" dirty="0" smtClean="0"/>
              <a:t>otion </a:t>
            </a:r>
            <a:r>
              <a:rPr lang="en-US" sz="2800" dirty="0" smtClean="0"/>
              <a:t>and </a:t>
            </a:r>
            <a:r>
              <a:rPr lang="en-US" sz="2800" dirty="0" smtClean="0"/>
              <a:t>Non-Coherent </a:t>
            </a:r>
            <a:r>
              <a:rPr lang="en-US" sz="2800" dirty="0"/>
              <a:t>A</a:t>
            </a:r>
            <a:r>
              <a:rPr lang="en-US" sz="2800" dirty="0" smtClean="0"/>
              <a:t>veraging</a:t>
            </a:r>
            <a:endParaRPr lang="en-US" sz="2800" dirty="0"/>
          </a:p>
        </p:txBody>
      </p:sp>
    </p:spTree>
    <p:extLst>
      <p:ext uri="{BB962C8B-B14F-4D97-AF65-F5344CB8AC3E}">
        <p14:creationId xmlns:p14="http://schemas.microsoft.com/office/powerpoint/2010/main" val="4057734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Antenna Dynamics and Phase Errors</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a:pPr>
                <a:defRPr/>
              </a:pPr>
              <a:t>26</a:t>
            </a:fld>
            <a:endParaRPr lang="en-US" dirty="0"/>
          </a:p>
        </p:txBody>
      </p:sp>
      <p:sp>
        <p:nvSpPr>
          <p:cNvPr id="10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Tw Cen MT"/>
              </a:rPr>
              <a:t>Third Contribution</a:t>
            </a:r>
            <a:endParaRPr lang="en-US" sz="900" b="1" dirty="0">
              <a:solidFill>
                <a:srgbClr val="FFFFFF"/>
              </a:solidFill>
              <a:latin typeface="Tw Cen MT"/>
            </a:endParaRPr>
          </a:p>
        </p:txBody>
      </p:sp>
      <p:sp>
        <p:nvSpPr>
          <p:cNvPr id="9" name="Freeform 8"/>
          <p:cNvSpPr/>
          <p:nvPr/>
        </p:nvSpPr>
        <p:spPr>
          <a:xfrm>
            <a:off x="791595" y="1666272"/>
            <a:ext cx="1092488" cy="1146376"/>
          </a:xfrm>
          <a:custGeom>
            <a:avLst/>
            <a:gdLst>
              <a:gd name="connsiteX0" fmla="*/ 104173 w 1092488"/>
              <a:gd name="connsiteY0" fmla="*/ 255125 h 1146376"/>
              <a:gd name="connsiteX1" fmla="*/ 231494 w 1092488"/>
              <a:gd name="connsiteY1" fmla="*/ 220401 h 1146376"/>
              <a:gd name="connsiteX2" fmla="*/ 277793 w 1092488"/>
              <a:gd name="connsiteY2" fmla="*/ 197252 h 1146376"/>
              <a:gd name="connsiteX3" fmla="*/ 312517 w 1092488"/>
              <a:gd name="connsiteY3" fmla="*/ 185677 h 1146376"/>
              <a:gd name="connsiteX4" fmla="*/ 462988 w 1092488"/>
              <a:gd name="connsiteY4" fmla="*/ 197252 h 1146376"/>
              <a:gd name="connsiteX5" fmla="*/ 486137 w 1092488"/>
              <a:gd name="connsiteY5" fmla="*/ 243550 h 1146376"/>
              <a:gd name="connsiteX6" fmla="*/ 509287 w 1092488"/>
              <a:gd name="connsiteY6" fmla="*/ 359297 h 1146376"/>
              <a:gd name="connsiteX7" fmla="*/ 497712 w 1092488"/>
              <a:gd name="connsiteY7" fmla="*/ 463469 h 1146376"/>
              <a:gd name="connsiteX8" fmla="*/ 451413 w 1092488"/>
              <a:gd name="connsiteY8" fmla="*/ 544492 h 1146376"/>
              <a:gd name="connsiteX9" fmla="*/ 381965 w 1092488"/>
              <a:gd name="connsiteY9" fmla="*/ 567642 h 1146376"/>
              <a:gd name="connsiteX10" fmla="*/ 23150 w 1092488"/>
              <a:gd name="connsiteY10" fmla="*/ 602366 h 1146376"/>
              <a:gd name="connsiteX11" fmla="*/ 0 w 1092488"/>
              <a:gd name="connsiteY11" fmla="*/ 741262 h 1146376"/>
              <a:gd name="connsiteX12" fmla="*/ 11575 w 1092488"/>
              <a:gd name="connsiteY12" fmla="*/ 926457 h 1146376"/>
              <a:gd name="connsiteX13" fmla="*/ 57874 w 1092488"/>
              <a:gd name="connsiteY13" fmla="*/ 1019054 h 1146376"/>
              <a:gd name="connsiteX14" fmla="*/ 115747 w 1092488"/>
              <a:gd name="connsiteY14" fmla="*/ 1065353 h 1146376"/>
              <a:gd name="connsiteX15" fmla="*/ 162046 w 1092488"/>
              <a:gd name="connsiteY15" fmla="*/ 1100077 h 1146376"/>
              <a:gd name="connsiteX16" fmla="*/ 266218 w 1092488"/>
              <a:gd name="connsiteY16" fmla="*/ 1146376 h 1146376"/>
              <a:gd name="connsiteX17" fmla="*/ 405114 w 1092488"/>
              <a:gd name="connsiteY17" fmla="*/ 1111652 h 1146376"/>
              <a:gd name="connsiteX18" fmla="*/ 474563 w 1092488"/>
              <a:gd name="connsiteY18" fmla="*/ 1088502 h 1146376"/>
              <a:gd name="connsiteX19" fmla="*/ 555585 w 1092488"/>
              <a:gd name="connsiteY19" fmla="*/ 1030629 h 1146376"/>
              <a:gd name="connsiteX20" fmla="*/ 578735 w 1092488"/>
              <a:gd name="connsiteY20" fmla="*/ 972755 h 1146376"/>
              <a:gd name="connsiteX21" fmla="*/ 544011 w 1092488"/>
              <a:gd name="connsiteY21" fmla="*/ 845434 h 1146376"/>
              <a:gd name="connsiteX22" fmla="*/ 509287 w 1092488"/>
              <a:gd name="connsiteY22" fmla="*/ 799135 h 1146376"/>
              <a:gd name="connsiteX23" fmla="*/ 497712 w 1092488"/>
              <a:gd name="connsiteY23" fmla="*/ 764411 h 1146376"/>
              <a:gd name="connsiteX24" fmla="*/ 428264 w 1092488"/>
              <a:gd name="connsiteY24" fmla="*/ 718112 h 1146376"/>
              <a:gd name="connsiteX25" fmla="*/ 381965 w 1092488"/>
              <a:gd name="connsiteY25" fmla="*/ 683388 h 1146376"/>
              <a:gd name="connsiteX26" fmla="*/ 335666 w 1092488"/>
              <a:gd name="connsiteY26" fmla="*/ 671814 h 1146376"/>
              <a:gd name="connsiteX27" fmla="*/ 219919 w 1092488"/>
              <a:gd name="connsiteY27" fmla="*/ 648664 h 1146376"/>
              <a:gd name="connsiteX28" fmla="*/ 185195 w 1092488"/>
              <a:gd name="connsiteY28" fmla="*/ 637090 h 1146376"/>
              <a:gd name="connsiteX29" fmla="*/ 162046 w 1092488"/>
              <a:gd name="connsiteY29" fmla="*/ 602366 h 1146376"/>
              <a:gd name="connsiteX30" fmla="*/ 104173 w 1092488"/>
              <a:gd name="connsiteY30" fmla="*/ 556067 h 1146376"/>
              <a:gd name="connsiteX31" fmla="*/ 69449 w 1092488"/>
              <a:gd name="connsiteY31" fmla="*/ 475044 h 1146376"/>
              <a:gd name="connsiteX32" fmla="*/ 46299 w 1092488"/>
              <a:gd name="connsiteY32" fmla="*/ 405596 h 1146376"/>
              <a:gd name="connsiteX33" fmla="*/ 69449 w 1092488"/>
              <a:gd name="connsiteY33" fmla="*/ 336148 h 1146376"/>
              <a:gd name="connsiteX34" fmla="*/ 115747 w 1092488"/>
              <a:gd name="connsiteY34" fmla="*/ 312998 h 1146376"/>
              <a:gd name="connsiteX35" fmla="*/ 150471 w 1092488"/>
              <a:gd name="connsiteY35" fmla="*/ 301424 h 1146376"/>
              <a:gd name="connsiteX36" fmla="*/ 196770 w 1092488"/>
              <a:gd name="connsiteY36" fmla="*/ 278274 h 1146376"/>
              <a:gd name="connsiteX37" fmla="*/ 358816 w 1092488"/>
              <a:gd name="connsiteY37" fmla="*/ 289849 h 1146376"/>
              <a:gd name="connsiteX38" fmla="*/ 405114 w 1092488"/>
              <a:gd name="connsiteY38" fmla="*/ 324573 h 1146376"/>
              <a:gd name="connsiteX39" fmla="*/ 451413 w 1092488"/>
              <a:gd name="connsiteY39" fmla="*/ 382447 h 1146376"/>
              <a:gd name="connsiteX40" fmla="*/ 474563 w 1092488"/>
              <a:gd name="connsiteY40" fmla="*/ 405596 h 1146376"/>
              <a:gd name="connsiteX41" fmla="*/ 509287 w 1092488"/>
              <a:gd name="connsiteY41" fmla="*/ 475044 h 1146376"/>
              <a:gd name="connsiteX42" fmla="*/ 544011 w 1092488"/>
              <a:gd name="connsiteY42" fmla="*/ 498193 h 1146376"/>
              <a:gd name="connsiteX43" fmla="*/ 625033 w 1092488"/>
              <a:gd name="connsiteY43" fmla="*/ 532917 h 1146376"/>
              <a:gd name="connsiteX44" fmla="*/ 729206 w 1092488"/>
              <a:gd name="connsiteY44" fmla="*/ 521343 h 1146376"/>
              <a:gd name="connsiteX45" fmla="*/ 787079 w 1092488"/>
              <a:gd name="connsiteY45" fmla="*/ 509768 h 1146376"/>
              <a:gd name="connsiteX46" fmla="*/ 879676 w 1092488"/>
              <a:gd name="connsiteY46" fmla="*/ 498193 h 1146376"/>
              <a:gd name="connsiteX47" fmla="*/ 949125 w 1092488"/>
              <a:gd name="connsiteY47" fmla="*/ 451895 h 1146376"/>
              <a:gd name="connsiteX48" fmla="*/ 983849 w 1092488"/>
              <a:gd name="connsiteY48" fmla="*/ 440320 h 1146376"/>
              <a:gd name="connsiteX49" fmla="*/ 1053297 w 1092488"/>
              <a:gd name="connsiteY49" fmla="*/ 405596 h 1146376"/>
              <a:gd name="connsiteX50" fmla="*/ 1088021 w 1092488"/>
              <a:gd name="connsiteY50" fmla="*/ 370872 h 1146376"/>
              <a:gd name="connsiteX51" fmla="*/ 1030147 w 1092488"/>
              <a:gd name="connsiteY51" fmla="*/ 255125 h 1146376"/>
              <a:gd name="connsiteX52" fmla="*/ 972274 w 1092488"/>
              <a:gd name="connsiteY52" fmla="*/ 197252 h 1146376"/>
              <a:gd name="connsiteX53" fmla="*/ 914400 w 1092488"/>
              <a:gd name="connsiteY53" fmla="*/ 150953 h 1146376"/>
              <a:gd name="connsiteX54" fmla="*/ 833378 w 1092488"/>
              <a:gd name="connsiteY54" fmla="*/ 81505 h 1146376"/>
              <a:gd name="connsiteX55" fmla="*/ 810228 w 1092488"/>
              <a:gd name="connsiteY55" fmla="*/ 58355 h 1146376"/>
              <a:gd name="connsiteX56" fmla="*/ 752355 w 1092488"/>
              <a:gd name="connsiteY56" fmla="*/ 46781 h 1146376"/>
              <a:gd name="connsiteX57" fmla="*/ 682907 w 1092488"/>
              <a:gd name="connsiteY57" fmla="*/ 23631 h 1146376"/>
              <a:gd name="connsiteX58" fmla="*/ 659757 w 1092488"/>
              <a:gd name="connsiteY58" fmla="*/ 482 h 1146376"/>
              <a:gd name="connsiteX59" fmla="*/ 613459 w 1092488"/>
              <a:gd name="connsiteY59" fmla="*/ 12057 h 1146376"/>
              <a:gd name="connsiteX60" fmla="*/ 567160 w 1092488"/>
              <a:gd name="connsiteY60" fmla="*/ 35206 h 1146376"/>
              <a:gd name="connsiteX61" fmla="*/ 532436 w 1092488"/>
              <a:gd name="connsiteY61" fmla="*/ 46781 h 1146376"/>
              <a:gd name="connsiteX62" fmla="*/ 462988 w 1092488"/>
              <a:gd name="connsiteY62" fmla="*/ 116229 h 1146376"/>
              <a:gd name="connsiteX63" fmla="*/ 439838 w 1092488"/>
              <a:gd name="connsiteY63" fmla="*/ 139378 h 1146376"/>
              <a:gd name="connsiteX64" fmla="*/ 393540 w 1092488"/>
              <a:gd name="connsiteY64" fmla="*/ 266700 h 1146376"/>
              <a:gd name="connsiteX65" fmla="*/ 381965 w 1092488"/>
              <a:gd name="connsiteY65" fmla="*/ 301424 h 1146376"/>
              <a:gd name="connsiteX66" fmla="*/ 358816 w 1092488"/>
              <a:gd name="connsiteY66" fmla="*/ 347723 h 1146376"/>
              <a:gd name="connsiteX67" fmla="*/ 370390 w 1092488"/>
              <a:gd name="connsiteY67" fmla="*/ 417171 h 1146376"/>
              <a:gd name="connsiteX68" fmla="*/ 428264 w 1092488"/>
              <a:gd name="connsiteY68" fmla="*/ 486619 h 1146376"/>
              <a:gd name="connsiteX69" fmla="*/ 509287 w 1092488"/>
              <a:gd name="connsiteY69" fmla="*/ 556067 h 1146376"/>
              <a:gd name="connsiteX70" fmla="*/ 555585 w 1092488"/>
              <a:gd name="connsiteY70" fmla="*/ 602366 h 1146376"/>
              <a:gd name="connsiteX71" fmla="*/ 590309 w 1092488"/>
              <a:gd name="connsiteY71" fmla="*/ 613940 h 1146376"/>
              <a:gd name="connsiteX72" fmla="*/ 613459 w 1092488"/>
              <a:gd name="connsiteY72" fmla="*/ 648664 h 1146376"/>
              <a:gd name="connsiteX73" fmla="*/ 648183 w 1092488"/>
              <a:gd name="connsiteY73" fmla="*/ 706538 h 1146376"/>
              <a:gd name="connsiteX74" fmla="*/ 682907 w 1092488"/>
              <a:gd name="connsiteY74" fmla="*/ 741262 h 1146376"/>
              <a:gd name="connsiteX75" fmla="*/ 706056 w 1092488"/>
              <a:gd name="connsiteY75" fmla="*/ 775986 h 1146376"/>
              <a:gd name="connsiteX76" fmla="*/ 729206 w 1092488"/>
              <a:gd name="connsiteY76" fmla="*/ 845434 h 1146376"/>
              <a:gd name="connsiteX77" fmla="*/ 694482 w 1092488"/>
              <a:gd name="connsiteY77" fmla="*/ 984330 h 1146376"/>
              <a:gd name="connsiteX78" fmla="*/ 625033 w 1092488"/>
              <a:gd name="connsiteY78" fmla="*/ 1007480 h 1146376"/>
              <a:gd name="connsiteX79" fmla="*/ 590309 w 1092488"/>
              <a:gd name="connsiteY79" fmla="*/ 1019054 h 1146376"/>
              <a:gd name="connsiteX80" fmla="*/ 393540 w 1092488"/>
              <a:gd name="connsiteY80" fmla="*/ 1007480 h 1146376"/>
              <a:gd name="connsiteX81" fmla="*/ 347241 w 1092488"/>
              <a:gd name="connsiteY81" fmla="*/ 995905 h 1146376"/>
              <a:gd name="connsiteX82" fmla="*/ 185195 w 1092488"/>
              <a:gd name="connsiteY82" fmla="*/ 961181 h 1146376"/>
              <a:gd name="connsiteX83" fmla="*/ 150471 w 1092488"/>
              <a:gd name="connsiteY83" fmla="*/ 949606 h 1146376"/>
              <a:gd name="connsiteX84" fmla="*/ 115747 w 1092488"/>
              <a:gd name="connsiteY84" fmla="*/ 914882 h 1146376"/>
              <a:gd name="connsiteX85" fmla="*/ 69449 w 1092488"/>
              <a:gd name="connsiteY85" fmla="*/ 752836 h 1146376"/>
              <a:gd name="connsiteX86" fmla="*/ 57874 w 1092488"/>
              <a:gd name="connsiteY86" fmla="*/ 694963 h 1146376"/>
              <a:gd name="connsiteX87" fmla="*/ 69449 w 1092488"/>
              <a:gd name="connsiteY87" fmla="*/ 579216 h 1146376"/>
              <a:gd name="connsiteX88" fmla="*/ 162046 w 1092488"/>
              <a:gd name="connsiteY88" fmla="*/ 544492 h 1146376"/>
              <a:gd name="connsiteX89" fmla="*/ 405114 w 1092488"/>
              <a:gd name="connsiteY89" fmla="*/ 544492 h 114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92488" h="1146376">
                <a:moveTo>
                  <a:pt x="104173" y="255125"/>
                </a:moveTo>
                <a:cubicBezTo>
                  <a:pt x="290003" y="180794"/>
                  <a:pt x="21631" y="283360"/>
                  <a:pt x="231494" y="220401"/>
                </a:cubicBezTo>
                <a:cubicBezTo>
                  <a:pt x="248021" y="215443"/>
                  <a:pt x="261934" y="204049"/>
                  <a:pt x="277793" y="197252"/>
                </a:cubicBezTo>
                <a:cubicBezTo>
                  <a:pt x="289007" y="192446"/>
                  <a:pt x="300942" y="189535"/>
                  <a:pt x="312517" y="185677"/>
                </a:cubicBezTo>
                <a:cubicBezTo>
                  <a:pt x="362674" y="189535"/>
                  <a:pt x="415264" y="181344"/>
                  <a:pt x="462988" y="197252"/>
                </a:cubicBezTo>
                <a:cubicBezTo>
                  <a:pt x="479357" y="202708"/>
                  <a:pt x="480079" y="227394"/>
                  <a:pt x="486137" y="243550"/>
                </a:cubicBezTo>
                <a:cubicBezTo>
                  <a:pt x="496497" y="271177"/>
                  <a:pt x="505286" y="335292"/>
                  <a:pt x="509287" y="359297"/>
                </a:cubicBezTo>
                <a:cubicBezTo>
                  <a:pt x="505429" y="394021"/>
                  <a:pt x="505568" y="429426"/>
                  <a:pt x="497712" y="463469"/>
                </a:cubicBezTo>
                <a:cubicBezTo>
                  <a:pt x="496397" y="469165"/>
                  <a:pt x="461515" y="538178"/>
                  <a:pt x="451413" y="544492"/>
                </a:cubicBezTo>
                <a:cubicBezTo>
                  <a:pt x="430721" y="557425"/>
                  <a:pt x="406253" y="565292"/>
                  <a:pt x="381965" y="567642"/>
                </a:cubicBezTo>
                <a:lnTo>
                  <a:pt x="23150" y="602366"/>
                </a:lnTo>
                <a:cubicBezTo>
                  <a:pt x="16577" y="635227"/>
                  <a:pt x="0" y="712547"/>
                  <a:pt x="0" y="741262"/>
                </a:cubicBezTo>
                <a:cubicBezTo>
                  <a:pt x="0" y="803114"/>
                  <a:pt x="2828" y="865227"/>
                  <a:pt x="11575" y="926457"/>
                </a:cubicBezTo>
                <a:cubicBezTo>
                  <a:pt x="15479" y="953783"/>
                  <a:pt x="39545" y="996142"/>
                  <a:pt x="57874" y="1019054"/>
                </a:cubicBezTo>
                <a:cubicBezTo>
                  <a:pt x="78522" y="1044865"/>
                  <a:pt x="87669" y="1045298"/>
                  <a:pt x="115747" y="1065353"/>
                </a:cubicBezTo>
                <a:cubicBezTo>
                  <a:pt x="131445" y="1076566"/>
                  <a:pt x="147399" y="1087522"/>
                  <a:pt x="162046" y="1100077"/>
                </a:cubicBezTo>
                <a:cubicBezTo>
                  <a:pt x="223983" y="1153166"/>
                  <a:pt x="165400" y="1129573"/>
                  <a:pt x="266218" y="1146376"/>
                </a:cubicBezTo>
                <a:cubicBezTo>
                  <a:pt x="385802" y="1129292"/>
                  <a:pt x="308208" y="1146891"/>
                  <a:pt x="405114" y="1111652"/>
                </a:cubicBezTo>
                <a:cubicBezTo>
                  <a:pt x="428047" y="1103313"/>
                  <a:pt x="454259" y="1102038"/>
                  <a:pt x="474563" y="1088502"/>
                </a:cubicBezTo>
                <a:cubicBezTo>
                  <a:pt x="525338" y="1054652"/>
                  <a:pt x="498158" y="1073700"/>
                  <a:pt x="555585" y="1030629"/>
                </a:cubicBezTo>
                <a:cubicBezTo>
                  <a:pt x="563302" y="1011338"/>
                  <a:pt x="577009" y="993461"/>
                  <a:pt x="578735" y="972755"/>
                </a:cubicBezTo>
                <a:cubicBezTo>
                  <a:pt x="582656" y="925708"/>
                  <a:pt x="568017" y="883844"/>
                  <a:pt x="544011" y="845434"/>
                </a:cubicBezTo>
                <a:cubicBezTo>
                  <a:pt x="533787" y="829075"/>
                  <a:pt x="520862" y="814568"/>
                  <a:pt x="509287" y="799135"/>
                </a:cubicBezTo>
                <a:cubicBezTo>
                  <a:pt x="505429" y="787560"/>
                  <a:pt x="504480" y="774563"/>
                  <a:pt x="497712" y="764411"/>
                </a:cubicBezTo>
                <a:cubicBezTo>
                  <a:pt x="472940" y="727253"/>
                  <a:pt x="464669" y="730247"/>
                  <a:pt x="428264" y="718112"/>
                </a:cubicBezTo>
                <a:cubicBezTo>
                  <a:pt x="412831" y="706537"/>
                  <a:pt x="399220" y="692015"/>
                  <a:pt x="381965" y="683388"/>
                </a:cubicBezTo>
                <a:cubicBezTo>
                  <a:pt x="367736" y="676274"/>
                  <a:pt x="350962" y="676184"/>
                  <a:pt x="335666" y="671814"/>
                </a:cubicBezTo>
                <a:cubicBezTo>
                  <a:pt x="254851" y="648724"/>
                  <a:pt x="358210" y="668420"/>
                  <a:pt x="219919" y="648664"/>
                </a:cubicBezTo>
                <a:cubicBezTo>
                  <a:pt x="208344" y="644806"/>
                  <a:pt x="194722" y="644712"/>
                  <a:pt x="185195" y="637090"/>
                </a:cubicBezTo>
                <a:cubicBezTo>
                  <a:pt x="174332" y="628400"/>
                  <a:pt x="170736" y="613229"/>
                  <a:pt x="162046" y="602366"/>
                </a:cubicBezTo>
                <a:cubicBezTo>
                  <a:pt x="143196" y="578802"/>
                  <a:pt x="129959" y="573257"/>
                  <a:pt x="104173" y="556067"/>
                </a:cubicBezTo>
                <a:cubicBezTo>
                  <a:pt x="73554" y="433595"/>
                  <a:pt x="115125" y="577814"/>
                  <a:pt x="69449" y="475044"/>
                </a:cubicBezTo>
                <a:cubicBezTo>
                  <a:pt x="59539" y="452746"/>
                  <a:pt x="46299" y="405596"/>
                  <a:pt x="46299" y="405596"/>
                </a:cubicBezTo>
                <a:cubicBezTo>
                  <a:pt x="54016" y="382447"/>
                  <a:pt x="47624" y="347061"/>
                  <a:pt x="69449" y="336148"/>
                </a:cubicBezTo>
                <a:cubicBezTo>
                  <a:pt x="84882" y="328431"/>
                  <a:pt x="99888" y="319795"/>
                  <a:pt x="115747" y="312998"/>
                </a:cubicBezTo>
                <a:cubicBezTo>
                  <a:pt x="126961" y="308192"/>
                  <a:pt x="139257" y="306230"/>
                  <a:pt x="150471" y="301424"/>
                </a:cubicBezTo>
                <a:cubicBezTo>
                  <a:pt x="166331" y="294627"/>
                  <a:pt x="181337" y="285991"/>
                  <a:pt x="196770" y="278274"/>
                </a:cubicBezTo>
                <a:cubicBezTo>
                  <a:pt x="250785" y="282132"/>
                  <a:pt x="305953" y="278101"/>
                  <a:pt x="358816" y="289849"/>
                </a:cubicBezTo>
                <a:cubicBezTo>
                  <a:pt x="377648" y="294034"/>
                  <a:pt x="390294" y="312223"/>
                  <a:pt x="405114" y="324573"/>
                </a:cubicBezTo>
                <a:cubicBezTo>
                  <a:pt x="438654" y="352523"/>
                  <a:pt x="421505" y="345062"/>
                  <a:pt x="451413" y="382447"/>
                </a:cubicBezTo>
                <a:cubicBezTo>
                  <a:pt x="458230" y="390968"/>
                  <a:pt x="466846" y="397880"/>
                  <a:pt x="474563" y="405596"/>
                </a:cubicBezTo>
                <a:cubicBezTo>
                  <a:pt x="483977" y="433840"/>
                  <a:pt x="486848" y="452605"/>
                  <a:pt x="509287" y="475044"/>
                </a:cubicBezTo>
                <a:cubicBezTo>
                  <a:pt x="519124" y="484880"/>
                  <a:pt x="531933" y="491291"/>
                  <a:pt x="544011" y="498193"/>
                </a:cubicBezTo>
                <a:cubicBezTo>
                  <a:pt x="584063" y="521080"/>
                  <a:pt x="586073" y="519931"/>
                  <a:pt x="625033" y="532917"/>
                </a:cubicBezTo>
                <a:cubicBezTo>
                  <a:pt x="659757" y="529059"/>
                  <a:pt x="694619" y="526284"/>
                  <a:pt x="729206" y="521343"/>
                </a:cubicBezTo>
                <a:cubicBezTo>
                  <a:pt x="748681" y="518561"/>
                  <a:pt x="767635" y="512760"/>
                  <a:pt x="787079" y="509768"/>
                </a:cubicBezTo>
                <a:cubicBezTo>
                  <a:pt x="817823" y="505038"/>
                  <a:pt x="848810" y="502051"/>
                  <a:pt x="879676" y="498193"/>
                </a:cubicBezTo>
                <a:cubicBezTo>
                  <a:pt x="902826" y="482760"/>
                  <a:pt x="922731" y="460693"/>
                  <a:pt x="949125" y="451895"/>
                </a:cubicBezTo>
                <a:cubicBezTo>
                  <a:pt x="960700" y="448037"/>
                  <a:pt x="972936" y="445776"/>
                  <a:pt x="983849" y="440320"/>
                </a:cubicBezTo>
                <a:cubicBezTo>
                  <a:pt x="1073600" y="395444"/>
                  <a:pt x="966017" y="434690"/>
                  <a:pt x="1053297" y="405596"/>
                </a:cubicBezTo>
                <a:cubicBezTo>
                  <a:pt x="1064872" y="394021"/>
                  <a:pt x="1084811" y="386923"/>
                  <a:pt x="1088021" y="370872"/>
                </a:cubicBezTo>
                <a:cubicBezTo>
                  <a:pt x="1103567" y="293139"/>
                  <a:pt x="1077165" y="290388"/>
                  <a:pt x="1030147" y="255125"/>
                </a:cubicBezTo>
                <a:cubicBezTo>
                  <a:pt x="968416" y="162528"/>
                  <a:pt x="1049438" y="274416"/>
                  <a:pt x="972274" y="197252"/>
                </a:cubicBezTo>
                <a:cubicBezTo>
                  <a:pt x="919918" y="144896"/>
                  <a:pt x="982003" y="173487"/>
                  <a:pt x="914400" y="150953"/>
                </a:cubicBezTo>
                <a:cubicBezTo>
                  <a:pt x="872494" y="88093"/>
                  <a:pt x="913332" y="138616"/>
                  <a:pt x="833378" y="81505"/>
                </a:cubicBezTo>
                <a:cubicBezTo>
                  <a:pt x="824498" y="75162"/>
                  <a:pt x="820259" y="62654"/>
                  <a:pt x="810228" y="58355"/>
                </a:cubicBezTo>
                <a:cubicBezTo>
                  <a:pt x="792146" y="50605"/>
                  <a:pt x="771335" y="51957"/>
                  <a:pt x="752355" y="46781"/>
                </a:cubicBezTo>
                <a:cubicBezTo>
                  <a:pt x="728813" y="40360"/>
                  <a:pt x="682907" y="23631"/>
                  <a:pt x="682907" y="23631"/>
                </a:cubicBezTo>
                <a:cubicBezTo>
                  <a:pt x="675190" y="15915"/>
                  <a:pt x="670521" y="2276"/>
                  <a:pt x="659757" y="482"/>
                </a:cubicBezTo>
                <a:cubicBezTo>
                  <a:pt x="644066" y="-2133"/>
                  <a:pt x="628354" y="6471"/>
                  <a:pt x="613459" y="12057"/>
                </a:cubicBezTo>
                <a:cubicBezTo>
                  <a:pt x="597303" y="18115"/>
                  <a:pt x="583019" y="28409"/>
                  <a:pt x="567160" y="35206"/>
                </a:cubicBezTo>
                <a:cubicBezTo>
                  <a:pt x="555946" y="40012"/>
                  <a:pt x="544011" y="42923"/>
                  <a:pt x="532436" y="46781"/>
                </a:cubicBezTo>
                <a:lnTo>
                  <a:pt x="462988" y="116229"/>
                </a:lnTo>
                <a:lnTo>
                  <a:pt x="439838" y="139378"/>
                </a:lnTo>
                <a:cubicBezTo>
                  <a:pt x="407625" y="219914"/>
                  <a:pt x="423262" y="177534"/>
                  <a:pt x="393540" y="266700"/>
                </a:cubicBezTo>
                <a:cubicBezTo>
                  <a:pt x="389682" y="278275"/>
                  <a:pt x="387421" y="290511"/>
                  <a:pt x="381965" y="301424"/>
                </a:cubicBezTo>
                <a:lnTo>
                  <a:pt x="358816" y="347723"/>
                </a:lnTo>
                <a:cubicBezTo>
                  <a:pt x="362674" y="370872"/>
                  <a:pt x="362969" y="394907"/>
                  <a:pt x="370390" y="417171"/>
                </a:cubicBezTo>
                <a:cubicBezTo>
                  <a:pt x="379500" y="444502"/>
                  <a:pt x="410908" y="466784"/>
                  <a:pt x="428264" y="486619"/>
                </a:cubicBezTo>
                <a:cubicBezTo>
                  <a:pt x="489321" y="556398"/>
                  <a:pt x="447602" y="535505"/>
                  <a:pt x="509287" y="556067"/>
                </a:cubicBezTo>
                <a:cubicBezTo>
                  <a:pt x="524720" y="571500"/>
                  <a:pt x="537825" y="589680"/>
                  <a:pt x="555585" y="602366"/>
                </a:cubicBezTo>
                <a:cubicBezTo>
                  <a:pt x="565513" y="609458"/>
                  <a:pt x="580782" y="606318"/>
                  <a:pt x="590309" y="613940"/>
                </a:cubicBezTo>
                <a:cubicBezTo>
                  <a:pt x="601172" y="622630"/>
                  <a:pt x="606086" y="636867"/>
                  <a:pt x="613459" y="648664"/>
                </a:cubicBezTo>
                <a:cubicBezTo>
                  <a:pt x="625383" y="667742"/>
                  <a:pt x="634685" y="688540"/>
                  <a:pt x="648183" y="706538"/>
                </a:cubicBezTo>
                <a:cubicBezTo>
                  <a:pt x="658004" y="719633"/>
                  <a:pt x="672428" y="728687"/>
                  <a:pt x="682907" y="741262"/>
                </a:cubicBezTo>
                <a:cubicBezTo>
                  <a:pt x="691813" y="751949"/>
                  <a:pt x="700406" y="763274"/>
                  <a:pt x="706056" y="775986"/>
                </a:cubicBezTo>
                <a:cubicBezTo>
                  <a:pt x="715966" y="798284"/>
                  <a:pt x="729206" y="845434"/>
                  <a:pt x="729206" y="845434"/>
                </a:cubicBezTo>
                <a:cubicBezTo>
                  <a:pt x="727255" y="862994"/>
                  <a:pt x="732567" y="960527"/>
                  <a:pt x="694482" y="984330"/>
                </a:cubicBezTo>
                <a:cubicBezTo>
                  <a:pt x="673789" y="997263"/>
                  <a:pt x="648183" y="999764"/>
                  <a:pt x="625033" y="1007480"/>
                </a:cubicBezTo>
                <a:lnTo>
                  <a:pt x="590309" y="1019054"/>
                </a:lnTo>
                <a:cubicBezTo>
                  <a:pt x="524719" y="1015196"/>
                  <a:pt x="458947" y="1013709"/>
                  <a:pt x="393540" y="1007480"/>
                </a:cubicBezTo>
                <a:cubicBezTo>
                  <a:pt x="377704" y="1005972"/>
                  <a:pt x="362796" y="999238"/>
                  <a:pt x="347241" y="995905"/>
                </a:cubicBezTo>
                <a:cubicBezTo>
                  <a:pt x="294134" y="984525"/>
                  <a:pt x="238034" y="976277"/>
                  <a:pt x="185195" y="961181"/>
                </a:cubicBezTo>
                <a:cubicBezTo>
                  <a:pt x="173464" y="957829"/>
                  <a:pt x="162046" y="953464"/>
                  <a:pt x="150471" y="949606"/>
                </a:cubicBezTo>
                <a:cubicBezTo>
                  <a:pt x="138896" y="938031"/>
                  <a:pt x="125261" y="928202"/>
                  <a:pt x="115747" y="914882"/>
                </a:cubicBezTo>
                <a:cubicBezTo>
                  <a:pt x="81793" y="867346"/>
                  <a:pt x="80496" y="808072"/>
                  <a:pt x="69449" y="752836"/>
                </a:cubicBezTo>
                <a:lnTo>
                  <a:pt x="57874" y="694963"/>
                </a:lnTo>
                <a:cubicBezTo>
                  <a:pt x="61732" y="656381"/>
                  <a:pt x="54536" y="615008"/>
                  <a:pt x="69449" y="579216"/>
                </a:cubicBezTo>
                <a:cubicBezTo>
                  <a:pt x="75162" y="565504"/>
                  <a:pt x="149544" y="544992"/>
                  <a:pt x="162046" y="544492"/>
                </a:cubicBezTo>
                <a:cubicBezTo>
                  <a:pt x="243004" y="541254"/>
                  <a:pt x="324091" y="544492"/>
                  <a:pt x="405114" y="544492"/>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33641" y="2753850"/>
            <a:ext cx="1747777" cy="1088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CDGNSS</a:t>
            </a:r>
          </a:p>
          <a:p>
            <a:pPr algn="ctr"/>
            <a:r>
              <a:rPr lang="en-US" dirty="0" smtClean="0"/>
              <a:t>Estimator</a:t>
            </a:r>
            <a:endParaRPr lang="en-US" dirty="0"/>
          </a:p>
        </p:txBody>
      </p:sp>
      <p:pic>
        <p:nvPicPr>
          <p:cNvPr id="31" name="Picture 30"/>
          <p:cNvPicPr>
            <a:picLocks noChangeAspect="1"/>
          </p:cNvPicPr>
          <p:nvPr/>
        </p:nvPicPr>
        <p:blipFill>
          <a:blip r:embed="rId3"/>
          <a:stretch>
            <a:fillRect/>
          </a:stretch>
        </p:blipFill>
        <p:spPr>
          <a:xfrm>
            <a:off x="1134573" y="4093096"/>
            <a:ext cx="331093" cy="281723"/>
          </a:xfrm>
          <a:prstGeom prst="rect">
            <a:avLst/>
          </a:prstGeom>
        </p:spPr>
      </p:pic>
      <p:pic>
        <p:nvPicPr>
          <p:cNvPr id="32" name="Picture 31"/>
          <p:cNvPicPr>
            <a:picLocks noChangeAspect="1"/>
          </p:cNvPicPr>
          <p:nvPr/>
        </p:nvPicPr>
        <p:blipFill rotWithShape="1">
          <a:blip r:embed="rId4"/>
          <a:srcRect l="1" t="2" r="4399" b="12665"/>
          <a:stretch/>
        </p:blipFill>
        <p:spPr>
          <a:xfrm>
            <a:off x="4326741" y="3827103"/>
            <a:ext cx="440014" cy="328259"/>
          </a:xfrm>
          <a:prstGeom prst="rect">
            <a:avLst/>
          </a:prstGeom>
        </p:spPr>
      </p:pic>
      <p:pic>
        <p:nvPicPr>
          <p:cNvPr id="39" name="Picture 38"/>
          <p:cNvPicPr>
            <a:picLocks noChangeAspect="1"/>
          </p:cNvPicPr>
          <p:nvPr/>
        </p:nvPicPr>
        <p:blipFill>
          <a:blip r:embed="rId5"/>
          <a:stretch>
            <a:fillRect/>
          </a:stretch>
        </p:blipFill>
        <p:spPr>
          <a:xfrm>
            <a:off x="4836348" y="3877796"/>
            <a:ext cx="351338" cy="328258"/>
          </a:xfrm>
          <a:prstGeom prst="rect">
            <a:avLst/>
          </a:prstGeom>
        </p:spPr>
      </p:pic>
      <p:sp>
        <p:nvSpPr>
          <p:cNvPr id="49" name="Rectangle 48"/>
          <p:cNvSpPr/>
          <p:nvPr/>
        </p:nvSpPr>
        <p:spPr>
          <a:xfrm>
            <a:off x="2364157" y="3452166"/>
            <a:ext cx="1747777" cy="1088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Single Reflection</a:t>
            </a:r>
          </a:p>
          <a:p>
            <a:pPr algn="ctr"/>
            <a:r>
              <a:rPr lang="en-US" dirty="0" smtClean="0"/>
              <a:t>Multipath Model</a:t>
            </a:r>
            <a:endParaRPr lang="en-US" dirty="0"/>
          </a:p>
        </p:txBody>
      </p:sp>
      <p:sp>
        <p:nvSpPr>
          <p:cNvPr id="40" name="TextBox 39"/>
          <p:cNvSpPr txBox="1"/>
          <p:nvPr/>
        </p:nvSpPr>
        <p:spPr>
          <a:xfrm>
            <a:off x="4679093" y="3796121"/>
            <a:ext cx="255198" cy="400110"/>
          </a:xfrm>
          <a:prstGeom prst="rect">
            <a:avLst/>
          </a:prstGeom>
          <a:noFill/>
        </p:spPr>
        <p:txBody>
          <a:bodyPr wrap="none" rtlCol="0">
            <a:spAutoFit/>
          </a:bodyPr>
          <a:lstStyle/>
          <a:p>
            <a:r>
              <a:rPr lang="en-US" sz="2000" dirty="0" smtClean="0"/>
              <a:t>,</a:t>
            </a:r>
            <a:endParaRPr lang="en-US" sz="2000" dirty="0"/>
          </a:p>
        </p:txBody>
      </p:sp>
      <p:grpSp>
        <p:nvGrpSpPr>
          <p:cNvPr id="53" name="Group 52"/>
          <p:cNvGrpSpPr/>
          <p:nvPr/>
        </p:nvGrpSpPr>
        <p:grpSpPr>
          <a:xfrm>
            <a:off x="820253" y="3004264"/>
            <a:ext cx="867554" cy="405909"/>
            <a:chOff x="1009148" y="3201420"/>
            <a:chExt cx="867554" cy="405909"/>
          </a:xfrm>
        </p:grpSpPr>
        <p:pic>
          <p:nvPicPr>
            <p:cNvPr id="33" name="Picture 32"/>
            <p:cNvPicPr>
              <a:picLocks noChangeAspect="1"/>
            </p:cNvPicPr>
            <p:nvPr/>
          </p:nvPicPr>
          <p:blipFill>
            <a:blip r:embed="rId6"/>
            <a:stretch>
              <a:fillRect/>
            </a:stretch>
          </p:blipFill>
          <p:spPr>
            <a:xfrm>
              <a:off x="1009148" y="3238496"/>
              <a:ext cx="417772" cy="325957"/>
            </a:xfrm>
            <a:prstGeom prst="rect">
              <a:avLst/>
            </a:prstGeom>
          </p:spPr>
        </p:pic>
        <p:pic>
          <p:nvPicPr>
            <p:cNvPr id="34" name="Picture 33"/>
            <p:cNvPicPr>
              <a:picLocks noChangeAspect="1"/>
            </p:cNvPicPr>
            <p:nvPr/>
          </p:nvPicPr>
          <p:blipFill>
            <a:blip r:embed="rId7"/>
            <a:stretch>
              <a:fillRect/>
            </a:stretch>
          </p:blipFill>
          <p:spPr>
            <a:xfrm>
              <a:off x="1483505" y="3201420"/>
              <a:ext cx="393197" cy="405909"/>
            </a:xfrm>
            <a:prstGeom prst="rect">
              <a:avLst/>
            </a:prstGeom>
          </p:spPr>
        </p:pic>
        <p:sp>
          <p:nvSpPr>
            <p:cNvPr id="51" name="TextBox 50"/>
            <p:cNvSpPr txBox="1"/>
            <p:nvPr/>
          </p:nvSpPr>
          <p:spPr>
            <a:xfrm>
              <a:off x="1338067" y="3201420"/>
              <a:ext cx="255198" cy="400110"/>
            </a:xfrm>
            <a:prstGeom prst="rect">
              <a:avLst/>
            </a:prstGeom>
            <a:noFill/>
          </p:spPr>
          <p:txBody>
            <a:bodyPr wrap="none" rtlCol="0">
              <a:spAutoFit/>
            </a:bodyPr>
            <a:lstStyle/>
            <a:p>
              <a:r>
                <a:rPr lang="en-US" sz="2000" dirty="0" smtClean="0"/>
                <a:t>,</a:t>
              </a:r>
              <a:endParaRPr lang="en-US" sz="2000" dirty="0"/>
            </a:p>
          </p:txBody>
        </p:sp>
      </p:grpSp>
      <p:sp>
        <p:nvSpPr>
          <p:cNvPr id="52" name="TextBox 51"/>
          <p:cNvSpPr txBox="1"/>
          <p:nvPr/>
        </p:nvSpPr>
        <p:spPr>
          <a:xfrm>
            <a:off x="791595" y="4313305"/>
            <a:ext cx="1005403" cy="369332"/>
          </a:xfrm>
          <a:prstGeom prst="rect">
            <a:avLst/>
          </a:prstGeom>
          <a:noFill/>
        </p:spPr>
        <p:txBody>
          <a:bodyPr wrap="none" rtlCol="0">
            <a:spAutoFit/>
          </a:bodyPr>
          <a:lstStyle/>
          <a:p>
            <a:r>
              <a:rPr lang="en-US" dirty="0" smtClean="0"/>
              <a:t>(quality)</a:t>
            </a:r>
            <a:endParaRPr lang="en-US" dirty="0"/>
          </a:p>
        </p:txBody>
      </p:sp>
      <p:sp>
        <p:nvSpPr>
          <p:cNvPr id="58" name="TextBox 57"/>
          <p:cNvSpPr txBox="1"/>
          <p:nvPr/>
        </p:nvSpPr>
        <p:spPr>
          <a:xfrm>
            <a:off x="1810175" y="2168023"/>
            <a:ext cx="1313180" cy="369332"/>
          </a:xfrm>
          <a:prstGeom prst="rect">
            <a:avLst/>
          </a:prstGeom>
          <a:noFill/>
        </p:spPr>
        <p:txBody>
          <a:bodyPr wrap="none" rtlCol="0">
            <a:spAutoFit/>
          </a:bodyPr>
          <a:lstStyle/>
          <a:p>
            <a:r>
              <a:rPr lang="en-US" dirty="0" smtClean="0"/>
              <a:t>(dynamics)</a:t>
            </a:r>
            <a:endParaRPr lang="en-US" dirty="0"/>
          </a:p>
        </p:txBody>
      </p:sp>
      <p:sp>
        <p:nvSpPr>
          <p:cNvPr id="59" name="TextBox 58"/>
          <p:cNvSpPr txBox="1"/>
          <p:nvPr/>
        </p:nvSpPr>
        <p:spPr>
          <a:xfrm>
            <a:off x="4133214" y="4160612"/>
            <a:ext cx="1774845" cy="369332"/>
          </a:xfrm>
          <a:prstGeom prst="rect">
            <a:avLst/>
          </a:prstGeom>
          <a:noFill/>
        </p:spPr>
        <p:txBody>
          <a:bodyPr wrap="none" rtlCol="0">
            <a:spAutoFit/>
          </a:bodyPr>
          <a:lstStyle/>
          <a:p>
            <a:r>
              <a:rPr lang="en-US" dirty="0" smtClean="0"/>
              <a:t>(error statistics)</a:t>
            </a:r>
          </a:p>
        </p:txBody>
      </p:sp>
      <p:cxnSp>
        <p:nvCxnSpPr>
          <p:cNvPr id="55" name="Straight Arrow Connector 54"/>
          <p:cNvCxnSpPr/>
          <p:nvPr/>
        </p:nvCxnSpPr>
        <p:spPr>
          <a:xfrm flipV="1">
            <a:off x="1687807" y="2985257"/>
            <a:ext cx="4145834" cy="190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Elbow Connector 61"/>
          <p:cNvCxnSpPr>
            <a:stCxn id="51" idx="2"/>
          </p:cNvCxnSpPr>
          <p:nvPr/>
        </p:nvCxnSpPr>
        <p:spPr>
          <a:xfrm rot="16200000" flipH="1">
            <a:off x="1635037" y="3046108"/>
            <a:ext cx="370854" cy="108738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stCxn id="31" idx="3"/>
          </p:cNvCxnSpPr>
          <p:nvPr/>
        </p:nvCxnSpPr>
        <p:spPr>
          <a:xfrm flipV="1">
            <a:off x="1465666" y="4232157"/>
            <a:ext cx="898491" cy="1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39" idx="3"/>
          </p:cNvCxnSpPr>
          <p:nvPr/>
        </p:nvCxnSpPr>
        <p:spPr>
          <a:xfrm flipV="1">
            <a:off x="5187686" y="3613337"/>
            <a:ext cx="645955" cy="42858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a:stCxn id="24" idx="3"/>
          </p:cNvCxnSpPr>
          <p:nvPr/>
        </p:nvCxnSpPr>
        <p:spPr>
          <a:xfrm>
            <a:off x="7581418" y="3297860"/>
            <a:ext cx="5078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Rectangle 70"/>
          <p:cNvSpPr/>
          <p:nvPr/>
        </p:nvSpPr>
        <p:spPr>
          <a:xfrm>
            <a:off x="8161306" y="2985257"/>
            <a:ext cx="2390778" cy="923330"/>
          </a:xfrm>
          <a:prstGeom prst="rect">
            <a:avLst/>
          </a:prstGeom>
        </p:spPr>
        <p:txBody>
          <a:bodyPr wrap="square">
            <a:spAutoFit/>
          </a:bodyPr>
          <a:lstStyle/>
          <a:p>
            <a:pPr marL="342900" indent="-342900">
              <a:buFont typeface="+mj-lt"/>
              <a:buAutoNum type="arabicPeriod"/>
            </a:pPr>
            <a:r>
              <a:rPr lang="en-US" dirty="0" smtClean="0">
                <a:solidFill>
                  <a:prstClr val="black"/>
                </a:solidFill>
              </a:rPr>
              <a:t>Position Estimate</a:t>
            </a:r>
            <a:endParaRPr lang="en-US" dirty="0">
              <a:solidFill>
                <a:prstClr val="black"/>
              </a:solidFill>
            </a:endParaRPr>
          </a:p>
          <a:p>
            <a:pPr marL="342900" indent="-342900">
              <a:buFont typeface="+mj-lt"/>
              <a:buAutoNum type="arabicPeriod"/>
            </a:pPr>
            <a:r>
              <a:rPr lang="en-US" dirty="0" smtClean="0">
                <a:solidFill>
                  <a:prstClr val="black"/>
                </a:solidFill>
              </a:rPr>
              <a:t>Integer </a:t>
            </a:r>
            <a:r>
              <a:rPr lang="en-US" dirty="0">
                <a:solidFill>
                  <a:prstClr val="black"/>
                </a:solidFill>
              </a:rPr>
              <a:t>Ambiguity Estimates</a:t>
            </a:r>
          </a:p>
        </p:txBody>
      </p:sp>
      <p:cxnSp>
        <p:nvCxnSpPr>
          <p:cNvPr id="76" name="Straight Arrow Connector 75"/>
          <p:cNvCxnSpPr>
            <a:stCxn id="49" idx="3"/>
            <a:endCxn id="32" idx="1"/>
          </p:cNvCxnSpPr>
          <p:nvPr/>
        </p:nvCxnSpPr>
        <p:spPr>
          <a:xfrm flipV="1">
            <a:off x="4111934" y="3991233"/>
            <a:ext cx="214807" cy="4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p:cNvCxnSpPr>
            <a:endCxn id="24" idx="0"/>
          </p:cNvCxnSpPr>
          <p:nvPr/>
        </p:nvCxnSpPr>
        <p:spPr>
          <a:xfrm>
            <a:off x="6707529" y="2312511"/>
            <a:ext cx="1" cy="4413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TextBox 83"/>
          <p:cNvSpPr txBox="1"/>
          <p:nvPr/>
        </p:nvSpPr>
        <p:spPr>
          <a:xfrm>
            <a:off x="5577840" y="1871528"/>
            <a:ext cx="2428870" cy="369332"/>
          </a:xfrm>
          <a:prstGeom prst="rect">
            <a:avLst/>
          </a:prstGeom>
          <a:noFill/>
        </p:spPr>
        <p:txBody>
          <a:bodyPr wrap="none" rtlCol="0">
            <a:spAutoFit/>
          </a:bodyPr>
          <a:lstStyle/>
          <a:p>
            <a:r>
              <a:rPr lang="en-US" dirty="0" smtClean="0"/>
              <a:t>Phase Measurements</a:t>
            </a:r>
            <a:endParaRPr lang="en-US" dirty="0"/>
          </a:p>
        </p:txBody>
      </p:sp>
    </p:spTree>
    <p:extLst>
      <p:ext uri="{BB962C8B-B14F-4D97-AF65-F5344CB8AC3E}">
        <p14:creationId xmlns:p14="http://schemas.microsoft.com/office/powerpoint/2010/main" val="3277977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Measurement Model</a:t>
            </a:r>
          </a:p>
          <a:p>
            <a:endParaRPr lang="en-US" dirty="0"/>
          </a:p>
          <a:p>
            <a:endParaRPr lang="en-US" dirty="0" smtClean="0"/>
          </a:p>
          <a:p>
            <a:endParaRPr lang="en-US" dirty="0" smtClean="0"/>
          </a:p>
          <a:p>
            <a:r>
              <a:rPr lang="en-US" dirty="0" smtClean="0"/>
              <a:t>Noise Model:</a:t>
            </a:r>
          </a:p>
          <a:p>
            <a:endParaRPr lang="en-US" dirty="0"/>
          </a:p>
          <a:p>
            <a:r>
              <a:rPr lang="en-US" dirty="0" smtClean="0"/>
              <a:t>Dynamics Model:</a:t>
            </a:r>
          </a:p>
          <a:p>
            <a:endParaRPr lang="en-US" dirty="0"/>
          </a:p>
        </p:txBody>
      </p:sp>
      <p:sp>
        <p:nvSpPr>
          <p:cNvPr id="2" name="Title 1"/>
          <p:cNvSpPr>
            <a:spLocks noGrp="1"/>
          </p:cNvSpPr>
          <p:nvPr>
            <p:ph type="title"/>
          </p:nvPr>
        </p:nvSpPr>
        <p:spPr/>
        <p:txBody>
          <a:bodyPr/>
          <a:lstStyle/>
          <a:p>
            <a:r>
              <a:rPr lang="en-US" dirty="0" smtClean="0"/>
              <a:t>Formal Dynamics and Phase Noise Model</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27</a:t>
            </a:fld>
            <a:endParaRPr lang="en-US" dirty="0"/>
          </a:p>
        </p:txBody>
      </p:sp>
      <p:grpSp>
        <p:nvGrpSpPr>
          <p:cNvPr id="8" name="Group 7"/>
          <p:cNvGrpSpPr/>
          <p:nvPr/>
        </p:nvGrpSpPr>
        <p:grpSpPr>
          <a:xfrm>
            <a:off x="1278232" y="1715580"/>
            <a:ext cx="5137626" cy="1630682"/>
            <a:chOff x="2340083" y="1461547"/>
            <a:chExt cx="5137626" cy="1630682"/>
          </a:xfrm>
        </p:grpSpPr>
        <p:pic>
          <p:nvPicPr>
            <p:cNvPr id="5" name="Picture 4"/>
            <p:cNvPicPr>
              <a:picLocks noChangeAspect="1"/>
            </p:cNvPicPr>
            <p:nvPr/>
          </p:nvPicPr>
          <p:blipFill>
            <a:blip r:embed="rId3"/>
            <a:stretch>
              <a:fillRect/>
            </a:stretch>
          </p:blipFill>
          <p:spPr>
            <a:xfrm>
              <a:off x="2340083" y="1461547"/>
              <a:ext cx="1482931" cy="1630682"/>
            </a:xfrm>
            <a:prstGeom prst="rect">
              <a:avLst/>
            </a:prstGeom>
          </p:spPr>
        </p:pic>
        <p:pic>
          <p:nvPicPr>
            <p:cNvPr id="6" name="Picture 5"/>
            <p:cNvPicPr>
              <a:picLocks noChangeAspect="1"/>
            </p:cNvPicPr>
            <p:nvPr/>
          </p:nvPicPr>
          <p:blipFill rotWithShape="1">
            <a:blip r:embed="rId4"/>
            <a:srcRect l="12656" t="2739"/>
            <a:stretch/>
          </p:blipFill>
          <p:spPr>
            <a:xfrm>
              <a:off x="3875865" y="2096784"/>
              <a:ext cx="3601844" cy="399641"/>
            </a:xfrm>
            <a:prstGeom prst="rect">
              <a:avLst/>
            </a:prstGeom>
          </p:spPr>
        </p:pic>
      </p:grpSp>
      <p:pic>
        <p:nvPicPr>
          <p:cNvPr id="7" name="Picture 6"/>
          <p:cNvPicPr>
            <a:picLocks noChangeAspect="1"/>
          </p:cNvPicPr>
          <p:nvPr/>
        </p:nvPicPr>
        <p:blipFill rotWithShape="1">
          <a:blip r:embed="rId5"/>
          <a:srcRect r="11388" b="-13030"/>
          <a:stretch/>
        </p:blipFill>
        <p:spPr>
          <a:xfrm>
            <a:off x="1131294" y="3825742"/>
            <a:ext cx="4412979" cy="433742"/>
          </a:xfrm>
          <a:prstGeom prst="rect">
            <a:avLst/>
          </a:prstGeom>
        </p:spPr>
      </p:pic>
      <p:pic>
        <p:nvPicPr>
          <p:cNvPr id="10" name="Picture 9"/>
          <p:cNvPicPr>
            <a:picLocks noChangeAspect="1"/>
          </p:cNvPicPr>
          <p:nvPr/>
        </p:nvPicPr>
        <p:blipFill>
          <a:blip r:embed="rId6"/>
          <a:stretch>
            <a:fillRect/>
          </a:stretch>
        </p:blipFill>
        <p:spPr>
          <a:xfrm>
            <a:off x="5577840" y="3788917"/>
            <a:ext cx="1929832" cy="402807"/>
          </a:xfrm>
          <a:prstGeom prst="rect">
            <a:avLst/>
          </a:prstGeom>
        </p:spPr>
      </p:pic>
      <p:sp>
        <p:nvSpPr>
          <p:cNvPr id="1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pic>
        <p:nvPicPr>
          <p:cNvPr id="9" name="Picture 8"/>
          <p:cNvPicPr>
            <a:picLocks noChangeAspect="1"/>
          </p:cNvPicPr>
          <p:nvPr/>
        </p:nvPicPr>
        <p:blipFill>
          <a:blip r:embed="rId7"/>
          <a:stretch>
            <a:fillRect/>
          </a:stretch>
        </p:blipFill>
        <p:spPr>
          <a:xfrm>
            <a:off x="1050243" y="4661773"/>
            <a:ext cx="5492513" cy="1778207"/>
          </a:xfrm>
          <a:prstGeom prst="rect">
            <a:avLst/>
          </a:prstGeom>
        </p:spPr>
      </p:pic>
      <p:sp>
        <p:nvSpPr>
          <p:cNvPr id="23" name="Rectangle 22"/>
          <p:cNvSpPr/>
          <p:nvPr/>
        </p:nvSpPr>
        <p:spPr>
          <a:xfrm>
            <a:off x="3998256" y="2470084"/>
            <a:ext cx="342250" cy="28037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13413" y="2442430"/>
            <a:ext cx="329537" cy="28222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3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for the </a:t>
            </a:r>
            <a:r>
              <a:rPr lang="en-US" dirty="0"/>
              <a:t>I</a:t>
            </a:r>
            <a:r>
              <a:rPr lang="en-US" dirty="0" smtClean="0"/>
              <a:t>nteger </a:t>
            </a:r>
            <a:r>
              <a:rPr lang="en-US" dirty="0" smtClean="0"/>
              <a:t>and </a:t>
            </a:r>
            <a:r>
              <a:rPr lang="en-US" dirty="0"/>
              <a:t>R</a:t>
            </a:r>
            <a:r>
              <a:rPr lang="en-US" dirty="0" smtClean="0"/>
              <a:t>eal-valued </a:t>
            </a:r>
            <a:r>
              <a:rPr lang="en-US" dirty="0"/>
              <a:t>S</a:t>
            </a:r>
            <a:r>
              <a:rPr lang="en-US" dirty="0" smtClean="0"/>
              <a:t>tate</a:t>
            </a:r>
            <a:endParaRPr lang="en-US" dirty="0"/>
          </a:p>
        </p:txBody>
      </p:sp>
      <p:sp>
        <p:nvSpPr>
          <p:cNvPr id="3" name="Content Placeholder 2"/>
          <p:cNvSpPr>
            <a:spLocks noGrp="1"/>
          </p:cNvSpPr>
          <p:nvPr>
            <p:ph sz="quarter" idx="1"/>
          </p:nvPr>
        </p:nvSpPr>
        <p:spPr/>
        <p:txBody>
          <a:bodyPr/>
          <a:lstStyle/>
          <a:p>
            <a:r>
              <a:rPr lang="en-US" dirty="0" smtClean="0"/>
              <a:t>Solve this cost function for the real- and integer-valued state elements</a:t>
            </a:r>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28</a:t>
            </a:fld>
            <a:endParaRPr lang="en-US" dirty="0"/>
          </a:p>
        </p:txBody>
      </p:sp>
      <p:pic>
        <p:nvPicPr>
          <p:cNvPr id="5" name="Picture 4"/>
          <p:cNvPicPr>
            <a:picLocks noChangeAspect="1"/>
          </p:cNvPicPr>
          <p:nvPr/>
        </p:nvPicPr>
        <p:blipFill>
          <a:blip r:embed="rId3"/>
          <a:stretch>
            <a:fillRect/>
          </a:stretch>
        </p:blipFill>
        <p:spPr>
          <a:xfrm>
            <a:off x="1392952" y="2605981"/>
            <a:ext cx="7712104" cy="2093702"/>
          </a:xfrm>
          <a:prstGeom prst="rect">
            <a:avLst/>
          </a:prstGeom>
        </p:spPr>
      </p:pic>
      <p:sp>
        <p:nvSpPr>
          <p:cNvPr id="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sp>
        <p:nvSpPr>
          <p:cNvPr id="7" name="Rectangle 6"/>
          <p:cNvSpPr/>
          <p:nvPr/>
        </p:nvSpPr>
        <p:spPr>
          <a:xfrm>
            <a:off x="2805880" y="3652832"/>
            <a:ext cx="4463022" cy="104685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45085" y="2604796"/>
            <a:ext cx="4953964" cy="98335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609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1029652" y="2224265"/>
            <a:ext cx="9096375" cy="3448050"/>
          </a:xfrm>
          <a:prstGeom prst="rect">
            <a:avLst/>
          </a:prstGeom>
        </p:spPr>
      </p:pic>
      <p:sp>
        <p:nvSpPr>
          <p:cNvPr id="2" name="Title 1"/>
          <p:cNvSpPr>
            <a:spLocks noGrp="1"/>
          </p:cNvSpPr>
          <p:nvPr>
            <p:ph type="title"/>
          </p:nvPr>
        </p:nvSpPr>
        <p:spPr/>
        <p:txBody>
          <a:bodyPr/>
          <a:lstStyle/>
          <a:p>
            <a:r>
              <a:rPr lang="en-US" dirty="0" smtClean="0"/>
              <a:t>Results: How </a:t>
            </a:r>
            <a:r>
              <a:rPr lang="en-US" dirty="0" smtClean="0"/>
              <a:t>Much </a:t>
            </a:r>
            <a:r>
              <a:rPr lang="en-US" dirty="0" smtClean="0"/>
              <a:t>does </a:t>
            </a:r>
            <a:r>
              <a:rPr lang="en-US" dirty="0" smtClean="0"/>
              <a:t>Motion </a:t>
            </a:r>
            <a:r>
              <a:rPr lang="en-US" dirty="0" smtClean="0"/>
              <a:t>H</a:t>
            </a:r>
            <a:r>
              <a:rPr lang="en-US" dirty="0" smtClean="0"/>
              <a:t>elp? </a:t>
            </a:r>
            <a:r>
              <a:rPr lang="en-US" dirty="0" smtClean="0"/>
              <a:t>(simulation)</a:t>
            </a:r>
            <a:endParaRPr lang="en-US" dirty="0"/>
          </a:p>
        </p:txBody>
      </p:sp>
      <p:sp>
        <p:nvSpPr>
          <p:cNvPr id="3" name="Content Placeholder 2"/>
          <p:cNvSpPr>
            <a:spLocks noGrp="1"/>
          </p:cNvSpPr>
          <p:nvPr>
            <p:ph sz="quarter" idx="1"/>
          </p:nvPr>
        </p:nvSpPr>
        <p:spPr/>
        <p:txBody>
          <a:bodyPr/>
          <a:lstStyle/>
          <a:p>
            <a:r>
              <a:rPr lang="en-US" dirty="0" smtClean="0"/>
              <a:t>Smartphone-grade antenna</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29</a:t>
            </a:fld>
            <a:endParaRPr lang="en-US" dirty="0"/>
          </a:p>
        </p:txBody>
      </p:sp>
      <p:sp>
        <p:nvSpPr>
          <p:cNvPr id="7"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cxnSp>
        <p:nvCxnSpPr>
          <p:cNvPr id="8" name="Straight Connector 7"/>
          <p:cNvCxnSpPr/>
          <p:nvPr/>
        </p:nvCxnSpPr>
        <p:spPr>
          <a:xfrm>
            <a:off x="1840375" y="2569580"/>
            <a:ext cx="816015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18035" y="2569580"/>
            <a:ext cx="0" cy="2343847"/>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89429" y="2569580"/>
            <a:ext cx="0" cy="2343847"/>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664494" y="6238596"/>
            <a:ext cx="3826689" cy="369332"/>
          </a:xfrm>
          <a:prstGeom prst="rect">
            <a:avLst/>
          </a:prstGeom>
        </p:spPr>
        <p:txBody>
          <a:bodyPr wrap="none">
            <a:spAutoFit/>
          </a:bodyPr>
          <a:lstStyle/>
          <a:p>
            <a:r>
              <a:rPr lang="en-US" dirty="0" smtClean="0"/>
              <a:t>Time </a:t>
            </a:r>
            <a:r>
              <a:rPr lang="en-US" dirty="0"/>
              <a:t>to A</a:t>
            </a:r>
            <a:r>
              <a:rPr lang="en-US" dirty="0" smtClean="0"/>
              <a:t>mbiguity Resolution </a:t>
            </a:r>
            <a:r>
              <a:rPr lang="en-US" dirty="0"/>
              <a:t>(TAR)</a:t>
            </a:r>
          </a:p>
        </p:txBody>
      </p:sp>
      <p:cxnSp>
        <p:nvCxnSpPr>
          <p:cNvPr id="16" name="Straight Arrow Connector 15"/>
          <p:cNvCxnSpPr>
            <a:stCxn id="14" idx="0"/>
          </p:cNvCxnSpPr>
          <p:nvPr/>
        </p:nvCxnSpPr>
        <p:spPr>
          <a:xfrm flipH="1" flipV="1">
            <a:off x="3252651" y="4990011"/>
            <a:ext cx="2325188" cy="12485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14" idx="0"/>
          </p:cNvCxnSpPr>
          <p:nvPr/>
        </p:nvCxnSpPr>
        <p:spPr>
          <a:xfrm flipV="1">
            <a:off x="5577839" y="4913427"/>
            <a:ext cx="2159777" cy="13251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0593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GNSS </a:t>
            </a:r>
            <a:r>
              <a:rPr lang="en-US" dirty="0" smtClean="0"/>
              <a:t>Positioning </a:t>
            </a:r>
            <a:r>
              <a:rPr lang="en-US" dirty="0"/>
              <a:t>T</a:t>
            </a:r>
            <a:r>
              <a:rPr lang="en-US" dirty="0" smtClean="0"/>
              <a:t>oday</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a:t>
            </a:fld>
            <a:endParaRPr lang="en-US" dirty="0"/>
          </a:p>
        </p:txBody>
      </p:sp>
      <p:cxnSp>
        <p:nvCxnSpPr>
          <p:cNvPr id="6" name="Straight Connector 5"/>
          <p:cNvCxnSpPr/>
          <p:nvPr/>
        </p:nvCxnSpPr>
        <p:spPr>
          <a:xfrm>
            <a:off x="3245415" y="2219751"/>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5130" name="Picture 10" descr="http://static3.businessinsider.com/image/51718433eab8ea9c6d000004-1200/moves-is-a-fitness-tracking-app-that-lets-you-ditch-wearable-tech-and-just-use-your-smartphone-to-track-your-steps.jpg"/>
          <p:cNvPicPr>
            <a:picLocks noChangeAspect="1" noChangeArrowheads="1"/>
          </p:cNvPicPr>
          <p:nvPr/>
        </p:nvPicPr>
        <p:blipFill>
          <a:blip r:embed="rId3" cstate="print"/>
          <a:srcRect l="21890" r="23049"/>
          <a:stretch>
            <a:fillRect/>
          </a:stretch>
        </p:blipFill>
        <p:spPr bwMode="auto">
          <a:xfrm>
            <a:off x="7946982" y="2187579"/>
            <a:ext cx="2077131" cy="2603591"/>
          </a:xfrm>
          <a:prstGeom prst="rect">
            <a:avLst/>
          </a:prstGeom>
          <a:noFill/>
        </p:spPr>
      </p:pic>
      <p:sp>
        <p:nvSpPr>
          <p:cNvPr id="18" name="TextBox 17"/>
          <p:cNvSpPr txBox="1"/>
          <p:nvPr/>
        </p:nvSpPr>
        <p:spPr>
          <a:xfrm>
            <a:off x="5397511" y="5320434"/>
            <a:ext cx="2549471" cy="369332"/>
          </a:xfrm>
          <a:prstGeom prst="rect">
            <a:avLst/>
          </a:prstGeom>
          <a:noFill/>
        </p:spPr>
        <p:txBody>
          <a:bodyPr wrap="square" rtlCol="0">
            <a:spAutoFit/>
          </a:bodyPr>
          <a:lstStyle/>
          <a:p>
            <a:pPr algn="ctr"/>
            <a:r>
              <a:rPr lang="en-US" dirty="0" smtClean="0"/>
              <a:t>Location Sharing</a:t>
            </a:r>
            <a:endParaRPr lang="en-US" dirty="0"/>
          </a:p>
        </p:txBody>
      </p:sp>
      <p:sp>
        <p:nvSpPr>
          <p:cNvPr id="21" name="TextBox 20"/>
          <p:cNvSpPr txBox="1"/>
          <p:nvPr/>
        </p:nvSpPr>
        <p:spPr>
          <a:xfrm>
            <a:off x="7831283" y="5320434"/>
            <a:ext cx="2549471" cy="369332"/>
          </a:xfrm>
          <a:prstGeom prst="rect">
            <a:avLst/>
          </a:prstGeom>
          <a:noFill/>
        </p:spPr>
        <p:txBody>
          <a:bodyPr wrap="square" rtlCol="0">
            <a:spAutoFit/>
          </a:bodyPr>
          <a:lstStyle/>
          <a:p>
            <a:pPr algn="ctr"/>
            <a:r>
              <a:rPr lang="en-US" dirty="0" smtClean="0"/>
              <a:t>Fitness Tracking</a:t>
            </a:r>
            <a:endParaRPr lang="en-US" dirty="0"/>
          </a:p>
        </p:txBody>
      </p:sp>
      <p:sp>
        <p:nvSpPr>
          <p:cNvPr id="5140" name="AutoShape 20" descr="data:image/jpeg;base64,/9j/4AAQSkZJRgABAQAAAQABAAD/2wCEAAkGBw8QDQ0NDhANDw0NDQ0NDQ0NDQ8NDg0NFBEXFxQRFBQYHCggGBolHRQVITEiJSktLi4vFyA4ODQsNygtLisBCgoKDg0OGg8QFywcHxwsLCwsLCwsLCwsLCwsLCssLCwsLCwsLCwsLCwsLCwsLCwsLCwsLCwsLCwsLCwuLCwsLP/AABEIAKEBOQMBIgACEQEDEQH/xAAbAAACAwEBAQAAAAAAAAAAAAAAAQIDBAUGB//EAEQQAAEEAQICBgUIBgkFAAAAAAEAAgMRBBIhBTEGE0FRYXEiMnKBsRQzdJGhs8HRByM1QlLhFRYkJVOCkpOyNENic9L/xAAZAQEBAQEBAQAAAAAAAAAAAAAAAQIDBAX/xAAfEQEAAwACAwEBAQAAAAAAAAAAAQIRITEDElFBBBT/2gAMAwEAAhEDEQA/AN1IpSpFL1uBUik6RSBITpFIpIpOkUgSE6RSBJUpUikEaRSlSKUEaRSaECpFJoQRpFKSEEaRSklSCKFKkUgjSKUqSpAqSpSpCCNJUpIQRpClSKQRQnSKQRpFJ0hBGkUpJIIoUqSpBpQpUikEU06RSBITpFIEhNCBITpFIEkpUikEUUpUkilSKTQgVIpNCgSVKSEEaRSaECpJSpFIIoUqSpAklKkUgjSE0II0hSSQJJSpFKiKKTpCCNJKSEEUUnSEGlCdIpRCQnSdIIoTpFIEhOkIpITpFIEhOkUgSE0IFSKTQgVJUpIQRpFJoRSpFJoREaQpUikEUJ0ikUkqUqSpAqSpSQgjSE0IIoUkkCSpSpJAkqUkUgilSlSEGhCaEQIQhAIQmgSE6QikhNCBIQhAJLBm8axoXaJJBr7WtBeW+dcvesv9acP/ABHf7bkHZQvF8b6ZSNkY3DEbmEek6SKRzgd+zUPBW8H6ZEkty2adrEkcZaL7i0uKz7R0vrL19IpcT+teJ/FJ/tlbMLjWNMQ2OVuo8mO9Bx8gefuVTG9FJoQKkqUkkCQmhUJJSSQJFJoQRpCaECSUkIIoTSQJCaEEaRSkkgihSpKkGhCnqVbpQO//AEu/JZ1vDpFFVOzIxzdX+V35Kh3FoQa1G+4McfwRGzdC5P8AWTF1Fgc8uBqhG42a7O9UP6WYoNacokdgxJj+Cakw7yFw5elELWa+qyq2IDoerJF1dOI2WqPjLXC2w5J2BoRb0eRq7pNMl0kLNHll3/amHtNDfxXlukfSGYTOggcY2xjTI4BpeZO0A9lbcu21Y5R6vLy44hqke1vcDu53kOZ9y8nxrpHM+48dro2ci/YSO/8An4+S4QnPpPc4mR1ek+3uPvVb8o+FkbbbgLcQmq3ejY/ev0u3dU6NlIn7SBfmr+rO1A+5pK5+WXTxwzxY7nuaxu7nGgCQ2z3WTSvyeGzxfOwzR+MkTmA+RI3R1D7rQ+6Dq0O9U8neXiuhwziOdB6OPJlMFEiNheWUOZ0cvsXHXXHFod4+sLo8N4FkZIcYWAtZWp73tjaL8XFd1vSbixoapCSLB+RwEkd99WsGbmcSnc0zPypC1zXMaXENa4Gw4NFAHxpNMQwuOZWHK6CW5GxPdHJDI63MLSQ4Nf4V4he14VxSHJZrhddVrYdnsPc4L5/PwzIsudFKS5wJJ9Iuc7fc95VOLDlQyMlga9kgqtgGuaTydexBW4sxNX1NC4mJ0mgMbTkHqJaGuPeQDxBbex8d1Y3pRgk0J2X3Frx+C3sOeS66FzI+PY7mB7ZGaTdElzeXgQpDi7D6oa7yf/JXTHRQuVPxoMY6R8ZaxvNxe0DnQWXC6TCUehFbtZY0CaP0ndwPkpq471IWGLMmPPGe3zljWlsjzzjrzeCrqLKRSAT3Ae/+SdJoSSkkmhIpNCCNITQmiKFJJAkIQgvpNCFAKnLh1RSsGxfG9oIoGy0jYq600Hh+DdEZmxZBycieNzowBUpksAg8279i9fjY0kpa2DJa4mZ+MHOxJWMM7GF5bqJ29FpN+Cvlj1Nc3camltjmLHNPHdJGxkbJXiNl00Bu9knnV3vV2s5nTW/XH6Qfo1zMuSKWWXFHVtLXVJL6l3tTB4qvG4fh4sgbDLlCaZmPA1keO9xleXadnTbbXZ35Ar0fyqX/ABJP9bvzWPLjLnicul62JrtBbI4EbHx8Sp6yuw6WJ0byJA7TkGMxv6t4nxo5HFwAsgxvArf4rx3Hv0bzYobIcvInEkjhpx+FiZ4uzqeTMPr+xZMyDOka4SnKIc9zWPOTqfHG11Au5UO3ZczE4JlyQYzogX/KcbHe+d+Q9jYiWucatxOo2LIaR6vipz9OHe4V0BbJiTZcs/EtULXOOOeGsgmdQJ0tZrcHk7cndq8h0mjibJCIIeJ44fTHtzcZuMHnVvIwlzi7mBVUKXTy8fIxoGzyw9XHG7qz1mSZJXF4ZTy8Gg2w7s2JPIbry5BfJkSSl1nVJF+u2a0u2cw0bN7bd/kmz9Mh1uHcJhdF10sfGJTqeDLixNlxowAPWJI0uF2eyqWrpP0blwslkImlymFnW64QzQQSQGOcXj0hW9AcwuLw3PhDWmVr5HHqIwwNbTgK1Hxc4gVXPtPNeg0Y8jTFjCaZ7n1JTAC1pstJOwNaQABQ2WI2W5xg6OcHysmeRobE4Ma8gPAPIGqp4tdrgn6O87KMz9UmM2ORramaYWSgiyYjvbey1n4sww4T42YeUZHiNrJzNFGIpQCNo2EuI0l25IG/Jeeysniutk7oZYuqNg6ZGM3sbknxpJV9Sb+jacuBIwQBuW9dmU/wPprzfSnoLlwyteyKadsgP6rhzS6KLTQpzpDqBN328lwXcMkOKesySZnOkdDASIbf1n8RNuv+G+3bdeb4hG5rQ52wEmzS5rjz7VMNfT+FdA3HFa/JjOt0pj6p8s4ymiyA/RGNwdjsOSqzegbGiUxSywiAQvJkke107nSFpgYySnWKG/L0m78186xHuDutjcWPHKRh0ObtRpw3HavfcL4LNJh4j2TMLrnmc6eISEul1arPN3MjdWOUnhq6Qxw4MeM3D6hkuRPWSG5EeZJHEGbaxpppLj2GvRNXzWDjPEsR+BJE17mcQcW6HshhEbqddXsRsCPtWniHAWw4uZMS7VFBO6EseADGGE6Xt0877QduylczojCXRSanadDS4ONuLi02QfePtWssm1YuiHAZiyHIfIJGfKGGSONkRlfFpsgF1cwRz23X05nRjAcxjjKYSWBzmF+MHMJFlriLFjwPvXn8SEMjYwMjYGNa30C46qaBZ1E77V5AK5aiGZsrd0cxpMacS1mxDKfE10GYWaomlpDnBrattG6O5vaqrm8P6P4sAHVxN1tl6xkhDS5oqtN1fb3re3EjFUxoqgNuVaa/4M+oK5WI+p7EkpJKoSE0kAhCECQmkqEhNJAkJpIBJNCIvQhCgEIQihNCEAhCEFc/qP8AYd8Fg6Mfs/B+iY/3YW/I+bf7DvgsHRn9n4P0PG+7aoOi9gcKcA4HscAR9RXLm6O4JaT8lxrAcQRCwUe/YLrKL+R8j8EHxPKg0fJngGMnHxpGljiCCYx6YI3BJFrV0Z43LE4xdc9kTXCo442W/wBL959X2ntV/GMdxjwCNw7h+OSe4ix+C5PD8N7ZzYNEg3W3O1x8k5HD0+KkzaNjh9nw5op4WF8MkjTTh1jA4E99Eqc2Hiv1a8TUHhrXh0bCHNabAO/Yd1Ho8f7LD7A+Ct4lnsgZqefJo5k+C+XPkv8AXu9K/EZsbFedUmKXnYW4NuhyHNYOIcJ4ZI1mOMJkUriXtcAwnUDequXu5HtWaXpLH1Zc29fIMI+2+5R4OZJ5m5DmhrGAt1fvSPI7+74Lr4rWm8RMs+SlYpM46EHBcZhDupgLgKBEMbQ3fsaBQ5c+a3hoAoUAOQGwCkil9V8pzOk37PzvomT92Vux/m2ewz4BYukw/u/O+iZH3ZW7HH6tnsN+ARcTQnSETCQikUhhITpJDAkmkgEk0lQIQhAkJpIBJNCBJJoQXgIpNCzrWFSelO0009S0p6Ui4JNcO9FyEtIToKDnDvUb7kDya6uT2H/ArB0YA/o7A+h433TVpynfqpP/AFv/AOJWHoyf7vwfoeN901B2CEiNj5KGtDDz3tFfMOI7Q8N7v6PjHvDnLJE2zZNVXZY5L3PBeGY8/D8Lr42vLIaaSSCBfKx5LW3o3g9kDf8AU/8ANcLeOZnXqp/REVivxp6Ou/skPsBcPpdqdM2g4jqxWxq7K78PDIWN0sYWtHIB76H2qZwIjzaT/nf+a83+S27rf+mvx4bF4XM+RrereL39JpaK7TuvfCNrGRMFAag0AbDZjj+CrGDFz07+0781zsym5mCGih/aidzvUf8AMrdf5rRaLTPTF/6Imsxjs0ikm7pr2PLjmdJ/2fnfQ8n7ty2459BnsN+CxdJ/2dnfQ8n7srfj11bPYb8EMSSKnslshiO6dFSCE0xBzkWpaAmmnqrSU9Quu5Aoq6nqgkplqjoTT1RQpaUqTUxEoTpCaYQUhfcop66RVgA7kaB3KsZVdiPlv/iPrU5a4Kd/q+aRmUJKJb5pkVyCsMSfWp9aUA+SAVQiSmCVEgKNoiRcmHqGpK1RVxRkr8eZkLmtmfG9sbnbtDiO1UdHYZYcPHgmc10kUYjLmerpBpoHfTaF+C22kzkoq0WVVkmQRyGIAy6HdWHbNL69EHwulLUmXFBzeisc0eHFFkMDJGCtNg03xokc7+xdxpWRtkn3K9pWWoW2lahqUHv7kVda5OdwvrMzGyuvewQNc0wgW19m7u9uVHY2FrdISoklXGfZoMoHJVmcqkuSariay9IIppsSeGEsbJK3Rb/VLCRradtrbYvxWrDL2xMbIQXhoDiORKkFMNHehyZkUDOovIur2KoDfSI5UprWNPXeKtZKfNc55r8Foik2U0xtLz3Jhyz60dYmGtApPUsvXJdYmLrXrS1rMJaUTOUxPaGl0wVLpisxci1r1Zmy/rUuuVGpGpMTVxlQXEqnUjUmLqyilRUesR1icnB9Z6Tferes8VgjPpAeBVtpEEy0ukVEuVQ23Kg47LPKAKKSRLU3INWRzVrJLXNM+o0DyWqF+ykEtVp2svXgmgRfcozShrS5xoDclaZbQ8IjcKXOxstkjS5hsBHy9rfRvcBZah09Q5IteWh4oflDnG6O1dlLpDirOsDSb1cvBFdUP3PuUusWVr+fuUg7sHPwTDV5lUC9VEotVJlZqRrVVotVEyUmu2UNY7woRSAilBo1JF2yhaLVFD5PdSh15sEnwUpqJ3Kqu9ttvgsTDcSvDu07qbXg8llJvl2hXNAASFmWtpTB3WIZkf8AGO7mrNQNUb7dlpheTv7k7WVzgDueztKi+et7CGtaRWWLIDtu1WFyqLEWqrRaImUlC0WqJoUCUWglaaghBCP1x5FXIQpCyHLBxD1UkKWIZ8H1iupHyKELHjau5eJ88fNW9If+nd7kIVr1KW7UcA+aPktL/WQhSOobhgy/nPcsknzjfMIQp+lunqYOX1LdwL15EIW5Zr2qyfnHeZVRQhWEkKv9/wByEIjC/wCcd7QVsPMeRQhZ/WvxZFz+pRy+1CFqWYY4+bvJVYfN3kfimhYbhJnznuV+T8272ShCV6LPPjt812OD8/chCxXtqekuNfu+apm+aHuTQuk9yxHS7hXb5LonmhC1XpLdhNCFplFCEKAQhCoEIQoP/9k="/>
          <p:cNvSpPr>
            <a:spLocks noChangeAspect="1" noChangeArrowheads="1"/>
          </p:cNvSpPr>
          <p:nvPr/>
        </p:nvSpPr>
        <p:spPr bwMode="auto">
          <a:xfrm>
            <a:off x="10699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2994893" y="5320434"/>
            <a:ext cx="2549471" cy="369332"/>
          </a:xfrm>
          <a:prstGeom prst="rect">
            <a:avLst/>
          </a:prstGeom>
          <a:noFill/>
        </p:spPr>
        <p:txBody>
          <a:bodyPr wrap="square" rtlCol="0">
            <a:spAutoFit/>
          </a:bodyPr>
          <a:lstStyle/>
          <a:p>
            <a:pPr algn="ctr"/>
            <a:r>
              <a:rPr lang="en-US" dirty="0" smtClean="0"/>
              <a:t>Driving Directions</a:t>
            </a:r>
            <a:endParaRPr lang="en-US" dirty="0"/>
          </a:p>
        </p:txBody>
      </p:sp>
      <p:sp>
        <p:nvSpPr>
          <p:cNvPr id="25" name="TextBox 24"/>
          <p:cNvSpPr txBox="1"/>
          <p:nvPr/>
        </p:nvSpPr>
        <p:spPr>
          <a:xfrm>
            <a:off x="692407" y="5284266"/>
            <a:ext cx="2549471" cy="646331"/>
          </a:xfrm>
          <a:prstGeom prst="rect">
            <a:avLst/>
          </a:prstGeom>
          <a:noFill/>
        </p:spPr>
        <p:txBody>
          <a:bodyPr wrap="square" rtlCol="0">
            <a:spAutoFit/>
          </a:bodyPr>
          <a:lstStyle/>
          <a:p>
            <a:pPr algn="ctr"/>
            <a:r>
              <a:rPr lang="en-US" dirty="0" smtClean="0"/>
              <a:t>Location-based Searches</a:t>
            </a:r>
            <a:endParaRPr lang="en-US" dirty="0"/>
          </a:p>
        </p:txBody>
      </p:sp>
      <p:pic>
        <p:nvPicPr>
          <p:cNvPr id="5146" name="Picture 26" descr="https://lh3.googleusercontent.com/-WNCPVP3mSaU/U0xAuqyBaTI/AAAAAAAA934/NIom_jtASFM/w542-h960-no/IMG_4225.PNG"/>
          <p:cNvPicPr>
            <a:picLocks noChangeAspect="1" noChangeArrowheads="1"/>
          </p:cNvPicPr>
          <p:nvPr/>
        </p:nvPicPr>
        <p:blipFill>
          <a:blip r:embed="rId4" cstate="print"/>
          <a:srcRect b="16682"/>
          <a:stretch>
            <a:fillRect/>
          </a:stretch>
        </p:blipFill>
        <p:spPr bwMode="auto">
          <a:xfrm>
            <a:off x="3349429" y="2123025"/>
            <a:ext cx="1886888" cy="2789698"/>
          </a:xfrm>
          <a:prstGeom prst="rect">
            <a:avLst/>
          </a:prstGeom>
          <a:noFill/>
        </p:spPr>
      </p:pic>
      <p:pic>
        <p:nvPicPr>
          <p:cNvPr id="5148" name="Picture 28" descr="http://yelp.typepad.com/.a/6a00d83452b44469e20120a5781a9a970c-pi"/>
          <p:cNvPicPr>
            <a:picLocks noChangeAspect="1" noChangeArrowheads="1"/>
          </p:cNvPicPr>
          <p:nvPr/>
        </p:nvPicPr>
        <p:blipFill>
          <a:blip r:embed="rId5" cstate="print"/>
          <a:srcRect/>
          <a:stretch>
            <a:fillRect/>
          </a:stretch>
        </p:blipFill>
        <p:spPr bwMode="auto">
          <a:xfrm>
            <a:off x="939394" y="2136734"/>
            <a:ext cx="2055499" cy="3083248"/>
          </a:xfrm>
          <a:prstGeom prst="rect">
            <a:avLst/>
          </a:prstGeom>
          <a:noFill/>
        </p:spPr>
      </p:pic>
      <p:cxnSp>
        <p:nvCxnSpPr>
          <p:cNvPr id="29" name="Straight Connector 28"/>
          <p:cNvCxnSpPr/>
          <p:nvPr/>
        </p:nvCxnSpPr>
        <p:spPr>
          <a:xfrm>
            <a:off x="5536580" y="2984335"/>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75998" y="2568453"/>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pic>
        <p:nvPicPr>
          <p:cNvPr id="1026" name="Picture 2" descr="http://gas2.org/wp-content/uploads/2014/09/Uber-App-Screen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563" r="33273"/>
          <a:stretch/>
        </p:blipFill>
        <p:spPr bwMode="auto">
          <a:xfrm>
            <a:off x="5785097" y="2123025"/>
            <a:ext cx="1788347" cy="3189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29652" y="2224265"/>
            <a:ext cx="9096375" cy="3448050"/>
          </a:xfrm>
          <a:prstGeom prst="rect">
            <a:avLst/>
          </a:prstGeom>
        </p:spPr>
      </p:pic>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30</a:t>
            </a:fld>
            <a:endParaRPr lang="en-US" dirty="0"/>
          </a:p>
        </p:txBody>
      </p:sp>
      <p:sp>
        <p:nvSpPr>
          <p:cNvPr id="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cxnSp>
        <p:nvCxnSpPr>
          <p:cNvPr id="8" name="Straight Connector 7"/>
          <p:cNvCxnSpPr/>
          <p:nvPr/>
        </p:nvCxnSpPr>
        <p:spPr>
          <a:xfrm>
            <a:off x="1835693" y="2558004"/>
            <a:ext cx="816015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quarter" idx="1"/>
          </p:nvPr>
        </p:nvSpPr>
        <p:spPr>
          <a:xfrm>
            <a:off x="457200" y="1371600"/>
            <a:ext cx="10241280" cy="4724400"/>
          </a:xfrm>
        </p:spPr>
        <p:txBody>
          <a:bodyPr/>
          <a:lstStyle/>
          <a:p>
            <a:r>
              <a:rPr lang="en-US" dirty="0" smtClean="0"/>
              <a:t>Survey-grade antenna</a:t>
            </a:r>
            <a:endParaRPr lang="en-US" dirty="0"/>
          </a:p>
        </p:txBody>
      </p:sp>
      <p:pic>
        <p:nvPicPr>
          <p:cNvPr id="12" name="Picture 11"/>
          <p:cNvPicPr>
            <a:picLocks noChangeAspect="1"/>
          </p:cNvPicPr>
          <p:nvPr/>
        </p:nvPicPr>
        <p:blipFill>
          <a:blip r:embed="rId4"/>
          <a:stretch>
            <a:fillRect/>
          </a:stretch>
        </p:blipFill>
        <p:spPr>
          <a:xfrm>
            <a:off x="939164" y="2148065"/>
            <a:ext cx="9277350" cy="3524250"/>
          </a:xfrm>
          <a:prstGeom prst="rect">
            <a:avLst/>
          </a:prstGeom>
        </p:spPr>
      </p:pic>
      <p:cxnSp>
        <p:nvCxnSpPr>
          <p:cNvPr id="16" name="Straight Connector 15"/>
          <p:cNvCxnSpPr/>
          <p:nvPr/>
        </p:nvCxnSpPr>
        <p:spPr>
          <a:xfrm>
            <a:off x="1840375" y="2569580"/>
            <a:ext cx="816015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srcRect l="41125" t="43464" r="36955" b="47822"/>
          <a:stretch/>
        </p:blipFill>
        <p:spPr>
          <a:xfrm>
            <a:off x="2375331" y="2920340"/>
            <a:ext cx="1985554" cy="300446"/>
          </a:xfrm>
          <a:prstGeom prst="rect">
            <a:avLst/>
          </a:prstGeom>
        </p:spPr>
      </p:pic>
      <p:pic>
        <p:nvPicPr>
          <p:cNvPr id="17" name="Picture 16"/>
          <p:cNvPicPr>
            <a:picLocks noChangeAspect="1"/>
          </p:cNvPicPr>
          <p:nvPr/>
        </p:nvPicPr>
        <p:blipFill rotWithShape="1">
          <a:blip r:embed="rId5"/>
          <a:srcRect l="31742" t="60386" r="50376" b="30521"/>
          <a:stretch/>
        </p:blipFill>
        <p:spPr>
          <a:xfrm>
            <a:off x="2193403" y="3657623"/>
            <a:ext cx="1619794" cy="313509"/>
          </a:xfrm>
          <a:prstGeom prst="rect">
            <a:avLst/>
          </a:prstGeom>
        </p:spPr>
      </p:pic>
      <p:sp>
        <p:nvSpPr>
          <p:cNvPr id="14" name="Rectangle 13"/>
          <p:cNvSpPr/>
          <p:nvPr/>
        </p:nvSpPr>
        <p:spPr>
          <a:xfrm>
            <a:off x="1736203" y="2224265"/>
            <a:ext cx="914400" cy="2810722"/>
          </a:xfrm>
          <a:prstGeom prst="rect">
            <a:avLst/>
          </a:prstGeom>
          <a:solidFill>
            <a:schemeClr val="accent2">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38647" y="2725246"/>
            <a:ext cx="170974" cy="150223"/>
          </a:xfrm>
          <a:prstGeom prst="line">
            <a:avLst/>
          </a:prstGeom>
          <a:ln w="254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931942" y="3479265"/>
            <a:ext cx="261461" cy="243593"/>
          </a:xfrm>
          <a:prstGeom prst="line">
            <a:avLst/>
          </a:prstGeom>
          <a:ln w="25400"/>
        </p:spPr>
        <p:style>
          <a:lnRef idx="1">
            <a:schemeClr val="dk1"/>
          </a:lnRef>
          <a:fillRef idx="0">
            <a:schemeClr val="dk1"/>
          </a:fillRef>
          <a:effectRef idx="0">
            <a:schemeClr val="dk1"/>
          </a:effectRef>
          <a:fontRef idx="minor">
            <a:schemeClr val="tx1"/>
          </a:fontRef>
        </p:style>
      </p:cxnSp>
      <p:sp>
        <p:nvSpPr>
          <p:cNvPr id="20" name="Title 1"/>
          <p:cNvSpPr>
            <a:spLocks noGrp="1"/>
          </p:cNvSpPr>
          <p:nvPr>
            <p:ph type="title"/>
          </p:nvPr>
        </p:nvSpPr>
        <p:spPr/>
        <p:txBody>
          <a:bodyPr/>
          <a:lstStyle/>
          <a:p>
            <a:r>
              <a:rPr lang="en-US" dirty="0" smtClean="0"/>
              <a:t>Results: How </a:t>
            </a:r>
            <a:r>
              <a:rPr lang="en-US" dirty="0" smtClean="0"/>
              <a:t>Much </a:t>
            </a:r>
            <a:r>
              <a:rPr lang="en-US" dirty="0" smtClean="0"/>
              <a:t>does </a:t>
            </a:r>
            <a:r>
              <a:rPr lang="en-US" dirty="0" smtClean="0"/>
              <a:t>Motion </a:t>
            </a:r>
            <a:r>
              <a:rPr lang="en-US" dirty="0" smtClean="0"/>
              <a:t>H</a:t>
            </a:r>
            <a:r>
              <a:rPr lang="en-US" dirty="0" smtClean="0"/>
              <a:t>elp? </a:t>
            </a:r>
            <a:r>
              <a:rPr lang="en-US" dirty="0" smtClean="0"/>
              <a:t>(simulation)</a:t>
            </a:r>
            <a:endParaRPr lang="en-US" dirty="0"/>
          </a:p>
        </p:txBody>
      </p:sp>
    </p:spTree>
    <p:extLst>
      <p:ext uri="{BB962C8B-B14F-4D97-AF65-F5344CB8AC3E}">
        <p14:creationId xmlns:p14="http://schemas.microsoft.com/office/powerpoint/2010/main" val="3342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29652" y="2224265"/>
            <a:ext cx="9058275" cy="3448050"/>
          </a:xfrm>
          <a:prstGeom prst="rect">
            <a:avLst/>
          </a:prstGeom>
        </p:spPr>
      </p:pic>
      <p:sp>
        <p:nvSpPr>
          <p:cNvPr id="3" name="Content Placeholder 2"/>
          <p:cNvSpPr>
            <a:spLocks noGrp="1"/>
          </p:cNvSpPr>
          <p:nvPr>
            <p:ph sz="quarter" idx="1"/>
          </p:nvPr>
        </p:nvSpPr>
        <p:spPr/>
        <p:txBody>
          <a:bodyPr/>
          <a:lstStyle/>
          <a:p>
            <a:r>
              <a:rPr lang="en-US" dirty="0"/>
              <a:t>Survey-grade </a:t>
            </a:r>
            <a:r>
              <a:rPr lang="en-US" dirty="0" smtClean="0"/>
              <a:t>antenna, motion hurts</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31</a:t>
            </a:fld>
            <a:endParaRPr lang="en-US" dirty="0"/>
          </a:p>
        </p:txBody>
      </p:sp>
      <p:sp>
        <p:nvSpPr>
          <p:cNvPr id="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cxnSp>
        <p:nvCxnSpPr>
          <p:cNvPr id="10" name="Straight Connector 9"/>
          <p:cNvCxnSpPr/>
          <p:nvPr/>
        </p:nvCxnSpPr>
        <p:spPr>
          <a:xfrm>
            <a:off x="1840375" y="2569580"/>
            <a:ext cx="816015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9692" y="2569580"/>
            <a:ext cx="0" cy="2343847"/>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2184" y="2569580"/>
            <a:ext cx="0" cy="2343847"/>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p:txBody>
          <a:bodyPr/>
          <a:lstStyle/>
          <a:p>
            <a:r>
              <a:rPr lang="en-US" dirty="0" smtClean="0"/>
              <a:t>Results: How </a:t>
            </a:r>
            <a:r>
              <a:rPr lang="en-US" dirty="0" smtClean="0"/>
              <a:t>Much </a:t>
            </a:r>
            <a:r>
              <a:rPr lang="en-US" dirty="0" smtClean="0"/>
              <a:t>does </a:t>
            </a:r>
            <a:r>
              <a:rPr lang="en-US" dirty="0" smtClean="0"/>
              <a:t>Motion </a:t>
            </a:r>
            <a:r>
              <a:rPr lang="en-US" dirty="0" smtClean="0"/>
              <a:t>H</a:t>
            </a:r>
            <a:r>
              <a:rPr lang="en-US" dirty="0" smtClean="0"/>
              <a:t>elp? </a:t>
            </a:r>
            <a:r>
              <a:rPr lang="en-US" dirty="0" smtClean="0"/>
              <a:t>(simulation)</a:t>
            </a:r>
            <a:endParaRPr lang="en-US" dirty="0"/>
          </a:p>
        </p:txBody>
      </p:sp>
    </p:spTree>
    <p:extLst>
      <p:ext uri="{BB962C8B-B14F-4D97-AF65-F5344CB8AC3E}">
        <p14:creationId xmlns:p14="http://schemas.microsoft.com/office/powerpoint/2010/main" val="1704872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28081" y="1949882"/>
            <a:ext cx="6848475" cy="3838575"/>
          </a:xfrm>
          <a:prstGeom prst="rect">
            <a:avLst/>
          </a:prstGeom>
        </p:spPr>
      </p:pic>
      <p:sp>
        <p:nvSpPr>
          <p:cNvPr id="3" name="Content Placeholder 2"/>
          <p:cNvSpPr>
            <a:spLocks noGrp="1"/>
          </p:cNvSpPr>
          <p:nvPr>
            <p:ph sz="quarter"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32</a:t>
            </a:fld>
            <a:endParaRPr lang="en-US" dirty="0"/>
          </a:p>
        </p:txBody>
      </p:sp>
      <p:sp>
        <p:nvSpPr>
          <p:cNvPr id="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cxnSp>
        <p:nvCxnSpPr>
          <p:cNvPr id="8" name="Straight Connector 7"/>
          <p:cNvCxnSpPr/>
          <p:nvPr/>
        </p:nvCxnSpPr>
        <p:spPr>
          <a:xfrm>
            <a:off x="2480455" y="2199191"/>
            <a:ext cx="593434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80455" y="3925748"/>
            <a:ext cx="593434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98881" y="3925748"/>
            <a:ext cx="0" cy="120357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49899" y="2199191"/>
            <a:ext cx="0" cy="120357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p:txBody>
          <a:bodyPr/>
          <a:lstStyle/>
          <a:p>
            <a:r>
              <a:rPr lang="en-US" dirty="0" smtClean="0"/>
              <a:t>Results: How </a:t>
            </a:r>
            <a:r>
              <a:rPr lang="en-US" dirty="0" smtClean="0"/>
              <a:t>Much </a:t>
            </a:r>
            <a:r>
              <a:rPr lang="en-US" dirty="0" smtClean="0"/>
              <a:t>does </a:t>
            </a:r>
            <a:r>
              <a:rPr lang="en-US" dirty="0" smtClean="0"/>
              <a:t>Motion </a:t>
            </a:r>
            <a:r>
              <a:rPr lang="en-US" dirty="0" smtClean="0"/>
              <a:t>H</a:t>
            </a:r>
            <a:r>
              <a:rPr lang="en-US" dirty="0" smtClean="0"/>
              <a:t>elp? (real data)</a:t>
            </a:r>
            <a:endParaRPr lang="en-US" dirty="0"/>
          </a:p>
        </p:txBody>
      </p:sp>
    </p:spTree>
    <p:extLst>
      <p:ext uri="{BB962C8B-B14F-4D97-AF65-F5344CB8AC3E}">
        <p14:creationId xmlns:p14="http://schemas.microsoft.com/office/powerpoint/2010/main" val="740157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3</a:t>
            </a:r>
            <a:r>
              <a:rPr lang="en-US" dirty="0" smtClean="0"/>
              <a:t>0 second TAR is still a long time. Is it possible to improve?</a:t>
            </a:r>
          </a:p>
          <a:p>
            <a:r>
              <a:rPr lang="en-US" dirty="0" smtClean="0"/>
              <a:t>Yes, if the estimator knows </a:t>
            </a:r>
            <a:r>
              <a:rPr lang="en-US" i="1" dirty="0" smtClean="0"/>
              <a:t>how</a:t>
            </a:r>
            <a:r>
              <a:rPr lang="en-US" dirty="0" smtClean="0"/>
              <a:t> we moved, e.g., had a motion profile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This is synthetic aperture processing applied to GNSS [PanFal&amp;13], except applied non-coherently at the phase measurement level</a:t>
            </a:r>
          </a:p>
        </p:txBody>
      </p:sp>
      <p:pic>
        <p:nvPicPr>
          <p:cNvPr id="5" name="Picture 4"/>
          <p:cNvPicPr>
            <a:picLocks noChangeAspect="1"/>
          </p:cNvPicPr>
          <p:nvPr/>
        </p:nvPicPr>
        <p:blipFill>
          <a:blip r:embed="rId3"/>
          <a:stretch>
            <a:fillRect/>
          </a:stretch>
        </p:blipFill>
        <p:spPr>
          <a:xfrm>
            <a:off x="2224431" y="2357196"/>
            <a:ext cx="5877848" cy="3303824"/>
          </a:xfrm>
          <a:prstGeom prst="rect">
            <a:avLst/>
          </a:prstGeom>
        </p:spPr>
      </p:pic>
      <p:sp>
        <p:nvSpPr>
          <p:cNvPr id="2" name="Title 1"/>
          <p:cNvSpPr>
            <a:spLocks noGrp="1"/>
          </p:cNvSpPr>
          <p:nvPr>
            <p:ph type="title"/>
          </p:nvPr>
        </p:nvSpPr>
        <p:spPr/>
        <p:txBody>
          <a:bodyPr>
            <a:normAutofit/>
          </a:bodyPr>
          <a:lstStyle/>
          <a:p>
            <a:r>
              <a:rPr lang="en-US" dirty="0" smtClean="0"/>
              <a:t>Results: Antenna Motion with a </a:t>
            </a:r>
            <a:r>
              <a:rPr lang="en-US" dirty="0" smtClean="0"/>
              <a:t>Known </a:t>
            </a:r>
            <a:r>
              <a:rPr lang="en-US" dirty="0" smtClean="0"/>
              <a:t>Motion Profile</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33</a:t>
            </a:fld>
            <a:endParaRPr lang="en-US" dirty="0"/>
          </a:p>
        </p:txBody>
      </p:sp>
      <p:sp>
        <p:nvSpPr>
          <p:cNvPr id="9"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Second Contribution</a:t>
            </a:r>
            <a:endParaRPr lang="en-US" sz="900" b="1" dirty="0">
              <a:solidFill>
                <a:srgbClr val="FFFFFF"/>
              </a:solidFill>
              <a:latin typeface="+mn-lt"/>
            </a:endParaRPr>
          </a:p>
        </p:txBody>
      </p:sp>
      <p:cxnSp>
        <p:nvCxnSpPr>
          <p:cNvPr id="10" name="Straight Connector 9"/>
          <p:cNvCxnSpPr/>
          <p:nvPr/>
        </p:nvCxnSpPr>
        <p:spPr>
          <a:xfrm>
            <a:off x="2873994" y="2528978"/>
            <a:ext cx="514726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73994" y="4021102"/>
            <a:ext cx="5147262"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6468" y="2558006"/>
            <a:ext cx="15324" cy="104734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12574" y="4068943"/>
            <a:ext cx="15324" cy="104734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385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0" y="2743208"/>
            <a:ext cx="8503920" cy="1673225"/>
          </a:xfrm>
        </p:spPr>
        <p:txBody>
          <a:bodyPr/>
          <a:lstStyle/>
          <a:p>
            <a:r>
              <a:rPr lang="en-US" sz="4800" dirty="0" smtClean="0"/>
              <a:t>A Joint Structure from Motion and CDGNSS Framework for TAR Reduction and Pose Determination</a:t>
            </a:r>
            <a:endParaRPr lang="en-US" sz="4800" b="1" dirty="0"/>
          </a:p>
        </p:txBody>
      </p:sp>
      <p:sp>
        <p:nvSpPr>
          <p:cNvPr id="3" name="Title 2"/>
          <p:cNvSpPr>
            <a:spLocks noGrp="1"/>
          </p:cNvSpPr>
          <p:nvPr>
            <p:ph type="title"/>
          </p:nvPr>
        </p:nvSpPr>
        <p:spPr/>
        <p:txBody>
          <a:bodyPr/>
          <a:lstStyle/>
          <a:p>
            <a:r>
              <a:rPr lang="en-US" sz="2400" b="1" dirty="0" smtClean="0"/>
              <a:t>Third Contribution</a:t>
            </a:r>
            <a:endParaRPr lang="en-US" sz="2400" b="1" dirty="0"/>
          </a:p>
        </p:txBody>
      </p:sp>
      <p:sp>
        <p:nvSpPr>
          <p:cNvPr id="4" name="Slide Number Placeholder 3"/>
          <p:cNvSpPr>
            <a:spLocks noGrp="1"/>
          </p:cNvSpPr>
          <p:nvPr>
            <p:ph type="sldNum" sz="quarter" idx="10"/>
          </p:nvPr>
        </p:nvSpPr>
        <p:spPr/>
        <p:txBody>
          <a:bodyPr/>
          <a:lstStyle/>
          <a:p>
            <a:pPr>
              <a:defRPr/>
            </a:pPr>
            <a:fld id="{CCBA2651-4418-4A21-8D5E-1E736A971291}" type="slidenum">
              <a:rPr lang="en-US" smtClean="0"/>
              <a:pPr>
                <a:defRPr/>
              </a:pPr>
              <a:t>34</a:t>
            </a:fld>
            <a:endParaRPr lang="en-US" dirty="0"/>
          </a:p>
        </p:txBody>
      </p:sp>
      <p:sp>
        <p:nvSpPr>
          <p:cNvPr id="6" name="Rectangle 5"/>
          <p:cNvSpPr/>
          <p:nvPr/>
        </p:nvSpPr>
        <p:spPr>
          <a:xfrm>
            <a:off x="1183640" y="5474166"/>
            <a:ext cx="8353425" cy="1200329"/>
          </a:xfrm>
          <a:prstGeom prst="rect">
            <a:avLst/>
          </a:prstGeom>
        </p:spPr>
        <p:txBody>
          <a:bodyPr wrap="square">
            <a:spAutoFit/>
          </a:bodyPr>
          <a:lstStyle/>
          <a:p>
            <a:pPr marL="228600" indent="-228600">
              <a:buFont typeface="+mj-lt"/>
              <a:buAutoNum type="arabicPeriod"/>
            </a:pPr>
            <a:r>
              <a:rPr lang="en-US" sz="1200" dirty="0"/>
              <a:t>K. M. </a:t>
            </a:r>
            <a:r>
              <a:rPr lang="en-US" sz="1200" dirty="0" err="1"/>
              <a:t>Pesyna</a:t>
            </a:r>
            <a:r>
              <a:rPr lang="en-US" sz="1200" dirty="0"/>
              <a:t>, Jr., D. P. Shepard, R. W. Heath, Jr., and T. E. </a:t>
            </a:r>
            <a:r>
              <a:rPr lang="en-US" sz="1200" dirty="0" smtClean="0"/>
              <a:t>Humphreys, “VISRTK</a:t>
            </a:r>
            <a:r>
              <a:rPr lang="en-US" sz="1200" dirty="0"/>
              <a:t>: Fusion of camera and GNSS carrier phase measurements for </a:t>
            </a:r>
            <a:r>
              <a:rPr lang="en-US" sz="1200" dirty="0" smtClean="0"/>
              <a:t>fast, robust</a:t>
            </a:r>
            <a:r>
              <a:rPr lang="en-US" sz="1200" dirty="0"/>
              <a:t>, precise, and globally-referenced mobile device pose determination</a:t>
            </a:r>
            <a:r>
              <a:rPr lang="en-US" sz="1200" dirty="0" smtClean="0"/>
              <a:t>,“ IEEE </a:t>
            </a:r>
            <a:r>
              <a:rPr lang="en-US" sz="1200" dirty="0"/>
              <a:t>Transactions on Signal Processing, 2015. (In </a:t>
            </a:r>
            <a:r>
              <a:rPr lang="en-US" sz="1200" dirty="0" smtClean="0"/>
              <a:t>preparation).</a:t>
            </a:r>
          </a:p>
          <a:p>
            <a:pPr marL="228600" indent="-228600">
              <a:buFont typeface="+mj-lt"/>
              <a:buAutoNum type="arabicPeriod"/>
            </a:pPr>
            <a:endParaRPr lang="en-US" sz="1200" dirty="0"/>
          </a:p>
          <a:p>
            <a:pPr marL="228600" indent="-228600">
              <a:buFont typeface="+mj-lt"/>
              <a:buAutoNum type="arabicPeriod"/>
            </a:pPr>
            <a:r>
              <a:rPr lang="en-US" sz="1200" dirty="0"/>
              <a:t>D. P. Shepard, K. M. </a:t>
            </a:r>
            <a:r>
              <a:rPr lang="en-US" sz="1200" dirty="0" err="1"/>
              <a:t>Pesyna</a:t>
            </a:r>
            <a:r>
              <a:rPr lang="en-US" sz="1200" dirty="0"/>
              <a:t>, Jr., and T. E. Humphreys, </a:t>
            </a:r>
            <a:r>
              <a:rPr lang="en-US" sz="1200" dirty="0" smtClean="0"/>
              <a:t>“Precise augmented reality </a:t>
            </a:r>
            <a:r>
              <a:rPr lang="en-US" sz="1200" dirty="0"/>
              <a:t>enabled by carrier-phase </a:t>
            </a:r>
            <a:r>
              <a:rPr lang="en-US" sz="1200" dirty="0" err="1"/>
              <a:t>dierential</a:t>
            </a:r>
            <a:r>
              <a:rPr lang="en-US" sz="1200" dirty="0"/>
              <a:t> GPS," in Proceedings of the </a:t>
            </a:r>
            <a:r>
              <a:rPr lang="en-US" sz="1200" dirty="0" smtClean="0"/>
              <a:t>ION GNSS </a:t>
            </a:r>
            <a:r>
              <a:rPr lang="en-US" sz="1200" dirty="0"/>
              <a:t>Meeting, (Nashville, Tennessee), Institute of Navigation, 2012.</a:t>
            </a:r>
          </a:p>
        </p:txBody>
      </p:sp>
    </p:spTree>
    <p:extLst>
      <p:ext uri="{BB962C8B-B14F-4D97-AF65-F5344CB8AC3E}">
        <p14:creationId xmlns:p14="http://schemas.microsoft.com/office/powerpoint/2010/main" val="19524720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35</a:t>
            </a:fld>
            <a:endParaRPr lang="en-US" dirty="0"/>
          </a:p>
        </p:txBody>
      </p:sp>
      <p:sp>
        <p:nvSpPr>
          <p:cNvPr id="5"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
        <p:nvSpPr>
          <p:cNvPr id="6" name="Content Placeholder 2"/>
          <p:cNvSpPr>
            <a:spLocks noGrp="1"/>
          </p:cNvSpPr>
          <p:nvPr>
            <p:ph sz="quarter" idx="1"/>
          </p:nvPr>
        </p:nvSpPr>
        <p:spPr>
          <a:xfrm>
            <a:off x="1234438" y="2377326"/>
            <a:ext cx="8229600" cy="2416098"/>
          </a:xfrm>
        </p:spPr>
        <p:txBody>
          <a:bodyPr anchor="ctr"/>
          <a:lstStyle/>
          <a:p>
            <a:pPr algn="ctr">
              <a:buNone/>
            </a:pPr>
            <a:r>
              <a:rPr lang="en-US" sz="3200" dirty="0" smtClean="0"/>
              <a:t>Is </a:t>
            </a:r>
            <a:r>
              <a:rPr lang="en-US" sz="3200" dirty="0"/>
              <a:t>it possible </a:t>
            </a:r>
            <a:r>
              <a:rPr lang="en-US" sz="3200" dirty="0" smtClean="0"/>
              <a:t>to use the high-resolution camera on smartphones to measure the </a:t>
            </a:r>
            <a:r>
              <a:rPr lang="en-US" sz="3200" i="1" dirty="0" smtClean="0"/>
              <a:t>shape</a:t>
            </a:r>
            <a:r>
              <a:rPr lang="en-US" sz="3200" dirty="0" smtClean="0"/>
              <a:t> of </a:t>
            </a:r>
            <a:r>
              <a:rPr lang="en-US" sz="3200" dirty="0" smtClean="0"/>
              <a:t>a </a:t>
            </a:r>
            <a:r>
              <a:rPr lang="en-US" sz="3200" dirty="0" smtClean="0"/>
              <a:t>device’s trajectory to reduce TAR beyond what is achievable using motion alone? </a:t>
            </a:r>
            <a:endParaRPr lang="en-US" sz="3200" dirty="0"/>
          </a:p>
        </p:txBody>
      </p:sp>
      <p:pic>
        <p:nvPicPr>
          <p:cNvPr id="7" name="Picture 2" descr="http://www.popcreative.net/wp-content/uploads/2012/07/iphone_camera_icon.png"/>
          <p:cNvPicPr>
            <a:picLocks noChangeAspect="1" noChangeArrowheads="1"/>
          </p:cNvPicPr>
          <p:nvPr/>
        </p:nvPicPr>
        <p:blipFill>
          <a:blip r:embed="rId3" cstate="print"/>
          <a:srcRect/>
          <a:stretch>
            <a:fillRect/>
          </a:stretch>
        </p:blipFill>
        <p:spPr bwMode="auto">
          <a:xfrm>
            <a:off x="9673941" y="1565516"/>
            <a:ext cx="1024539" cy="1029092"/>
          </a:xfrm>
          <a:prstGeom prst="rect">
            <a:avLst/>
          </a:prstGeom>
          <a:noFill/>
        </p:spPr>
      </p:pic>
    </p:spTree>
    <p:extLst>
      <p:ext uri="{BB962C8B-B14F-4D97-AF65-F5344CB8AC3E}">
        <p14:creationId xmlns:p14="http://schemas.microsoft.com/office/powerpoint/2010/main" val="3356590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from Motion</a:t>
            </a:r>
            <a:endParaRPr lang="en-US" dirty="0"/>
          </a:p>
        </p:txBody>
      </p:sp>
      <p:sp>
        <p:nvSpPr>
          <p:cNvPr id="3" name="Content Placeholder 2"/>
          <p:cNvSpPr>
            <a:spLocks noGrp="1"/>
          </p:cNvSpPr>
          <p:nvPr>
            <p:ph sz="quarter" idx="1"/>
          </p:nvPr>
        </p:nvSpPr>
        <p:spPr>
          <a:xfrm>
            <a:off x="457200" y="1371600"/>
            <a:ext cx="5282244" cy="4724400"/>
          </a:xfrm>
        </p:spPr>
        <p:txBody>
          <a:bodyPr/>
          <a:lstStyle/>
          <a:p>
            <a:r>
              <a:rPr lang="en-US" dirty="0" smtClean="0"/>
              <a:t>Much prior work in the computer vision community</a:t>
            </a:r>
          </a:p>
          <a:p>
            <a:r>
              <a:rPr lang="en-US" dirty="0" smtClean="0"/>
              <a:t>Known as</a:t>
            </a:r>
          </a:p>
          <a:p>
            <a:pPr lvl="1"/>
            <a:r>
              <a:rPr lang="en-US" dirty="0" smtClean="0"/>
              <a:t>Structure from </a:t>
            </a:r>
            <a:r>
              <a:rPr lang="en-US" dirty="0"/>
              <a:t>motion [HarZis00], [TriMcL&amp;00</a:t>
            </a:r>
            <a:r>
              <a:rPr lang="en-US" dirty="0" smtClean="0"/>
              <a:t>], </a:t>
            </a:r>
            <a:r>
              <a:rPr lang="en-US" dirty="0"/>
              <a:t>[KleMur07] </a:t>
            </a:r>
            <a:endParaRPr lang="en-US" dirty="0" smtClean="0"/>
          </a:p>
          <a:p>
            <a:pPr lvl="1"/>
            <a:r>
              <a:rPr lang="en-US" dirty="0"/>
              <a:t>Photogrammetry [StraMon&amp;12</a:t>
            </a:r>
            <a:r>
              <a:rPr lang="en-US" dirty="0" smtClean="0"/>
              <a:t>]</a:t>
            </a:r>
            <a:endParaRPr lang="en-US" dirty="0"/>
          </a:p>
          <a:p>
            <a:pPr lvl="1"/>
            <a:r>
              <a:rPr lang="en-US" dirty="0" smtClean="0"/>
              <a:t> Vision-based </a:t>
            </a:r>
            <a:r>
              <a:rPr lang="en-US" dirty="0"/>
              <a:t>Simultaneous Localization and mapping (VSLAM</a:t>
            </a:r>
            <a:r>
              <a:rPr lang="en-US" dirty="0" smtClean="0"/>
              <a:t>) [</a:t>
            </a:r>
            <a:r>
              <a:rPr lang="en-US" dirty="0"/>
              <a:t>NueWei&amp;11</a:t>
            </a:r>
            <a:r>
              <a:rPr lang="en-US" dirty="0" smtClean="0"/>
              <a:t>], </a:t>
            </a:r>
            <a:r>
              <a:rPr lang="en-US" dirty="0"/>
              <a:t>[StraMon&amp;12</a:t>
            </a:r>
            <a:r>
              <a:rPr lang="en-US" dirty="0" smtClean="0"/>
              <a:t>]</a:t>
            </a:r>
          </a:p>
          <a:p>
            <a:r>
              <a:rPr lang="en-US" dirty="0" smtClean="0"/>
              <a:t>Borrow concepts </a:t>
            </a:r>
            <a:r>
              <a:rPr lang="en-US" dirty="0"/>
              <a:t>from this technique to optimally fuse </a:t>
            </a:r>
            <a:r>
              <a:rPr lang="en-US" dirty="0" smtClean="0"/>
              <a:t>GNSS </a:t>
            </a:r>
            <a:r>
              <a:rPr lang="en-US" dirty="0"/>
              <a:t>and camera measurements. </a:t>
            </a:r>
          </a:p>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36</a:t>
            </a:fld>
            <a:endParaRPr lang="en-US" dirty="0"/>
          </a:p>
        </p:txBody>
      </p:sp>
      <p:pic>
        <p:nvPicPr>
          <p:cNvPr id="2050" name="Picture 2" descr="http://openmvg.readthedocs.org/en/latest/_images/structureFromMo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655" y="1371600"/>
            <a:ext cx="4695825" cy="2609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60374" y="3827562"/>
            <a:ext cx="1577676" cy="307777"/>
          </a:xfrm>
          <a:prstGeom prst="rect">
            <a:avLst/>
          </a:prstGeom>
        </p:spPr>
        <p:txBody>
          <a:bodyPr wrap="none">
            <a:spAutoFit/>
          </a:bodyPr>
          <a:lstStyle/>
          <a:p>
            <a:r>
              <a:rPr lang="en-US" sz="1400" dirty="0" err="1" smtClean="0"/>
              <a:t>OpenMVG</a:t>
            </a:r>
            <a:r>
              <a:rPr lang="en-US" sz="1400" dirty="0" smtClean="0"/>
              <a:t>, 2015 </a:t>
            </a:r>
            <a:endParaRPr lang="en-US" sz="1400" dirty="0"/>
          </a:p>
        </p:txBody>
      </p:sp>
      <p:pic>
        <p:nvPicPr>
          <p:cNvPr id="2054" name="Picture 6" descr="http://static01.nyt.com/images/2010/02/23/science/23crowd01_span/23crowd01_span-articl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907" y="4399881"/>
            <a:ext cx="4465320" cy="21582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890299" y="6404232"/>
            <a:ext cx="2102948" cy="307777"/>
          </a:xfrm>
          <a:prstGeom prst="rect">
            <a:avLst/>
          </a:prstGeom>
        </p:spPr>
        <p:txBody>
          <a:bodyPr wrap="none">
            <a:spAutoFit/>
          </a:bodyPr>
          <a:lstStyle/>
          <a:p>
            <a:r>
              <a:rPr lang="en-US" sz="1400" dirty="0"/>
              <a:t>Agarwal</a:t>
            </a:r>
            <a:r>
              <a:rPr lang="en-US" sz="1400" dirty="0" smtClean="0"/>
              <a:t>, </a:t>
            </a:r>
            <a:r>
              <a:rPr lang="en-US" sz="1400" dirty="0" err="1" smtClean="0"/>
              <a:t>Snavely</a:t>
            </a:r>
            <a:r>
              <a:rPr lang="en-US" sz="1400" dirty="0" smtClean="0"/>
              <a:t>, 2009 </a:t>
            </a:r>
            <a:endParaRPr lang="en-US" sz="1400" dirty="0"/>
          </a:p>
        </p:txBody>
      </p:sp>
      <p:sp>
        <p:nvSpPr>
          <p:cNvPr id="10"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
        <p:nvSpPr>
          <p:cNvPr id="11" name="Rectangle 10"/>
          <p:cNvSpPr/>
          <p:nvPr/>
        </p:nvSpPr>
        <p:spPr>
          <a:xfrm>
            <a:off x="8092610" y="4644365"/>
            <a:ext cx="1080745" cy="307777"/>
          </a:xfrm>
          <a:prstGeom prst="rect">
            <a:avLst/>
          </a:prstGeom>
        </p:spPr>
        <p:txBody>
          <a:bodyPr wrap="none">
            <a:spAutoFit/>
          </a:bodyPr>
          <a:lstStyle/>
          <a:p>
            <a:r>
              <a:rPr lang="en-US" sz="1400" dirty="0" smtClean="0"/>
              <a:t>Colosseum</a:t>
            </a:r>
            <a:endParaRPr lang="en-US" sz="1400" dirty="0"/>
          </a:p>
        </p:txBody>
      </p:sp>
    </p:spTree>
    <p:extLst>
      <p:ext uri="{BB962C8B-B14F-4D97-AF65-F5344CB8AC3E}">
        <p14:creationId xmlns:p14="http://schemas.microsoft.com/office/powerpoint/2010/main" val="4236852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Framework: VISRTK</a:t>
            </a:r>
            <a:endParaRPr lang="en-US" dirty="0"/>
          </a:p>
        </p:txBody>
      </p:sp>
      <p:sp>
        <p:nvSpPr>
          <p:cNvPr id="3" name="Content Placeholder 2"/>
          <p:cNvSpPr>
            <a:spLocks noGrp="1"/>
          </p:cNvSpPr>
          <p:nvPr>
            <p:ph sz="quarter" idx="1"/>
          </p:nvPr>
        </p:nvSpPr>
        <p:spPr>
          <a:xfrm>
            <a:off x="457200" y="1371600"/>
            <a:ext cx="6226511" cy="4724400"/>
          </a:xfrm>
        </p:spPr>
        <p:txBody>
          <a:bodyPr/>
          <a:lstStyle/>
          <a:p>
            <a:r>
              <a:rPr lang="en-US" sz="3200" dirty="0" smtClean="0"/>
              <a:t>“</a:t>
            </a:r>
            <a:r>
              <a:rPr lang="en-US" sz="3200" dirty="0" smtClean="0"/>
              <a:t>VISRTK</a:t>
            </a:r>
            <a:r>
              <a:rPr lang="en-US" sz="3200" dirty="0" smtClean="0"/>
              <a:t>”: Combining </a:t>
            </a:r>
            <a:r>
              <a:rPr lang="en-US" sz="3200" i="1" dirty="0" smtClean="0"/>
              <a:t>vision</a:t>
            </a:r>
            <a:r>
              <a:rPr lang="en-US" sz="3200" dirty="0" smtClean="0"/>
              <a:t> </a:t>
            </a:r>
            <a:r>
              <a:rPr lang="en-US" sz="3200" dirty="0" smtClean="0"/>
              <a:t>with the </a:t>
            </a:r>
            <a:r>
              <a:rPr lang="en-US" sz="3200" i="1" dirty="0" smtClean="0"/>
              <a:t>RTK</a:t>
            </a:r>
            <a:r>
              <a:rPr lang="en-US" sz="3200" dirty="0" smtClean="0"/>
              <a:t> algorithm, the alternative name for CDGNSS</a:t>
            </a:r>
            <a:endParaRPr lang="en-US" sz="3200" dirty="0"/>
          </a:p>
          <a:p>
            <a:endParaRPr lang="en-US" sz="3200"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37</a:t>
            </a:fld>
            <a:endParaRPr lang="en-US" dirty="0"/>
          </a:p>
        </p:txBody>
      </p:sp>
      <p:pic>
        <p:nvPicPr>
          <p:cNvPr id="5" name="Picture 2" descr="C:\Users\todd\Documents\outreach\ignss2015\IMG_23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01" r="2423"/>
          <a:stretch/>
        </p:blipFill>
        <p:spPr bwMode="auto">
          <a:xfrm>
            <a:off x="6683711" y="1911632"/>
            <a:ext cx="4014769" cy="41843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96742" y="6266700"/>
            <a:ext cx="1937390" cy="369332"/>
          </a:xfrm>
          <a:prstGeom prst="rect">
            <a:avLst/>
          </a:prstGeom>
        </p:spPr>
        <p:txBody>
          <a:bodyPr wrap="none">
            <a:spAutoFit/>
          </a:bodyPr>
          <a:lstStyle/>
          <a:p>
            <a:r>
              <a:rPr lang="en-US" dirty="0" smtClean="0"/>
              <a:t>VISRTK Platform</a:t>
            </a:r>
            <a:endParaRPr lang="en-US" dirty="0"/>
          </a:p>
        </p:txBody>
      </p:sp>
    </p:spTree>
    <p:extLst>
      <p:ext uri="{BB962C8B-B14F-4D97-AF65-F5344CB8AC3E}">
        <p14:creationId xmlns:p14="http://schemas.microsoft.com/office/powerpoint/2010/main" val="3146370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610_14361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0" y="0"/>
            <a:ext cx="10972800" cy="6858000"/>
          </a:xfrm>
          <a:prstGeom prst="rect">
            <a:avLst/>
          </a:prstGeom>
          <a:noFill/>
          <a:ln>
            <a:noFill/>
          </a:ln>
        </p:spPr>
      </p:pic>
    </p:spTree>
    <p:extLst>
      <p:ext uri="{BB962C8B-B14F-4D97-AF65-F5344CB8AC3E}">
        <p14:creationId xmlns:p14="http://schemas.microsoft.com/office/powerpoint/2010/main" val="821212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610_14365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0" y="0"/>
            <a:ext cx="10972800" cy="6858000"/>
          </a:xfrm>
          <a:prstGeom prst="rect">
            <a:avLst/>
          </a:prstGeom>
          <a:noFill/>
          <a:ln>
            <a:noFill/>
          </a:ln>
        </p:spPr>
      </p:pic>
    </p:spTree>
    <p:extLst>
      <p:ext uri="{BB962C8B-B14F-4D97-AF65-F5344CB8AC3E}">
        <p14:creationId xmlns:p14="http://schemas.microsoft.com/office/powerpoint/2010/main" val="2329013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a:t>
            </a:r>
            <a:r>
              <a:rPr lang="en-US" dirty="0" smtClean="0"/>
              <a:t>It’s </a:t>
            </a:r>
            <a:r>
              <a:rPr lang="en-US" dirty="0"/>
              <a:t>G</a:t>
            </a:r>
            <a:r>
              <a:rPr lang="en-US" dirty="0" smtClean="0"/>
              <a:t>oing</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4</a:t>
            </a:fld>
            <a:endParaRPr lang="en-US" dirty="0"/>
          </a:p>
        </p:txBody>
      </p:sp>
      <p:cxnSp>
        <p:nvCxnSpPr>
          <p:cNvPr id="5" name="Straight Connector 4"/>
          <p:cNvCxnSpPr/>
          <p:nvPr/>
        </p:nvCxnSpPr>
        <p:spPr>
          <a:xfrm>
            <a:off x="2844727" y="2168381"/>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22793" y="5230779"/>
            <a:ext cx="2549471" cy="369332"/>
          </a:xfrm>
          <a:prstGeom prst="rect">
            <a:avLst/>
          </a:prstGeom>
          <a:noFill/>
        </p:spPr>
        <p:txBody>
          <a:bodyPr wrap="square" rtlCol="0">
            <a:spAutoFit/>
          </a:bodyPr>
          <a:lstStyle/>
          <a:p>
            <a:pPr algn="ctr"/>
            <a:r>
              <a:rPr lang="en-US" dirty="0" smtClean="0"/>
              <a:t>Autonomous Driving</a:t>
            </a:r>
            <a:endParaRPr lang="en-US" dirty="0"/>
          </a:p>
        </p:txBody>
      </p:sp>
      <p:sp>
        <p:nvSpPr>
          <p:cNvPr id="9" name="TextBox 8"/>
          <p:cNvSpPr txBox="1"/>
          <p:nvPr/>
        </p:nvSpPr>
        <p:spPr>
          <a:xfrm>
            <a:off x="5547106" y="5230779"/>
            <a:ext cx="2549471" cy="369332"/>
          </a:xfrm>
          <a:prstGeom prst="rect">
            <a:avLst/>
          </a:prstGeom>
          <a:noFill/>
        </p:spPr>
        <p:txBody>
          <a:bodyPr wrap="square" rtlCol="0">
            <a:spAutoFit/>
          </a:bodyPr>
          <a:lstStyle/>
          <a:p>
            <a:pPr algn="ctr"/>
            <a:r>
              <a:rPr lang="en-US" dirty="0" smtClean="0"/>
              <a:t>Large-scale Mapping</a:t>
            </a:r>
            <a:endParaRPr lang="en-US" dirty="0"/>
          </a:p>
        </p:txBody>
      </p:sp>
      <p:sp>
        <p:nvSpPr>
          <p:cNvPr id="10" name="TextBox 9"/>
          <p:cNvSpPr txBox="1"/>
          <p:nvPr/>
        </p:nvSpPr>
        <p:spPr>
          <a:xfrm>
            <a:off x="291719" y="5232896"/>
            <a:ext cx="2549471" cy="369332"/>
          </a:xfrm>
          <a:prstGeom prst="rect">
            <a:avLst/>
          </a:prstGeom>
          <a:noFill/>
        </p:spPr>
        <p:txBody>
          <a:bodyPr wrap="square" rtlCol="0">
            <a:spAutoFit/>
          </a:bodyPr>
          <a:lstStyle/>
          <a:p>
            <a:pPr algn="ctr"/>
            <a:r>
              <a:rPr lang="en-US" dirty="0" smtClean="0"/>
              <a:t>Virtual Reality</a:t>
            </a:r>
            <a:endParaRPr lang="en-US" dirty="0"/>
          </a:p>
        </p:txBody>
      </p:sp>
      <p:cxnSp>
        <p:nvCxnSpPr>
          <p:cNvPr id="13" name="Straight Connector 12"/>
          <p:cNvCxnSpPr/>
          <p:nvPr/>
        </p:nvCxnSpPr>
        <p:spPr>
          <a:xfrm>
            <a:off x="8004871" y="2375658"/>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01047" y="2332675"/>
            <a:ext cx="0" cy="2456481"/>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050" name="Picture 2" descr="http://images.newseveryday.com/data/images/full/17286/vr-telegraph-co-u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52" r="24167"/>
          <a:stretch/>
        </p:blipFill>
        <p:spPr bwMode="auto">
          <a:xfrm>
            <a:off x="579375" y="2387142"/>
            <a:ext cx="1965089" cy="2352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urongeomatics.com/wp-content/uploads/2013/04/high-mappi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19" t="5080" r="18232" b="7362"/>
          <a:stretch/>
        </p:blipFill>
        <p:spPr bwMode="auto">
          <a:xfrm>
            <a:off x="5993096" y="2332675"/>
            <a:ext cx="1907730" cy="25424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extremetech.com/wp-content/uploads/2014/09/Toyota-Prius-Google-Autonomo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2716" y="2816354"/>
            <a:ext cx="2390773" cy="14942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wired.com/wp-content/uploads/blogs/playbook/wp-content/uploads/2012/08/ff_americascup_ellisonb_f.jpg"/>
          <p:cNvPicPr>
            <a:picLocks noChangeAspect="1" noChangeArrowheads="1"/>
          </p:cNvPicPr>
          <p:nvPr/>
        </p:nvPicPr>
        <p:blipFill rotWithShape="1">
          <a:blip r:embed="rId6">
            <a:extLst>
              <a:ext uri="{28A0092B-C50C-407E-A947-70E740481C1C}">
                <a14:useLocalDpi xmlns:a14="http://schemas.microsoft.com/office/drawing/2010/main" val="0"/>
              </a:ext>
            </a:extLst>
          </a:blip>
          <a:srcRect l="22884" r="19752"/>
          <a:stretch/>
        </p:blipFill>
        <p:spPr bwMode="auto">
          <a:xfrm>
            <a:off x="2958194" y="2171898"/>
            <a:ext cx="2320908" cy="278314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41497" y="5230779"/>
            <a:ext cx="2549471" cy="369332"/>
          </a:xfrm>
          <a:prstGeom prst="rect">
            <a:avLst/>
          </a:prstGeom>
          <a:noFill/>
        </p:spPr>
        <p:txBody>
          <a:bodyPr wrap="square" rtlCol="0">
            <a:spAutoFit/>
          </a:bodyPr>
          <a:lstStyle/>
          <a:p>
            <a:pPr algn="ctr"/>
            <a:r>
              <a:rPr lang="en-US" dirty="0" smtClean="0"/>
              <a:t>Augmented Reality</a:t>
            </a:r>
            <a:endParaRPr lang="en-US" dirty="0"/>
          </a:p>
        </p:txBody>
      </p:sp>
      <p:sp>
        <p:nvSpPr>
          <p:cNvPr id="23"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spTree>
    <p:extLst>
      <p:ext uri="{BB962C8B-B14F-4D97-AF65-F5344CB8AC3E}">
        <p14:creationId xmlns:p14="http://schemas.microsoft.com/office/powerpoint/2010/main" val="3472775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610_14373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0" y="0"/>
            <a:ext cx="10972800" cy="6858000"/>
          </a:xfrm>
          <a:prstGeom prst="rect">
            <a:avLst/>
          </a:prstGeom>
          <a:noFill/>
          <a:ln>
            <a:noFill/>
          </a:ln>
        </p:spPr>
      </p:pic>
    </p:spTree>
    <p:extLst>
      <p:ext uri="{BB962C8B-B14F-4D97-AF65-F5344CB8AC3E}">
        <p14:creationId xmlns:p14="http://schemas.microsoft.com/office/powerpoint/2010/main" val="2738122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610_14380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0" y="0"/>
            <a:ext cx="10972800" cy="6858000"/>
          </a:xfrm>
          <a:prstGeom prst="rect">
            <a:avLst/>
          </a:prstGeom>
          <a:noFill/>
          <a:ln>
            <a:noFill/>
          </a:ln>
        </p:spPr>
      </p:pic>
    </p:spTree>
    <p:extLst>
      <p:ext uri="{BB962C8B-B14F-4D97-AF65-F5344CB8AC3E}">
        <p14:creationId xmlns:p14="http://schemas.microsoft.com/office/powerpoint/2010/main" val="889204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Scene Reconstruction</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a:pPr>
                <a:defRPr/>
              </a:pPr>
              <a:t>42</a:t>
            </a:fld>
            <a:endParaRPr lang="en-US" dirty="0"/>
          </a:p>
        </p:txBody>
      </p:sp>
      <p:sp>
        <p:nvSpPr>
          <p:cNvPr id="6" name="Content Placeholder 5"/>
          <p:cNvSpPr>
            <a:spLocks noGrp="1"/>
          </p:cNvSpPr>
          <p:nvPr>
            <p:ph sz="quarter" idx="1"/>
          </p:nvPr>
        </p:nvSpPr>
        <p:spPr/>
        <p:txBody>
          <a:bodyPr/>
          <a:lstStyle/>
          <a:p>
            <a:endParaRPr lang="en-US"/>
          </a:p>
        </p:txBody>
      </p:sp>
      <p:pic>
        <p:nvPicPr>
          <p:cNvPr id="7" name="Picture 6" descr="sparseCloud8"/>
          <p:cNvPicPr>
            <a:picLocks noGrp="1" noChangeAspect="1"/>
          </p:cNvPicPr>
          <p:nvPr isPhoto="1"/>
        </p:nvPicPr>
        <p:blipFill>
          <a:blip r:embed="rId3" cstate="print">
            <a:clrChange>
              <a:clrFrom>
                <a:srgbClr val="FFFFFF"/>
              </a:clrFrom>
              <a:clrTo>
                <a:srgbClr val="FFFFFF">
                  <a:alpha val="0"/>
                </a:srgbClr>
              </a:clrTo>
            </a:clrChange>
            <a:lum/>
            <a:extLst>
              <a:ext uri="{28A0092B-C50C-407E-A947-70E740481C1C}">
                <a14:useLocalDpi xmlns:a14="http://schemas.microsoft.com/office/drawing/2010/main" val="0"/>
              </a:ext>
            </a:extLst>
          </a:blip>
          <a:stretch>
            <a:fillRect/>
          </a:stretch>
        </p:blipFill>
        <p:spPr>
          <a:xfrm>
            <a:off x="1583238" y="1537679"/>
            <a:ext cx="8463587" cy="4823574"/>
          </a:xfrm>
          <a:prstGeom prst="rect">
            <a:avLst/>
          </a:prstGeom>
          <a:noFill/>
          <a:ln>
            <a:noFill/>
          </a:ln>
        </p:spPr>
      </p:pic>
      <p:sp>
        <p:nvSpPr>
          <p:cNvPr id="3" name="Rectangle 2"/>
          <p:cNvSpPr/>
          <p:nvPr/>
        </p:nvSpPr>
        <p:spPr>
          <a:xfrm>
            <a:off x="7782104" y="6361253"/>
            <a:ext cx="2916376" cy="369332"/>
          </a:xfrm>
          <a:prstGeom prst="rect">
            <a:avLst/>
          </a:prstGeom>
        </p:spPr>
        <p:txBody>
          <a:bodyPr wrap="none">
            <a:spAutoFit/>
          </a:bodyPr>
          <a:lstStyle/>
          <a:p>
            <a:r>
              <a:rPr lang="en-US" dirty="0" smtClean="0"/>
              <a:t>C.C. Wu, </a:t>
            </a:r>
            <a:r>
              <a:rPr lang="en-US" dirty="0" err="1" smtClean="0"/>
              <a:t>VisualSFM</a:t>
            </a:r>
            <a:r>
              <a:rPr lang="en-US" dirty="0" smtClean="0"/>
              <a:t>, 2011</a:t>
            </a:r>
            <a:endParaRPr lang="en-US" dirty="0"/>
          </a:p>
        </p:txBody>
      </p:sp>
    </p:spTree>
    <p:extLst>
      <p:ext uri="{BB962C8B-B14F-4D97-AF65-F5344CB8AC3E}">
        <p14:creationId xmlns:p14="http://schemas.microsoft.com/office/powerpoint/2010/main" val="2579549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Dense Scene Reconstruction</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a:pPr>
                <a:defRPr/>
              </a:pPr>
              <a:t>43</a:t>
            </a:fld>
            <a:endParaRPr lang="en-US" dirty="0"/>
          </a:p>
        </p:txBody>
      </p:sp>
      <p:sp>
        <p:nvSpPr>
          <p:cNvPr id="6" name="Content Placeholder 5"/>
          <p:cNvSpPr>
            <a:spLocks noGrp="1"/>
          </p:cNvSpPr>
          <p:nvPr>
            <p:ph sz="quarter" idx="1"/>
          </p:nvPr>
        </p:nvSpPr>
        <p:spPr/>
        <p:txBody>
          <a:bodyPr/>
          <a:lstStyle/>
          <a:p>
            <a:endParaRPr lang="en-US" dirty="0"/>
          </a:p>
        </p:txBody>
      </p:sp>
      <p:pic>
        <p:nvPicPr>
          <p:cNvPr id="8" name="Picture 7" descr="denseCloud3"/>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6610" r="18017" b="12071"/>
          <a:stretch/>
        </p:blipFill>
        <p:spPr>
          <a:xfrm>
            <a:off x="1466999" y="1547332"/>
            <a:ext cx="8707147" cy="5270157"/>
          </a:xfrm>
          <a:prstGeom prst="rect">
            <a:avLst/>
          </a:prstGeom>
          <a:noFill/>
          <a:ln>
            <a:noFill/>
          </a:ln>
        </p:spPr>
      </p:pic>
    </p:spTree>
    <p:extLst>
      <p:ext uri="{BB962C8B-B14F-4D97-AF65-F5344CB8AC3E}">
        <p14:creationId xmlns:p14="http://schemas.microsoft.com/office/powerpoint/2010/main" val="13875052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Rotational, Translational, and Scale Ambiguity</a:t>
            </a:r>
            <a:endParaRPr lang="en-US" dirty="0"/>
          </a:p>
        </p:txBody>
      </p:sp>
      <p:sp>
        <p:nvSpPr>
          <p:cNvPr id="8" name="Content Placeholder 7"/>
          <p:cNvSpPr>
            <a:spLocks noGrp="1"/>
          </p:cNvSpPr>
          <p:nvPr>
            <p:ph sz="quarter" idx="1"/>
          </p:nvPr>
        </p:nvSpPr>
        <p:spPr/>
        <p:txBody>
          <a:bodyPr/>
          <a:lstStyle/>
          <a:p>
            <a:endParaRPr lang="en-US" dirty="0"/>
          </a:p>
        </p:txBody>
      </p:sp>
      <p:pic>
        <p:nvPicPr>
          <p:cNvPr id="4" name="Picture 3" descr="denseCloud3"/>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5144" t="1041" r="16631" b="13266"/>
          <a:stretch/>
        </p:blipFill>
        <p:spPr>
          <a:xfrm rot="2909593">
            <a:off x="3830965" y="2394286"/>
            <a:ext cx="3728853" cy="2107612"/>
          </a:xfrm>
          <a:prstGeom prst="rect">
            <a:avLst/>
          </a:prstGeom>
          <a:noFill/>
          <a:ln>
            <a:noFill/>
          </a:ln>
        </p:spPr>
      </p:pic>
      <p:pic>
        <p:nvPicPr>
          <p:cNvPr id="1030" name="Picture 6" descr="http://mathforum.org/mathimages/imgUpload/XYZ_Graph.jpe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210" b="36168"/>
          <a:stretch/>
        </p:blipFill>
        <p:spPr bwMode="auto">
          <a:xfrm>
            <a:off x="3736886" y="3145758"/>
            <a:ext cx="2862990" cy="23969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70649" y="5304090"/>
            <a:ext cx="191664" cy="238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3766481" y="5423386"/>
            <a:ext cx="2668359" cy="369332"/>
          </a:xfrm>
          <a:prstGeom prst="rect">
            <a:avLst/>
          </a:prstGeom>
          <a:noFill/>
        </p:spPr>
        <p:txBody>
          <a:bodyPr wrap="none" rtlCol="0">
            <a:spAutoFit/>
          </a:bodyPr>
          <a:lstStyle/>
          <a:p>
            <a:r>
              <a:rPr lang="en-US" dirty="0" smtClean="0"/>
              <a:t>Vision Reference Frame</a:t>
            </a:r>
          </a:p>
        </p:txBody>
      </p:sp>
      <p:sp>
        <p:nvSpPr>
          <p:cNvPr id="9"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Tree>
    <p:extLst>
      <p:ext uri="{BB962C8B-B14F-4D97-AF65-F5344CB8AC3E}">
        <p14:creationId xmlns:p14="http://schemas.microsoft.com/office/powerpoint/2010/main" val="3393352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45</a:t>
            </a:fld>
            <a:endParaRPr lang="en-US" dirty="0"/>
          </a:p>
        </p:txBody>
      </p:sp>
      <p:sp>
        <p:nvSpPr>
          <p:cNvPr id="5" name="Rounded Rectangle 4"/>
          <p:cNvSpPr/>
          <p:nvPr/>
        </p:nvSpPr>
        <p:spPr>
          <a:xfrm>
            <a:off x="6096693" y="2895874"/>
            <a:ext cx="1456841" cy="8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VISRTK</a:t>
            </a:r>
            <a:endParaRPr lang="en-US" dirty="0"/>
          </a:p>
        </p:txBody>
      </p:sp>
      <p:cxnSp>
        <p:nvCxnSpPr>
          <p:cNvPr id="13" name="Elbow Connector 12"/>
          <p:cNvCxnSpPr>
            <a:stCxn id="20" idx="2"/>
          </p:cNvCxnSpPr>
          <p:nvPr/>
        </p:nvCxnSpPr>
        <p:spPr>
          <a:xfrm rot="16200000" flipH="1">
            <a:off x="5498700" y="2540460"/>
            <a:ext cx="242579" cy="95340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62411" y="2249543"/>
            <a:ext cx="1761750" cy="646331"/>
          </a:xfrm>
          <a:prstGeom prst="rect">
            <a:avLst/>
          </a:prstGeom>
          <a:noFill/>
          <a:ln>
            <a:noFill/>
          </a:ln>
        </p:spPr>
        <p:txBody>
          <a:bodyPr wrap="square" rtlCol="0">
            <a:spAutoFit/>
          </a:bodyPr>
          <a:lstStyle/>
          <a:p>
            <a:pPr algn="ctr"/>
            <a:r>
              <a:rPr lang="en-US" dirty="0" smtClean="0"/>
              <a:t>GNSS Phase Measurements</a:t>
            </a:r>
            <a:endParaRPr lang="en-US" dirty="0"/>
          </a:p>
        </p:txBody>
      </p:sp>
      <p:sp>
        <p:nvSpPr>
          <p:cNvPr id="21" name="TextBox 20"/>
          <p:cNvSpPr txBox="1"/>
          <p:nvPr/>
        </p:nvSpPr>
        <p:spPr>
          <a:xfrm>
            <a:off x="2880917" y="3068687"/>
            <a:ext cx="1863580" cy="646331"/>
          </a:xfrm>
          <a:prstGeom prst="rect">
            <a:avLst/>
          </a:prstGeom>
          <a:noFill/>
        </p:spPr>
        <p:txBody>
          <a:bodyPr wrap="square" rtlCol="0">
            <a:spAutoFit/>
          </a:bodyPr>
          <a:lstStyle/>
          <a:p>
            <a:pPr algn="ctr"/>
            <a:r>
              <a:rPr lang="en-US" dirty="0" smtClean="0"/>
              <a:t>Points Measurements</a:t>
            </a:r>
            <a:endParaRPr lang="en-US" dirty="0"/>
          </a:p>
        </p:txBody>
      </p:sp>
      <p:cxnSp>
        <p:nvCxnSpPr>
          <p:cNvPr id="23" name="Straight Arrow Connector 22"/>
          <p:cNvCxnSpPr>
            <a:stCxn id="5" idx="3"/>
          </p:cNvCxnSpPr>
          <p:nvPr/>
        </p:nvCxnSpPr>
        <p:spPr>
          <a:xfrm flipV="1">
            <a:off x="7553534" y="3329826"/>
            <a:ext cx="91144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8506942" y="3068687"/>
            <a:ext cx="2191538" cy="2585323"/>
          </a:xfrm>
          <a:prstGeom prst="rect">
            <a:avLst/>
          </a:prstGeom>
          <a:noFill/>
        </p:spPr>
        <p:txBody>
          <a:bodyPr wrap="square" rtlCol="0">
            <a:spAutoFit/>
          </a:bodyPr>
          <a:lstStyle/>
          <a:p>
            <a:pPr marL="342900" indent="-342900">
              <a:buFont typeface="+mj-lt"/>
              <a:buAutoNum type="arabicPeriod"/>
            </a:pPr>
            <a:r>
              <a:rPr lang="en-US" dirty="0" smtClean="0"/>
              <a:t>Integer Ambiguities</a:t>
            </a:r>
          </a:p>
          <a:p>
            <a:pPr marL="342900" indent="-342900">
              <a:buFont typeface="+mj-lt"/>
              <a:buAutoNum type="arabicPeriod"/>
            </a:pPr>
            <a:r>
              <a:rPr lang="en-US" dirty="0" smtClean="0"/>
              <a:t>Camera Positions</a:t>
            </a:r>
          </a:p>
          <a:p>
            <a:pPr marL="342900" indent="-342900">
              <a:buFont typeface="+mj-lt"/>
              <a:buAutoNum type="arabicPeriod"/>
            </a:pPr>
            <a:r>
              <a:rPr lang="en-US" dirty="0" smtClean="0"/>
              <a:t>Camera Orientations</a:t>
            </a:r>
          </a:p>
          <a:p>
            <a:pPr marL="342900" indent="-342900">
              <a:buFont typeface="+mj-lt"/>
              <a:buAutoNum type="arabicPeriod"/>
            </a:pPr>
            <a:r>
              <a:rPr lang="en-US" dirty="0" smtClean="0"/>
              <a:t>Point Feature Positions</a:t>
            </a:r>
          </a:p>
          <a:p>
            <a:pPr marL="342900" indent="-342900">
              <a:buFont typeface="+mj-lt"/>
              <a:buAutoNum type="arabicPeriod"/>
            </a:pPr>
            <a:endParaRPr lang="en-US" dirty="0"/>
          </a:p>
        </p:txBody>
      </p:sp>
      <p:sp>
        <p:nvSpPr>
          <p:cNvPr id="36" name="TextBox 35"/>
          <p:cNvSpPr txBox="1"/>
          <p:nvPr/>
        </p:nvSpPr>
        <p:spPr>
          <a:xfrm>
            <a:off x="745476" y="4666949"/>
            <a:ext cx="1783225" cy="369332"/>
          </a:xfrm>
          <a:prstGeom prst="rect">
            <a:avLst/>
          </a:prstGeom>
          <a:noFill/>
          <a:ln>
            <a:solidFill>
              <a:schemeClr val="accent1">
                <a:shade val="50000"/>
              </a:schemeClr>
            </a:solidFill>
          </a:ln>
        </p:spPr>
        <p:txBody>
          <a:bodyPr wrap="square" rtlCol="0">
            <a:spAutoFit/>
          </a:bodyPr>
          <a:lstStyle/>
          <a:p>
            <a:pPr algn="ctr"/>
            <a:r>
              <a:rPr lang="en-US" dirty="0"/>
              <a:t>Original Images</a:t>
            </a:r>
          </a:p>
        </p:txBody>
      </p:sp>
      <p:sp>
        <p:nvSpPr>
          <p:cNvPr id="45" name="Rounded Rectangle 44"/>
          <p:cNvSpPr/>
          <p:nvPr/>
        </p:nvSpPr>
        <p:spPr>
          <a:xfrm>
            <a:off x="915120" y="2879214"/>
            <a:ext cx="1456841" cy="8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Feature Point</a:t>
            </a:r>
          </a:p>
          <a:p>
            <a:pPr algn="ctr"/>
            <a:r>
              <a:rPr lang="en-US" dirty="0" smtClean="0"/>
              <a:t>Identification</a:t>
            </a:r>
            <a:endParaRPr lang="en-US" dirty="0"/>
          </a:p>
        </p:txBody>
      </p:sp>
      <p:cxnSp>
        <p:nvCxnSpPr>
          <p:cNvPr id="75" name="Straight Arrow Connector 74"/>
          <p:cNvCxnSpPr>
            <a:stCxn id="36" idx="0"/>
            <a:endCxn id="45" idx="2"/>
          </p:cNvCxnSpPr>
          <p:nvPr/>
        </p:nvCxnSpPr>
        <p:spPr>
          <a:xfrm flipV="1">
            <a:off x="1637089" y="3747119"/>
            <a:ext cx="6452" cy="9198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6"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
        <p:nvSpPr>
          <p:cNvPr id="7" name="Title 6"/>
          <p:cNvSpPr>
            <a:spLocks noGrp="1"/>
          </p:cNvSpPr>
          <p:nvPr>
            <p:ph type="title"/>
          </p:nvPr>
        </p:nvSpPr>
        <p:spPr>
          <a:xfrm>
            <a:off x="457200" y="228600"/>
            <a:ext cx="10469878" cy="762000"/>
          </a:xfrm>
        </p:spPr>
        <p:txBody>
          <a:bodyPr>
            <a:normAutofit fontScale="90000"/>
          </a:bodyPr>
          <a:lstStyle/>
          <a:p>
            <a:r>
              <a:rPr lang="en-US" dirty="0"/>
              <a:t>VISRTK: Tightly-Coupled GNSS Phase and Vision Measurements</a:t>
            </a:r>
          </a:p>
        </p:txBody>
      </p:sp>
      <p:cxnSp>
        <p:nvCxnSpPr>
          <p:cNvPr id="17" name="Straight Arrow Connector 16"/>
          <p:cNvCxnSpPr>
            <a:stCxn id="45" idx="3"/>
          </p:cNvCxnSpPr>
          <p:nvPr/>
        </p:nvCxnSpPr>
        <p:spPr>
          <a:xfrm flipV="1">
            <a:off x="2371961" y="3311548"/>
            <a:ext cx="670491" cy="16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4555756" y="3329826"/>
            <a:ext cx="153980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958150" y="2521012"/>
            <a:ext cx="1450077" cy="369332"/>
          </a:xfrm>
          <a:prstGeom prst="rect">
            <a:avLst/>
          </a:prstGeom>
        </p:spPr>
        <p:txBody>
          <a:bodyPr wrap="none">
            <a:spAutoFit/>
          </a:bodyPr>
          <a:lstStyle/>
          <a:p>
            <a:pPr algn="ctr"/>
            <a:r>
              <a:rPr lang="en-US" dirty="0" smtClean="0"/>
              <a:t>(</a:t>
            </a:r>
            <a:r>
              <a:rPr lang="en-US" dirty="0" err="1" smtClean="0"/>
              <a:t>VisualSFM</a:t>
            </a:r>
            <a:r>
              <a:rPr lang="en-US" dirty="0" smtClean="0"/>
              <a:t>)</a:t>
            </a:r>
            <a:endParaRPr lang="en-US" dirty="0"/>
          </a:p>
        </p:txBody>
      </p:sp>
      <p:pic>
        <p:nvPicPr>
          <p:cNvPr id="19" name="Picture 18" descr="20150610_14380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230694" y="5201153"/>
            <a:ext cx="1117600" cy="698500"/>
          </a:xfrm>
          <a:prstGeom prst="rect">
            <a:avLst/>
          </a:prstGeom>
          <a:noFill/>
          <a:ln>
            <a:noFill/>
          </a:ln>
        </p:spPr>
      </p:pic>
      <p:pic>
        <p:nvPicPr>
          <p:cNvPr id="22" name="Picture 21" descr="20150610_14361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rot="10800000">
            <a:off x="2092641" y="5201153"/>
            <a:ext cx="1090717" cy="681698"/>
          </a:xfrm>
          <a:prstGeom prst="rect">
            <a:avLst/>
          </a:prstGeom>
          <a:noFill/>
          <a:ln>
            <a:noFill/>
          </a:ln>
        </p:spPr>
      </p:pic>
      <p:sp>
        <p:nvSpPr>
          <p:cNvPr id="8" name="Rectangle 7"/>
          <p:cNvSpPr/>
          <p:nvPr/>
        </p:nvSpPr>
        <p:spPr>
          <a:xfrm>
            <a:off x="1474289" y="5131282"/>
            <a:ext cx="543739" cy="523220"/>
          </a:xfrm>
          <a:prstGeom prst="rect">
            <a:avLst/>
          </a:prstGeom>
        </p:spPr>
        <p:txBody>
          <a:bodyPr wrap="none">
            <a:spAutoFit/>
          </a:bodyPr>
          <a:lstStyle/>
          <a:p>
            <a:r>
              <a:rPr lang="en-US" sz="2800" dirty="0"/>
              <a:t>…</a:t>
            </a:r>
          </a:p>
        </p:txBody>
      </p:sp>
      <p:sp>
        <p:nvSpPr>
          <p:cNvPr id="9" name="Rectangle 8"/>
          <p:cNvSpPr/>
          <p:nvPr/>
        </p:nvSpPr>
        <p:spPr>
          <a:xfrm>
            <a:off x="556097" y="5949513"/>
            <a:ext cx="2351926" cy="369332"/>
          </a:xfrm>
          <a:prstGeom prst="rect">
            <a:avLst/>
          </a:prstGeom>
        </p:spPr>
        <p:txBody>
          <a:bodyPr wrap="none">
            <a:spAutoFit/>
          </a:bodyPr>
          <a:lstStyle/>
          <a:p>
            <a:r>
              <a:rPr lang="en-US" dirty="0"/>
              <a:t>(1</a:t>
            </a:r>
            <a:r>
              <a:rPr lang="en-US" dirty="0" smtClean="0"/>
              <a:t>)                       (14)</a:t>
            </a:r>
            <a:endParaRPr lang="en-US" dirty="0"/>
          </a:p>
        </p:txBody>
      </p:sp>
    </p:spTree>
    <p:extLst>
      <p:ext uri="{BB962C8B-B14F-4D97-AF65-F5344CB8AC3E}">
        <p14:creationId xmlns:p14="http://schemas.microsoft.com/office/powerpoint/2010/main" val="9488188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469878" cy="762000"/>
          </a:xfrm>
        </p:spPr>
        <p:txBody>
          <a:bodyPr>
            <a:normAutofit fontScale="90000"/>
          </a:bodyPr>
          <a:lstStyle/>
          <a:p>
            <a:r>
              <a:rPr lang="en-US" dirty="0" smtClean="0"/>
              <a:t>VISRTK: Tightly-Coupled GNSS Phase and Vision Measurements</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a:pPr>
                <a:defRPr/>
              </a:pPr>
              <a:t>46</a:t>
            </a:fld>
            <a:endParaRPr lang="en-US" dirty="0"/>
          </a:p>
        </p:txBody>
      </p:sp>
      <p:pic>
        <p:nvPicPr>
          <p:cNvPr id="5" name="Picture 4"/>
          <p:cNvPicPr>
            <a:picLocks noChangeAspect="1"/>
          </p:cNvPicPr>
          <p:nvPr/>
        </p:nvPicPr>
        <p:blipFill rotWithShape="1">
          <a:blip r:embed="rId3"/>
          <a:srcRect l="9774" b="49171"/>
          <a:stretch/>
        </p:blipFill>
        <p:spPr>
          <a:xfrm>
            <a:off x="740229" y="5182101"/>
            <a:ext cx="5043839" cy="802058"/>
          </a:xfrm>
          <a:prstGeom prst="rect">
            <a:avLst/>
          </a:prstGeom>
        </p:spPr>
      </p:pic>
      <p:pic>
        <p:nvPicPr>
          <p:cNvPr id="15" name="Picture 14" descr="denseCloud3"/>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303218" y="2205090"/>
            <a:ext cx="3742978" cy="1684341"/>
          </a:xfrm>
          <a:prstGeom prst="rect">
            <a:avLst/>
          </a:prstGeom>
          <a:noFill/>
          <a:ln>
            <a:noFill/>
          </a:ln>
        </p:spPr>
      </p:pic>
      <p:grpSp>
        <p:nvGrpSpPr>
          <p:cNvPr id="16" name="Group 15"/>
          <p:cNvGrpSpPr/>
          <p:nvPr/>
        </p:nvGrpSpPr>
        <p:grpSpPr>
          <a:xfrm>
            <a:off x="3490530" y="2714890"/>
            <a:ext cx="1982241" cy="1622028"/>
            <a:chOff x="1032013" y="3146943"/>
            <a:chExt cx="2202490" cy="1802253"/>
          </a:xfrm>
        </p:grpSpPr>
        <p:pic>
          <p:nvPicPr>
            <p:cNvPr id="17" name="Picture 6" descr="http://mathforum.org/mathimages/imgUpload/XYZ_Graph.jpe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210" b="36168"/>
            <a:stretch/>
          </p:blipFill>
          <p:spPr bwMode="auto">
            <a:xfrm>
              <a:off x="1081817" y="3146943"/>
              <a:ext cx="2152686" cy="180225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32013" y="4769795"/>
              <a:ext cx="144113" cy="179401"/>
            </a:xfrm>
            <a:prstGeom prst="rect">
              <a:avLst/>
            </a:prstGeom>
            <a:solidFill>
              <a:schemeClr val="bg1"/>
            </a:solidFill>
            <a:ln w="12700" cap="flat" cmpd="sng" algn="ctr">
              <a:no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grpSp>
      <p:sp>
        <p:nvSpPr>
          <p:cNvPr id="19" name="Oval 18"/>
          <p:cNvSpPr/>
          <p:nvPr/>
        </p:nvSpPr>
        <p:spPr>
          <a:xfrm>
            <a:off x="4707852" y="2153513"/>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20" name="Oval 19"/>
          <p:cNvSpPr/>
          <p:nvPr/>
        </p:nvSpPr>
        <p:spPr>
          <a:xfrm>
            <a:off x="5763381" y="2166954"/>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21" name="Oval 20"/>
          <p:cNvSpPr/>
          <p:nvPr/>
        </p:nvSpPr>
        <p:spPr>
          <a:xfrm>
            <a:off x="6296688" y="2470102"/>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22" name="Oval 21"/>
          <p:cNvSpPr/>
          <p:nvPr/>
        </p:nvSpPr>
        <p:spPr>
          <a:xfrm>
            <a:off x="3952066" y="2608945"/>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23" name="Oval 22"/>
          <p:cNvSpPr/>
          <p:nvPr/>
        </p:nvSpPr>
        <p:spPr>
          <a:xfrm>
            <a:off x="4771511" y="2905733"/>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24" name="TextBox 23"/>
          <p:cNvSpPr txBox="1"/>
          <p:nvPr/>
        </p:nvSpPr>
        <p:spPr>
          <a:xfrm>
            <a:off x="843652" y="4314486"/>
            <a:ext cx="8843298" cy="646331"/>
          </a:xfrm>
          <a:prstGeom prst="rect">
            <a:avLst/>
          </a:prstGeom>
          <a:noFill/>
        </p:spPr>
        <p:txBody>
          <a:bodyPr wrap="square" rtlCol="0">
            <a:spAutoFit/>
          </a:bodyPr>
          <a:lstStyle/>
          <a:p>
            <a:pPr fontAlgn="auto">
              <a:spcBef>
                <a:spcPts val="0"/>
              </a:spcBef>
              <a:spcAft>
                <a:spcPts val="0"/>
              </a:spcAft>
            </a:pPr>
            <a:r>
              <a:rPr lang="en-US" i="1" dirty="0">
                <a:solidFill>
                  <a:prstClr val="black"/>
                </a:solidFill>
                <a:latin typeface="Calibri" panose="020F0502020204030204"/>
              </a:rPr>
              <a:t>Jointly</a:t>
            </a:r>
            <a:r>
              <a:rPr lang="en-US" dirty="0">
                <a:solidFill>
                  <a:prstClr val="black"/>
                </a:solidFill>
                <a:latin typeface="Calibri" panose="020F0502020204030204"/>
              </a:rPr>
              <a:t> fuse GNSS carrier phase and vision measurement in the same non-linear estimator:</a:t>
            </a:r>
          </a:p>
          <a:p>
            <a:pPr fontAlgn="auto">
              <a:spcBef>
                <a:spcPts val="0"/>
              </a:spcBef>
              <a:spcAft>
                <a:spcPts val="0"/>
              </a:spcAft>
            </a:pPr>
            <a:endParaRPr lang="en-US" dirty="0">
              <a:solidFill>
                <a:prstClr val="black"/>
              </a:solidFill>
              <a:latin typeface="Calibri" panose="020F0502020204030204"/>
            </a:endParaRPr>
          </a:p>
        </p:txBody>
      </p:sp>
      <p:sp>
        <p:nvSpPr>
          <p:cNvPr id="26" name="TextBox 25"/>
          <p:cNvSpPr txBox="1"/>
          <p:nvPr/>
        </p:nvSpPr>
        <p:spPr>
          <a:xfrm>
            <a:off x="4223619" y="1610542"/>
            <a:ext cx="1902188"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Optimal ML solution</a:t>
            </a:r>
          </a:p>
        </p:txBody>
      </p:sp>
      <p:pic>
        <p:nvPicPr>
          <p:cNvPr id="28" name="Picture 27"/>
          <p:cNvPicPr>
            <a:picLocks noChangeAspect="1"/>
          </p:cNvPicPr>
          <p:nvPr/>
        </p:nvPicPr>
        <p:blipFill rotWithShape="1">
          <a:blip r:embed="rId6"/>
          <a:srcRect l="20334" t="52471"/>
          <a:stretch/>
        </p:blipFill>
        <p:spPr>
          <a:xfrm>
            <a:off x="5814945" y="5205184"/>
            <a:ext cx="4211780" cy="750574"/>
          </a:xfrm>
          <a:prstGeom prst="rect">
            <a:avLst/>
          </a:prstGeom>
        </p:spPr>
      </p:pic>
      <p:cxnSp>
        <p:nvCxnSpPr>
          <p:cNvPr id="29" name="Straight Arrow Connector 28"/>
          <p:cNvCxnSpPr>
            <a:stCxn id="31" idx="0"/>
          </p:cNvCxnSpPr>
          <p:nvPr/>
        </p:nvCxnSpPr>
        <p:spPr>
          <a:xfrm flipV="1">
            <a:off x="2551660" y="5750190"/>
            <a:ext cx="716260" cy="389774"/>
          </a:xfrm>
          <a:prstGeom prst="straightConnector1">
            <a:avLst/>
          </a:prstGeom>
          <a:noFill/>
          <a:ln w="6350" cap="flat" cmpd="sng" algn="ctr">
            <a:solidFill>
              <a:srgbClr val="5B9BD5"/>
            </a:solidFill>
            <a:prstDash val="solid"/>
            <a:miter lim="800000"/>
            <a:tailEnd type="triangle"/>
          </a:ln>
          <a:effectLst/>
        </p:spPr>
      </p:cxnSp>
      <p:sp>
        <p:nvSpPr>
          <p:cNvPr id="31" name="TextBox 30"/>
          <p:cNvSpPr txBox="1"/>
          <p:nvPr/>
        </p:nvSpPr>
        <p:spPr>
          <a:xfrm>
            <a:off x="1551161" y="6139964"/>
            <a:ext cx="2000997"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Phase Measurements</a:t>
            </a:r>
          </a:p>
        </p:txBody>
      </p:sp>
      <p:cxnSp>
        <p:nvCxnSpPr>
          <p:cNvPr id="33" name="Straight Arrow Connector 32"/>
          <p:cNvCxnSpPr>
            <a:stCxn id="35" idx="0"/>
          </p:cNvCxnSpPr>
          <p:nvPr/>
        </p:nvCxnSpPr>
        <p:spPr>
          <a:xfrm flipH="1" flipV="1">
            <a:off x="4998457" y="5729099"/>
            <a:ext cx="1764358" cy="720775"/>
          </a:xfrm>
          <a:prstGeom prst="straightConnector1">
            <a:avLst/>
          </a:prstGeom>
          <a:noFill/>
          <a:ln w="6350" cap="flat" cmpd="sng" algn="ctr">
            <a:solidFill>
              <a:srgbClr val="5B9BD5"/>
            </a:solidFill>
            <a:prstDash val="solid"/>
            <a:miter lim="800000"/>
            <a:tailEnd type="triangle"/>
          </a:ln>
          <a:effectLst/>
        </p:spPr>
      </p:cxnSp>
      <p:cxnSp>
        <p:nvCxnSpPr>
          <p:cNvPr id="34" name="Straight Arrow Connector 33"/>
          <p:cNvCxnSpPr>
            <a:stCxn id="36" idx="0"/>
          </p:cNvCxnSpPr>
          <p:nvPr/>
        </p:nvCxnSpPr>
        <p:spPr>
          <a:xfrm flipH="1" flipV="1">
            <a:off x="4552400" y="5799512"/>
            <a:ext cx="258409" cy="597899"/>
          </a:xfrm>
          <a:prstGeom prst="straightConnector1">
            <a:avLst/>
          </a:prstGeom>
          <a:noFill/>
          <a:ln w="6350" cap="flat" cmpd="sng" algn="ctr">
            <a:solidFill>
              <a:srgbClr val="5B9BD5"/>
            </a:solidFill>
            <a:prstDash val="solid"/>
            <a:miter lim="800000"/>
            <a:tailEnd type="triangle"/>
          </a:ln>
          <a:effectLst/>
        </p:spPr>
      </p:cxnSp>
      <p:sp>
        <p:nvSpPr>
          <p:cNvPr id="35" name="TextBox 34"/>
          <p:cNvSpPr txBox="1"/>
          <p:nvPr/>
        </p:nvSpPr>
        <p:spPr>
          <a:xfrm>
            <a:off x="5799762" y="6449874"/>
            <a:ext cx="1926105"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Camera </a:t>
            </a:r>
            <a:r>
              <a:rPr lang="en-US" sz="1620" dirty="0" smtClean="0">
                <a:solidFill>
                  <a:prstClr val="black"/>
                </a:solidFill>
                <a:latin typeface="Calibri" panose="020F0502020204030204"/>
              </a:rPr>
              <a:t>Orientations</a:t>
            </a:r>
            <a:endParaRPr lang="en-US" sz="1620" dirty="0">
              <a:solidFill>
                <a:prstClr val="black"/>
              </a:solidFill>
              <a:latin typeface="Calibri" panose="020F0502020204030204"/>
            </a:endParaRPr>
          </a:p>
        </p:txBody>
      </p:sp>
      <p:sp>
        <p:nvSpPr>
          <p:cNvPr id="36" name="TextBox 35"/>
          <p:cNvSpPr txBox="1"/>
          <p:nvPr/>
        </p:nvSpPr>
        <p:spPr>
          <a:xfrm>
            <a:off x="3992508" y="6397411"/>
            <a:ext cx="1636602"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Camera </a:t>
            </a:r>
            <a:r>
              <a:rPr lang="en-US" sz="1620" dirty="0" smtClean="0">
                <a:solidFill>
                  <a:prstClr val="black"/>
                </a:solidFill>
                <a:latin typeface="Calibri" panose="020F0502020204030204"/>
              </a:rPr>
              <a:t>Positions</a:t>
            </a:r>
            <a:endParaRPr lang="en-US" sz="1620" dirty="0">
              <a:solidFill>
                <a:prstClr val="black"/>
              </a:solidFill>
              <a:latin typeface="Calibri" panose="020F0502020204030204"/>
            </a:endParaRPr>
          </a:p>
        </p:txBody>
      </p:sp>
      <p:cxnSp>
        <p:nvCxnSpPr>
          <p:cNvPr id="37" name="Straight Arrow Connector 36"/>
          <p:cNvCxnSpPr/>
          <p:nvPr/>
        </p:nvCxnSpPr>
        <p:spPr>
          <a:xfrm flipH="1">
            <a:off x="7529110" y="5236343"/>
            <a:ext cx="310629" cy="163730"/>
          </a:xfrm>
          <a:prstGeom prst="straightConnector1">
            <a:avLst/>
          </a:prstGeom>
          <a:noFill/>
          <a:ln w="6350" cap="flat" cmpd="sng" algn="ctr">
            <a:solidFill>
              <a:srgbClr val="5B9BD5"/>
            </a:solidFill>
            <a:prstDash val="solid"/>
            <a:miter lim="800000"/>
            <a:tailEnd type="triangle"/>
          </a:ln>
          <a:effectLst/>
        </p:spPr>
      </p:cxnSp>
      <p:sp>
        <p:nvSpPr>
          <p:cNvPr id="39" name="TextBox 38"/>
          <p:cNvSpPr txBox="1"/>
          <p:nvPr/>
        </p:nvSpPr>
        <p:spPr>
          <a:xfrm>
            <a:off x="7142657" y="4948211"/>
            <a:ext cx="2015425"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Vision </a:t>
            </a:r>
            <a:r>
              <a:rPr lang="en-US" sz="1620" dirty="0" smtClean="0">
                <a:solidFill>
                  <a:prstClr val="black"/>
                </a:solidFill>
                <a:latin typeface="Calibri" panose="020F0502020204030204"/>
              </a:rPr>
              <a:t>Measurements</a:t>
            </a:r>
            <a:endParaRPr lang="en-US" sz="1620" dirty="0">
              <a:solidFill>
                <a:prstClr val="black"/>
              </a:solidFill>
              <a:latin typeface="Calibri" panose="020F0502020204030204"/>
            </a:endParaRPr>
          </a:p>
        </p:txBody>
      </p:sp>
      <p:cxnSp>
        <p:nvCxnSpPr>
          <p:cNvPr id="41" name="Straight Arrow Connector 40"/>
          <p:cNvCxnSpPr>
            <a:stCxn id="42" idx="2"/>
          </p:cNvCxnSpPr>
          <p:nvPr/>
        </p:nvCxnSpPr>
        <p:spPr>
          <a:xfrm flipH="1">
            <a:off x="9272710" y="5039687"/>
            <a:ext cx="347232" cy="377277"/>
          </a:xfrm>
          <a:prstGeom prst="straightConnector1">
            <a:avLst/>
          </a:prstGeom>
          <a:noFill/>
          <a:ln w="6350" cap="flat" cmpd="sng" algn="ctr">
            <a:solidFill>
              <a:srgbClr val="5B9BD5"/>
            </a:solidFill>
            <a:prstDash val="solid"/>
            <a:miter lim="800000"/>
            <a:tailEnd type="triangle"/>
          </a:ln>
          <a:effectLst/>
        </p:spPr>
      </p:cxnSp>
      <p:sp>
        <p:nvSpPr>
          <p:cNvPr id="42" name="TextBox 41"/>
          <p:cNvSpPr txBox="1"/>
          <p:nvPr/>
        </p:nvSpPr>
        <p:spPr>
          <a:xfrm>
            <a:off x="8561959" y="4698055"/>
            <a:ext cx="2115965" cy="341632"/>
          </a:xfrm>
          <a:prstGeom prst="rect">
            <a:avLst/>
          </a:prstGeom>
          <a:noFill/>
        </p:spPr>
        <p:txBody>
          <a:bodyPr wrap="none" rtlCol="0">
            <a:spAutoFit/>
          </a:bodyPr>
          <a:lstStyle/>
          <a:p>
            <a:pPr algn="ctr" fontAlgn="auto">
              <a:spcBef>
                <a:spcPts val="0"/>
              </a:spcBef>
              <a:spcAft>
                <a:spcPts val="0"/>
              </a:spcAft>
            </a:pPr>
            <a:r>
              <a:rPr lang="en-US" sz="1620" dirty="0">
                <a:solidFill>
                  <a:prstClr val="black"/>
                </a:solidFill>
                <a:latin typeface="Calibri" panose="020F0502020204030204"/>
              </a:rPr>
              <a:t>Point Feature </a:t>
            </a:r>
            <a:r>
              <a:rPr lang="en-US" sz="1620" dirty="0" smtClean="0">
                <a:solidFill>
                  <a:prstClr val="black"/>
                </a:solidFill>
                <a:latin typeface="Calibri" panose="020F0502020204030204"/>
              </a:rPr>
              <a:t>Positions</a:t>
            </a:r>
            <a:endParaRPr lang="en-US" sz="1620" dirty="0">
              <a:solidFill>
                <a:prstClr val="black"/>
              </a:solidFill>
              <a:latin typeface="Calibri" panose="020F0502020204030204"/>
            </a:endParaRPr>
          </a:p>
        </p:txBody>
      </p:sp>
      <p:sp>
        <p:nvSpPr>
          <p:cNvPr id="43" name="TextBox 42"/>
          <p:cNvSpPr txBox="1"/>
          <p:nvPr/>
        </p:nvSpPr>
        <p:spPr>
          <a:xfrm>
            <a:off x="4567400" y="4768533"/>
            <a:ext cx="2575257" cy="341632"/>
          </a:xfrm>
          <a:prstGeom prst="rect">
            <a:avLst/>
          </a:prstGeom>
          <a:noFill/>
        </p:spPr>
        <p:txBody>
          <a:bodyPr wrap="none" rtlCol="0">
            <a:spAutoFit/>
          </a:bodyPr>
          <a:lstStyle/>
          <a:p>
            <a:pPr algn="ctr" fontAlgn="auto">
              <a:spcBef>
                <a:spcPts val="0"/>
              </a:spcBef>
              <a:spcAft>
                <a:spcPts val="0"/>
              </a:spcAft>
            </a:pPr>
            <a:r>
              <a:rPr lang="en-US" sz="1620" dirty="0">
                <a:latin typeface="Calibri" panose="020F0502020204030204"/>
              </a:rPr>
              <a:t>CDGNSS Integer Ambiguities</a:t>
            </a:r>
          </a:p>
        </p:txBody>
      </p:sp>
      <p:cxnSp>
        <p:nvCxnSpPr>
          <p:cNvPr id="44" name="Straight Arrow Connector 43"/>
          <p:cNvCxnSpPr/>
          <p:nvPr/>
        </p:nvCxnSpPr>
        <p:spPr>
          <a:xfrm flipH="1">
            <a:off x="5326342" y="5113597"/>
            <a:ext cx="179815" cy="328202"/>
          </a:xfrm>
          <a:prstGeom prst="straightConnector1">
            <a:avLst/>
          </a:prstGeom>
          <a:noFill/>
          <a:ln w="6350" cap="flat" cmpd="sng" algn="ctr">
            <a:solidFill>
              <a:srgbClr val="5B9BD5"/>
            </a:solidFill>
            <a:prstDash val="solid"/>
            <a:miter lim="800000"/>
            <a:tailEnd type="triangle"/>
          </a:ln>
          <a:effectLst/>
        </p:spPr>
      </p:cxnSp>
      <p:sp>
        <p:nvSpPr>
          <p:cNvPr id="45"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Tw Cen MT"/>
              </a:rPr>
              <a:t>Third Contribution</a:t>
            </a:r>
            <a:endParaRPr lang="en-US" sz="900" b="1" dirty="0">
              <a:solidFill>
                <a:srgbClr val="FFFFFF"/>
              </a:solidFill>
              <a:latin typeface="Tw Cen MT"/>
            </a:endParaRPr>
          </a:p>
        </p:txBody>
      </p:sp>
      <p:sp>
        <p:nvSpPr>
          <p:cNvPr id="46" name="TextBox 45"/>
          <p:cNvSpPr txBox="1"/>
          <p:nvPr/>
        </p:nvSpPr>
        <p:spPr>
          <a:xfrm>
            <a:off x="5668557" y="5221102"/>
            <a:ext cx="269626" cy="276999"/>
          </a:xfrm>
          <a:prstGeom prst="rect">
            <a:avLst/>
          </a:prstGeom>
          <a:noFill/>
        </p:spPr>
        <p:txBody>
          <a:bodyPr wrap="none" rtlCol="0">
            <a:spAutoFit/>
          </a:bodyPr>
          <a:lstStyle/>
          <a:p>
            <a:r>
              <a:rPr lang="en-US" sz="1200" dirty="0" smtClean="0">
                <a:solidFill>
                  <a:prstClr val="black"/>
                </a:solidFill>
              </a:rPr>
              <a:t>2</a:t>
            </a:r>
            <a:endParaRPr lang="en-US" sz="1200" dirty="0">
              <a:solidFill>
                <a:prstClr val="black"/>
              </a:solidFill>
            </a:endParaRPr>
          </a:p>
        </p:txBody>
      </p:sp>
      <p:sp>
        <p:nvSpPr>
          <p:cNvPr id="47" name="TextBox 46"/>
          <p:cNvSpPr txBox="1"/>
          <p:nvPr/>
        </p:nvSpPr>
        <p:spPr>
          <a:xfrm>
            <a:off x="9757099" y="5187351"/>
            <a:ext cx="269626" cy="276999"/>
          </a:xfrm>
          <a:prstGeom prst="rect">
            <a:avLst/>
          </a:prstGeom>
          <a:noFill/>
        </p:spPr>
        <p:txBody>
          <a:bodyPr wrap="none" rtlCol="0">
            <a:spAutoFit/>
          </a:bodyPr>
          <a:lstStyle/>
          <a:p>
            <a:r>
              <a:rPr lang="en-US" sz="1200" dirty="0" smtClean="0">
                <a:solidFill>
                  <a:prstClr val="black"/>
                </a:solidFill>
              </a:rPr>
              <a:t>2</a:t>
            </a:r>
            <a:endParaRPr lang="en-US" sz="1200" dirty="0">
              <a:solidFill>
                <a:prstClr val="black"/>
              </a:solidFill>
            </a:endParaRPr>
          </a:p>
        </p:txBody>
      </p:sp>
      <p:cxnSp>
        <p:nvCxnSpPr>
          <p:cNvPr id="52" name="Straight Arrow Connector 51"/>
          <p:cNvCxnSpPr>
            <a:stCxn id="35" idx="0"/>
          </p:cNvCxnSpPr>
          <p:nvPr/>
        </p:nvCxnSpPr>
        <p:spPr>
          <a:xfrm flipV="1">
            <a:off x="6762815" y="5729099"/>
            <a:ext cx="1982210" cy="720775"/>
          </a:xfrm>
          <a:prstGeom prst="straightConnector1">
            <a:avLst/>
          </a:prstGeom>
          <a:noFill/>
          <a:ln w="6350" cap="flat" cmpd="sng" algn="ctr">
            <a:solidFill>
              <a:srgbClr val="5B9BD5"/>
            </a:solidFill>
            <a:prstDash val="solid"/>
            <a:miter lim="800000"/>
            <a:tailEnd type="triangle"/>
          </a:ln>
          <a:effectLst/>
        </p:spPr>
      </p:cxnSp>
      <p:cxnSp>
        <p:nvCxnSpPr>
          <p:cNvPr id="58" name="Straight Arrow Connector 57"/>
          <p:cNvCxnSpPr>
            <a:stCxn id="36" idx="0"/>
          </p:cNvCxnSpPr>
          <p:nvPr/>
        </p:nvCxnSpPr>
        <p:spPr>
          <a:xfrm flipV="1">
            <a:off x="4810809" y="5719363"/>
            <a:ext cx="3497333" cy="678048"/>
          </a:xfrm>
          <a:prstGeom prst="straightConnector1">
            <a:avLst/>
          </a:prstGeom>
          <a:noFill/>
          <a:ln w="6350" cap="flat" cmpd="sng" algn="ctr">
            <a:solidFill>
              <a:srgbClr val="5B9BD5"/>
            </a:solidFill>
            <a:prstDash val="solid"/>
            <a:miter lim="800000"/>
            <a:tailEnd type="triangle"/>
          </a:ln>
          <a:effectLst/>
        </p:spPr>
      </p:cxnSp>
      <p:sp>
        <p:nvSpPr>
          <p:cNvPr id="7" name="TextBox 6"/>
          <p:cNvSpPr txBox="1"/>
          <p:nvPr/>
        </p:nvSpPr>
        <p:spPr>
          <a:xfrm>
            <a:off x="505757" y="5342672"/>
            <a:ext cx="304892"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J</a:t>
            </a:r>
            <a:endParaRPr lang="en-US" sz="2400" dirty="0">
              <a:latin typeface="Times New Roman" panose="02020603050405020304" pitchFamily="18" charset="0"/>
              <a:cs typeface="Times New Roman" panose="02020603050405020304" pitchFamily="18" charset="0"/>
            </a:endParaRPr>
          </a:p>
        </p:txBody>
      </p:sp>
      <p:sp>
        <p:nvSpPr>
          <p:cNvPr id="38" name="Oval 37"/>
          <p:cNvSpPr/>
          <p:nvPr/>
        </p:nvSpPr>
        <p:spPr>
          <a:xfrm>
            <a:off x="5998490" y="2323415"/>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40" name="Oval 39"/>
          <p:cNvSpPr/>
          <p:nvPr/>
        </p:nvSpPr>
        <p:spPr>
          <a:xfrm>
            <a:off x="5137984" y="2133154"/>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48" name="Oval 47"/>
          <p:cNvSpPr/>
          <p:nvPr/>
        </p:nvSpPr>
        <p:spPr>
          <a:xfrm>
            <a:off x="4153936" y="2213886"/>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49" name="Oval 48"/>
          <p:cNvSpPr/>
          <p:nvPr/>
        </p:nvSpPr>
        <p:spPr>
          <a:xfrm>
            <a:off x="3932782" y="2372859"/>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50" name="Oval 49"/>
          <p:cNvSpPr/>
          <p:nvPr/>
        </p:nvSpPr>
        <p:spPr>
          <a:xfrm>
            <a:off x="6267013" y="2662785"/>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51" name="Oval 50"/>
          <p:cNvSpPr/>
          <p:nvPr/>
        </p:nvSpPr>
        <p:spPr>
          <a:xfrm>
            <a:off x="5903900" y="2853850"/>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53" name="Oval 52"/>
          <p:cNvSpPr/>
          <p:nvPr/>
        </p:nvSpPr>
        <p:spPr>
          <a:xfrm>
            <a:off x="5416249" y="2914223"/>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
        <p:nvSpPr>
          <p:cNvPr id="54" name="Oval 53"/>
          <p:cNvSpPr/>
          <p:nvPr/>
        </p:nvSpPr>
        <p:spPr>
          <a:xfrm>
            <a:off x="4321825" y="2844213"/>
            <a:ext cx="127317" cy="12074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sz="1620" kern="0" smtClean="0">
              <a:solidFill>
                <a:prstClr val="white"/>
              </a:solidFill>
              <a:latin typeface="Calibri" panose="020F0502020204030204"/>
            </a:endParaRPr>
          </a:p>
        </p:txBody>
      </p:sp>
    </p:spTree>
    <p:extLst>
      <p:ext uri="{BB962C8B-B14F-4D97-AF65-F5344CB8AC3E}">
        <p14:creationId xmlns:p14="http://schemas.microsoft.com/office/powerpoint/2010/main" val="34586952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2085446" y="4396839"/>
            <a:ext cx="5838825" cy="2171700"/>
          </a:xfrm>
          <a:prstGeom prst="rect">
            <a:avLst/>
          </a:prstGeom>
        </p:spPr>
      </p:pic>
      <p:sp>
        <p:nvSpPr>
          <p:cNvPr id="2" name="Title 1"/>
          <p:cNvSpPr>
            <a:spLocks noGrp="1"/>
          </p:cNvSpPr>
          <p:nvPr>
            <p:ph type="title"/>
          </p:nvPr>
        </p:nvSpPr>
        <p:spPr/>
        <p:txBody>
          <a:bodyPr/>
          <a:lstStyle/>
          <a:p>
            <a:r>
              <a:rPr lang="en-US" dirty="0" smtClean="0"/>
              <a:t>VISRTK TAR Reduction (real data)</a:t>
            </a:r>
            <a:endParaRPr lang="en-US" dirty="0"/>
          </a:p>
        </p:txBody>
      </p:sp>
      <p:sp>
        <p:nvSpPr>
          <p:cNvPr id="3" name="Content Placeholder 2"/>
          <p:cNvSpPr>
            <a:spLocks noGrp="1"/>
          </p:cNvSpPr>
          <p:nvPr>
            <p:ph sz="quarter" idx="1"/>
          </p:nvPr>
        </p:nvSpPr>
        <p:spPr/>
        <p:txBody>
          <a:bodyPr/>
          <a:lstStyle/>
          <a:p>
            <a:r>
              <a:rPr lang="en-US" dirty="0" smtClean="0"/>
              <a:t>14 images in total</a:t>
            </a:r>
          </a:p>
          <a:p>
            <a:r>
              <a:rPr lang="en-US" dirty="0" smtClean="0"/>
              <a:t>Measurements from</a:t>
            </a:r>
          </a:p>
          <a:p>
            <a:pPr lvl="1"/>
            <a:r>
              <a:rPr lang="en-US" dirty="0" smtClean="0"/>
              <a:t>3500 points</a:t>
            </a:r>
            <a:endParaRPr lang="en-US" dirty="0"/>
          </a:p>
          <a:p>
            <a:pPr lvl="1"/>
            <a:r>
              <a:rPr lang="en-US" dirty="0" smtClean="0"/>
              <a:t>7 GNSS signals</a:t>
            </a:r>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47</a:t>
            </a:fld>
            <a:endParaRPr lang="en-US" dirty="0"/>
          </a:p>
        </p:txBody>
      </p:sp>
      <p:sp>
        <p:nvSpPr>
          <p:cNvPr id="8"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
        <p:nvSpPr>
          <p:cNvPr id="9" name="TextBox 8"/>
          <p:cNvSpPr txBox="1"/>
          <p:nvPr/>
        </p:nvSpPr>
        <p:spPr>
          <a:xfrm>
            <a:off x="7840039" y="5492607"/>
            <a:ext cx="1724628" cy="523220"/>
          </a:xfrm>
          <a:prstGeom prst="rect">
            <a:avLst/>
          </a:prstGeom>
          <a:noFill/>
        </p:spPr>
        <p:txBody>
          <a:bodyPr wrap="square" rtlCol="0">
            <a:spAutoFit/>
          </a:bodyPr>
          <a:lstStyle/>
          <a:p>
            <a:pPr algn="ctr"/>
            <a:r>
              <a:rPr lang="en-US" sz="1400" dirty="0" smtClean="0"/>
              <a:t>Standalone CDGNSS</a:t>
            </a:r>
            <a:endParaRPr lang="en-US" sz="1400" dirty="0"/>
          </a:p>
        </p:txBody>
      </p:sp>
      <p:sp>
        <p:nvSpPr>
          <p:cNvPr id="10" name="TextBox 9"/>
          <p:cNvSpPr txBox="1"/>
          <p:nvPr/>
        </p:nvSpPr>
        <p:spPr>
          <a:xfrm>
            <a:off x="4142545" y="3733800"/>
            <a:ext cx="1724628" cy="307777"/>
          </a:xfrm>
          <a:prstGeom prst="rect">
            <a:avLst/>
          </a:prstGeom>
          <a:noFill/>
        </p:spPr>
        <p:txBody>
          <a:bodyPr wrap="square" rtlCol="0">
            <a:spAutoFit/>
          </a:bodyPr>
          <a:lstStyle/>
          <a:p>
            <a:pPr algn="ctr"/>
            <a:r>
              <a:rPr lang="en-US" sz="1400" dirty="0" smtClean="0"/>
              <a:t>VISRTK</a:t>
            </a:r>
            <a:endParaRPr lang="en-US" sz="1400" dirty="0"/>
          </a:p>
        </p:txBody>
      </p:sp>
      <p:sp>
        <p:nvSpPr>
          <p:cNvPr id="11" name="TextBox 10"/>
          <p:cNvSpPr txBox="1"/>
          <p:nvPr/>
        </p:nvSpPr>
        <p:spPr>
          <a:xfrm>
            <a:off x="2374814" y="3936985"/>
            <a:ext cx="1724628" cy="307777"/>
          </a:xfrm>
          <a:prstGeom prst="rect">
            <a:avLst/>
          </a:prstGeom>
          <a:noFill/>
        </p:spPr>
        <p:txBody>
          <a:bodyPr wrap="square" rtlCol="0">
            <a:spAutoFit/>
          </a:bodyPr>
          <a:lstStyle/>
          <a:p>
            <a:pPr algn="ctr"/>
            <a:r>
              <a:rPr lang="en-US" sz="1400" dirty="0" smtClean="0"/>
              <a:t>Theoretical Best</a:t>
            </a:r>
            <a:endParaRPr lang="en-US" sz="1400" dirty="0"/>
          </a:p>
        </p:txBody>
      </p:sp>
      <p:cxnSp>
        <p:nvCxnSpPr>
          <p:cNvPr id="13" name="Straight Arrow Connector 12"/>
          <p:cNvCxnSpPr/>
          <p:nvPr/>
        </p:nvCxnSpPr>
        <p:spPr>
          <a:xfrm>
            <a:off x="3413340" y="4201062"/>
            <a:ext cx="1145893" cy="910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058238" y="4011481"/>
            <a:ext cx="1098302" cy="895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flipV="1">
            <a:off x="6503780" y="5111607"/>
            <a:ext cx="1627871" cy="705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4"/>
          <a:stretch>
            <a:fillRect/>
          </a:stretch>
        </p:blipFill>
        <p:spPr>
          <a:xfrm>
            <a:off x="4849792" y="1487075"/>
            <a:ext cx="4714875" cy="2105025"/>
          </a:xfrm>
          <a:prstGeom prst="rect">
            <a:avLst/>
          </a:prstGeom>
        </p:spPr>
      </p:pic>
    </p:spTree>
    <p:extLst>
      <p:ext uri="{BB962C8B-B14F-4D97-AF65-F5344CB8AC3E}">
        <p14:creationId xmlns:p14="http://schemas.microsoft.com/office/powerpoint/2010/main" val="3116842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VISRTK TAR Reduction (simulated data)</a:t>
            </a:r>
            <a:endParaRPr lang="en-US" dirty="0"/>
          </a:p>
        </p:txBody>
      </p:sp>
      <p:sp>
        <p:nvSpPr>
          <p:cNvPr id="3" name="Content Placeholder 2"/>
          <p:cNvSpPr>
            <a:spLocks noGrp="1"/>
          </p:cNvSpPr>
          <p:nvPr>
            <p:ph sz="quarter" idx="1"/>
          </p:nvPr>
        </p:nvSpPr>
        <p:spPr>
          <a:xfrm>
            <a:off x="457200" y="1371600"/>
            <a:ext cx="4405086" cy="2010229"/>
          </a:xfrm>
        </p:spPr>
        <p:txBody>
          <a:bodyPr/>
          <a:lstStyle/>
          <a:p>
            <a:r>
              <a:rPr lang="en-US" dirty="0" smtClean="0"/>
              <a:t>15 poses</a:t>
            </a:r>
          </a:p>
          <a:p>
            <a:r>
              <a:rPr lang="en-US" dirty="0" smtClean="0"/>
              <a:t>600 points</a:t>
            </a:r>
          </a:p>
          <a:p>
            <a:r>
              <a:rPr lang="en-US" dirty="0" smtClean="0"/>
              <a:t>Cylinder of radius 4 meters</a:t>
            </a:r>
          </a:p>
          <a:p>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48</a:t>
            </a:fld>
            <a:endParaRPr lang="en-US" dirty="0"/>
          </a:p>
        </p:txBody>
      </p:sp>
      <p:sp>
        <p:nvSpPr>
          <p:cNvPr id="12"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pic>
        <p:nvPicPr>
          <p:cNvPr id="6" name="Picture 5"/>
          <p:cNvPicPr>
            <a:picLocks noChangeAspect="1"/>
          </p:cNvPicPr>
          <p:nvPr/>
        </p:nvPicPr>
        <p:blipFill>
          <a:blip r:embed="rId3"/>
          <a:stretch>
            <a:fillRect/>
          </a:stretch>
        </p:blipFill>
        <p:spPr>
          <a:xfrm>
            <a:off x="1713735" y="4262259"/>
            <a:ext cx="6283636" cy="2421131"/>
          </a:xfrm>
          <a:prstGeom prst="rect">
            <a:avLst/>
          </a:prstGeom>
        </p:spPr>
      </p:pic>
      <p:pic>
        <p:nvPicPr>
          <p:cNvPr id="8" name="Picture 7"/>
          <p:cNvPicPr>
            <a:picLocks noChangeAspect="1"/>
          </p:cNvPicPr>
          <p:nvPr/>
        </p:nvPicPr>
        <p:blipFill>
          <a:blip r:embed="rId4"/>
          <a:stretch>
            <a:fillRect/>
          </a:stretch>
        </p:blipFill>
        <p:spPr>
          <a:xfrm>
            <a:off x="5577840" y="1291298"/>
            <a:ext cx="4315010" cy="2854847"/>
          </a:xfrm>
          <a:prstGeom prst="rect">
            <a:avLst/>
          </a:prstGeom>
        </p:spPr>
      </p:pic>
      <p:sp>
        <p:nvSpPr>
          <p:cNvPr id="9" name="TextBox 8"/>
          <p:cNvSpPr txBox="1"/>
          <p:nvPr/>
        </p:nvSpPr>
        <p:spPr>
          <a:xfrm>
            <a:off x="7871570" y="5551111"/>
            <a:ext cx="1724628" cy="523220"/>
          </a:xfrm>
          <a:prstGeom prst="rect">
            <a:avLst/>
          </a:prstGeom>
          <a:noFill/>
        </p:spPr>
        <p:txBody>
          <a:bodyPr wrap="square" rtlCol="0">
            <a:spAutoFit/>
          </a:bodyPr>
          <a:lstStyle/>
          <a:p>
            <a:pPr algn="ctr"/>
            <a:r>
              <a:rPr lang="en-US" sz="1400" dirty="0" smtClean="0"/>
              <a:t>Standalone CDGNSS</a:t>
            </a:r>
            <a:endParaRPr lang="en-US" sz="1400" dirty="0"/>
          </a:p>
        </p:txBody>
      </p:sp>
      <p:sp>
        <p:nvSpPr>
          <p:cNvPr id="10" name="TextBox 9"/>
          <p:cNvSpPr txBox="1"/>
          <p:nvPr/>
        </p:nvSpPr>
        <p:spPr>
          <a:xfrm>
            <a:off x="4142545" y="3733800"/>
            <a:ext cx="1724628" cy="307777"/>
          </a:xfrm>
          <a:prstGeom prst="rect">
            <a:avLst/>
          </a:prstGeom>
          <a:noFill/>
        </p:spPr>
        <p:txBody>
          <a:bodyPr wrap="square" rtlCol="0">
            <a:spAutoFit/>
          </a:bodyPr>
          <a:lstStyle/>
          <a:p>
            <a:pPr algn="ctr"/>
            <a:r>
              <a:rPr lang="en-US" sz="1400" dirty="0" smtClean="0"/>
              <a:t>VISRTK</a:t>
            </a:r>
            <a:endParaRPr lang="en-US" sz="1400" dirty="0"/>
          </a:p>
        </p:txBody>
      </p:sp>
      <p:sp>
        <p:nvSpPr>
          <p:cNvPr id="11" name="TextBox 10"/>
          <p:cNvSpPr txBox="1"/>
          <p:nvPr/>
        </p:nvSpPr>
        <p:spPr>
          <a:xfrm>
            <a:off x="1797429" y="3778497"/>
            <a:ext cx="1724628" cy="307777"/>
          </a:xfrm>
          <a:prstGeom prst="rect">
            <a:avLst/>
          </a:prstGeom>
          <a:noFill/>
        </p:spPr>
        <p:txBody>
          <a:bodyPr wrap="square" rtlCol="0">
            <a:spAutoFit/>
          </a:bodyPr>
          <a:lstStyle/>
          <a:p>
            <a:pPr algn="ctr"/>
            <a:r>
              <a:rPr lang="en-US" sz="1400" dirty="0" smtClean="0"/>
              <a:t>Theoretical Best</a:t>
            </a:r>
            <a:endParaRPr lang="en-US" sz="1400" dirty="0"/>
          </a:p>
        </p:txBody>
      </p:sp>
      <p:cxnSp>
        <p:nvCxnSpPr>
          <p:cNvPr id="13" name="Straight Arrow Connector 12"/>
          <p:cNvCxnSpPr/>
          <p:nvPr/>
        </p:nvCxnSpPr>
        <p:spPr>
          <a:xfrm>
            <a:off x="2621751" y="4041577"/>
            <a:ext cx="1145893" cy="910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058238" y="4011481"/>
            <a:ext cx="1098302" cy="895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7344609" y="5290284"/>
            <a:ext cx="821929" cy="4063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80135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47444" y="4208959"/>
            <a:ext cx="5343525" cy="2038350"/>
          </a:xfrm>
          <a:prstGeom prst="rect">
            <a:avLst/>
          </a:prstGeom>
        </p:spPr>
      </p:pic>
      <p:sp>
        <p:nvSpPr>
          <p:cNvPr id="2" name="Title 1"/>
          <p:cNvSpPr>
            <a:spLocks noGrp="1"/>
          </p:cNvSpPr>
          <p:nvPr>
            <p:ph type="title"/>
          </p:nvPr>
        </p:nvSpPr>
        <p:spPr/>
        <p:txBody>
          <a:bodyPr>
            <a:normAutofit/>
          </a:bodyPr>
          <a:lstStyle/>
          <a:p>
            <a:r>
              <a:rPr lang="en-US" dirty="0" smtClean="0"/>
              <a:t>Jumpstart VISRTK for </a:t>
            </a:r>
            <a:r>
              <a:rPr lang="en-US" dirty="0" smtClean="0"/>
              <a:t>Instantaneous </a:t>
            </a:r>
            <a:r>
              <a:rPr lang="en-US" dirty="0" smtClean="0"/>
              <a:t>TAR (real data)</a:t>
            </a:r>
            <a:endParaRPr lang="en-US" dirty="0"/>
          </a:p>
        </p:txBody>
      </p:sp>
      <p:sp>
        <p:nvSpPr>
          <p:cNvPr id="3" name="Content Placeholder 2"/>
          <p:cNvSpPr>
            <a:spLocks noGrp="1"/>
          </p:cNvSpPr>
          <p:nvPr>
            <p:ph sz="quarter" idx="1"/>
          </p:nvPr>
        </p:nvSpPr>
        <p:spPr>
          <a:xfrm>
            <a:off x="457200" y="1371600"/>
            <a:ext cx="4544871" cy="4724400"/>
          </a:xfrm>
        </p:spPr>
        <p:txBody>
          <a:bodyPr/>
          <a:lstStyle/>
          <a:p>
            <a:r>
              <a:rPr lang="en-US" dirty="0" smtClean="0"/>
              <a:t>What if position </a:t>
            </a:r>
            <a:r>
              <a:rPr lang="en-US" dirty="0" smtClean="0"/>
              <a:t>priors </a:t>
            </a:r>
            <a:r>
              <a:rPr lang="en-US" dirty="0" smtClean="0"/>
              <a:t>were available on </a:t>
            </a:r>
            <a:r>
              <a:rPr lang="en-US" dirty="0" smtClean="0"/>
              <a:t>some of the points?</a:t>
            </a:r>
          </a:p>
          <a:p>
            <a:r>
              <a:rPr lang="en-US" dirty="0"/>
              <a:t>3</a:t>
            </a:r>
            <a:r>
              <a:rPr lang="en-US" dirty="0" smtClean="0"/>
              <a:t> points with priors</a:t>
            </a:r>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49</a:t>
            </a:fld>
            <a:endParaRPr lang="en-US" dirty="0"/>
          </a:p>
        </p:txBody>
      </p:sp>
      <p:sp>
        <p:nvSpPr>
          <p:cNvPr id="8"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sp>
        <p:nvSpPr>
          <p:cNvPr id="9" name="TextBox 8"/>
          <p:cNvSpPr txBox="1"/>
          <p:nvPr/>
        </p:nvSpPr>
        <p:spPr>
          <a:xfrm>
            <a:off x="7513780" y="5028020"/>
            <a:ext cx="1724628" cy="523220"/>
          </a:xfrm>
          <a:prstGeom prst="rect">
            <a:avLst/>
          </a:prstGeom>
          <a:noFill/>
        </p:spPr>
        <p:txBody>
          <a:bodyPr wrap="square" rtlCol="0">
            <a:spAutoFit/>
          </a:bodyPr>
          <a:lstStyle/>
          <a:p>
            <a:pPr algn="ctr"/>
            <a:r>
              <a:rPr lang="en-US" sz="1400" dirty="0" smtClean="0"/>
              <a:t>Standalone CDGNSS</a:t>
            </a:r>
            <a:endParaRPr lang="en-US" sz="1400" dirty="0"/>
          </a:p>
        </p:txBody>
      </p:sp>
      <p:sp>
        <p:nvSpPr>
          <p:cNvPr id="10" name="TextBox 9"/>
          <p:cNvSpPr txBox="1"/>
          <p:nvPr/>
        </p:nvSpPr>
        <p:spPr>
          <a:xfrm>
            <a:off x="2291903" y="3550755"/>
            <a:ext cx="1724628" cy="307777"/>
          </a:xfrm>
          <a:prstGeom prst="rect">
            <a:avLst/>
          </a:prstGeom>
          <a:noFill/>
        </p:spPr>
        <p:txBody>
          <a:bodyPr wrap="square" rtlCol="0">
            <a:spAutoFit/>
          </a:bodyPr>
          <a:lstStyle/>
          <a:p>
            <a:pPr algn="ctr"/>
            <a:r>
              <a:rPr lang="en-US" sz="1400" dirty="0" smtClean="0"/>
              <a:t>VISRTK</a:t>
            </a:r>
            <a:endParaRPr lang="en-US" sz="1400" dirty="0"/>
          </a:p>
        </p:txBody>
      </p:sp>
      <p:cxnSp>
        <p:nvCxnSpPr>
          <p:cNvPr id="14" name="Straight Arrow Connector 13"/>
          <p:cNvCxnSpPr/>
          <p:nvPr/>
        </p:nvCxnSpPr>
        <p:spPr>
          <a:xfrm>
            <a:off x="3507129" y="3858532"/>
            <a:ext cx="519562" cy="3504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flipV="1">
            <a:off x="6024603" y="5173304"/>
            <a:ext cx="1765159" cy="116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4"/>
          <a:stretch>
            <a:fillRect/>
          </a:stretch>
        </p:blipFill>
        <p:spPr>
          <a:xfrm>
            <a:off x="5519894" y="1506774"/>
            <a:ext cx="5178586" cy="2322144"/>
          </a:xfrm>
          <a:prstGeom prst="rect">
            <a:avLst/>
          </a:prstGeom>
        </p:spPr>
      </p:pic>
    </p:spTree>
    <p:extLst>
      <p:ext uri="{BB962C8B-B14F-4D97-AF65-F5344CB8AC3E}">
        <p14:creationId xmlns:p14="http://schemas.microsoft.com/office/powerpoint/2010/main" val="1745025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extLst>
              <p:ext uri="{D42A27DB-BD31-4B8C-83A1-F6EECF244321}">
                <p14:modId xmlns:p14="http://schemas.microsoft.com/office/powerpoint/2010/main" val="620584674"/>
              </p:ext>
            </p:extLst>
          </p:nvPr>
        </p:nvGraphicFramePr>
        <p:xfrm>
          <a:off x="5667496" y="1799847"/>
          <a:ext cx="4583896" cy="3865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Reduction in </a:t>
            </a:r>
            <a:r>
              <a:rPr lang="en-US" dirty="0" smtClean="0"/>
              <a:t>GNSS </a:t>
            </a:r>
            <a:r>
              <a:rPr lang="en-US" dirty="0" smtClean="0"/>
              <a:t>Range Error Has Stalled</a:t>
            </a:r>
            <a:endParaRPr lang="en-US" dirty="0"/>
          </a:p>
        </p:txBody>
      </p:sp>
      <p:sp>
        <p:nvSpPr>
          <p:cNvPr id="3" name="Content Placeholder 2"/>
          <p:cNvSpPr>
            <a:spLocks noGrp="1"/>
          </p:cNvSpPr>
          <p:nvPr>
            <p:ph sz="quarter" idx="1"/>
          </p:nvPr>
        </p:nvSpPr>
        <p:spPr>
          <a:xfrm>
            <a:off x="1295408" y="1371608"/>
            <a:ext cx="3981773" cy="5122333"/>
          </a:xfrm>
        </p:spPr>
        <p:txBody>
          <a:bodyPr/>
          <a:lstStyle/>
          <a:p>
            <a:r>
              <a:rPr lang="en-US" dirty="0" smtClean="0"/>
              <a:t>Prior to 2000 </a:t>
            </a:r>
          </a:p>
          <a:p>
            <a:pPr lvl="1"/>
            <a:r>
              <a:rPr lang="en-US" dirty="0" smtClean="0"/>
              <a:t>Intentional degradation</a:t>
            </a:r>
          </a:p>
          <a:p>
            <a:pPr lvl="1"/>
            <a:r>
              <a:rPr lang="en-US" dirty="0" smtClean="0"/>
              <a:t>50+ meter errors</a:t>
            </a:r>
          </a:p>
          <a:p>
            <a:r>
              <a:rPr lang="en-US" dirty="0" smtClean="0"/>
              <a:t>May 2, 2000</a:t>
            </a:r>
          </a:p>
          <a:p>
            <a:pPr lvl="1"/>
            <a:r>
              <a:rPr lang="en-US" dirty="0" smtClean="0"/>
              <a:t>Degradation turned off</a:t>
            </a:r>
          </a:p>
          <a:p>
            <a:r>
              <a:rPr lang="en-US" dirty="0" smtClean="0"/>
              <a:t>Since 2000</a:t>
            </a:r>
          </a:p>
          <a:p>
            <a:pPr lvl="1"/>
            <a:r>
              <a:rPr lang="en-US" dirty="0" smtClean="0"/>
              <a:t>Steady Improvements</a:t>
            </a:r>
          </a:p>
          <a:p>
            <a:pPr lvl="1"/>
            <a:r>
              <a:rPr lang="en-US" dirty="0" smtClean="0"/>
              <a:t>Leveling off</a:t>
            </a:r>
          </a:p>
          <a:p>
            <a:pPr lvl="1"/>
            <a:r>
              <a:rPr lang="en-US" dirty="0" smtClean="0"/>
              <a:t>Meter-level precision</a:t>
            </a:r>
          </a:p>
        </p:txBody>
      </p:sp>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5</a:t>
            </a:fld>
            <a:endParaRPr lang="en-US" dirty="0"/>
          </a:p>
        </p:txBody>
      </p:sp>
      <p:cxnSp>
        <p:nvCxnSpPr>
          <p:cNvPr id="6" name="Straight Connector 5"/>
          <p:cNvCxnSpPr/>
          <p:nvPr/>
        </p:nvCxnSpPr>
        <p:spPr>
          <a:xfrm>
            <a:off x="5238426" y="1255365"/>
            <a:ext cx="0" cy="484321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95208" y="5625635"/>
            <a:ext cx="2747868" cy="261610"/>
          </a:xfrm>
          <a:prstGeom prst="rect">
            <a:avLst/>
          </a:prstGeom>
        </p:spPr>
        <p:txBody>
          <a:bodyPr wrap="none">
            <a:spAutoFit/>
          </a:bodyPr>
          <a:lstStyle/>
          <a:p>
            <a:r>
              <a:rPr lang="en-US" sz="1100" dirty="0"/>
              <a:t>Source: NOAA National Geodetic Survey</a:t>
            </a:r>
          </a:p>
        </p:txBody>
      </p:sp>
      <p:sp>
        <p:nvSpPr>
          <p:cNvPr id="13" name="TextBox 12"/>
          <p:cNvSpPr txBox="1"/>
          <p:nvPr/>
        </p:nvSpPr>
        <p:spPr>
          <a:xfrm rot="16200000">
            <a:off x="5327820" y="3641332"/>
            <a:ext cx="933269" cy="253916"/>
          </a:xfrm>
          <a:prstGeom prst="rect">
            <a:avLst/>
          </a:prstGeom>
          <a:noFill/>
        </p:spPr>
        <p:txBody>
          <a:bodyPr wrap="none" rtlCol="0">
            <a:spAutoFit/>
          </a:bodyPr>
          <a:lstStyle/>
          <a:p>
            <a:r>
              <a:rPr lang="en-US" sz="1050" dirty="0">
                <a:solidFill>
                  <a:schemeClr val="bg1"/>
                </a:solidFill>
              </a:rPr>
              <a:t>Meters Error</a:t>
            </a:r>
          </a:p>
        </p:txBody>
      </p:sp>
      <p:sp>
        <p:nvSpPr>
          <p:cNvPr id="19" name="Slide Number Placeholder 3"/>
          <p:cNvSpPr txBox="1">
            <a:spLocks/>
          </p:cNvSpPr>
          <p:nvPr/>
        </p:nvSpPr>
        <p:spPr>
          <a:xfrm>
            <a:off x="9464038" y="1072826"/>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sp>
        <p:nvSpPr>
          <p:cNvPr id="21" name="TextBox 20"/>
          <p:cNvSpPr txBox="1"/>
          <p:nvPr/>
        </p:nvSpPr>
        <p:spPr>
          <a:xfrm>
            <a:off x="6334702" y="1442827"/>
            <a:ext cx="3868880" cy="338554"/>
          </a:xfrm>
          <a:prstGeom prst="rect">
            <a:avLst/>
          </a:prstGeom>
          <a:solidFill>
            <a:schemeClr val="bg1"/>
          </a:solidFill>
        </p:spPr>
        <p:txBody>
          <a:bodyPr wrap="square" rtlCol="0">
            <a:spAutoFit/>
          </a:bodyPr>
          <a:lstStyle/>
          <a:p>
            <a:pPr algn="ctr"/>
            <a:r>
              <a:rPr lang="en-US" sz="1600" dirty="0" smtClean="0">
                <a:solidFill>
                  <a:prstClr val="black"/>
                </a:solidFill>
              </a:rPr>
              <a:t>Average Civilian GPS Positioning Errors</a:t>
            </a:r>
            <a:endParaRPr lang="en-US" sz="16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9" grpId="0"/>
      <p:bldP spid="9" grpId="1"/>
      <p:bldP spid="13"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1026" name="Picture 2" descr="C:\Users\todd\Documents\outreach\ignss2015\IMG_23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238250"/>
            <a:ext cx="10972800" cy="839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976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Validation</a:t>
            </a:r>
            <a:endParaRPr lang="en-US" dirty="0"/>
          </a:p>
        </p:txBody>
      </p:sp>
      <p:pic>
        <p:nvPicPr>
          <p:cNvPr id="5" name="Content Placeholder 4"/>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3884" t="30993" r="27435" b="7513"/>
          <a:stretch/>
        </p:blipFill>
        <p:spPr>
          <a:xfrm>
            <a:off x="560895" y="2044993"/>
            <a:ext cx="5294654" cy="3621140"/>
          </a:xfrm>
        </p:spPr>
      </p:pic>
      <p:sp>
        <p:nvSpPr>
          <p:cNvPr id="4" name="Slide Number Placeholder 3"/>
          <p:cNvSpPr>
            <a:spLocks noGrp="1"/>
          </p:cNvSpPr>
          <p:nvPr>
            <p:ph type="sldNum" sz="quarter" idx="11"/>
          </p:nvPr>
        </p:nvSpPr>
        <p:spPr/>
        <p:txBody>
          <a:bodyPr/>
          <a:lstStyle/>
          <a:p>
            <a:pPr>
              <a:defRPr/>
            </a:pPr>
            <a:fld id="{FEAE6D40-F896-41B2-9780-66B76788FC57}" type="slidenum">
              <a:rPr lang="en-US" smtClean="0"/>
              <a:pPr>
                <a:defRPr/>
              </a:pPr>
              <a:t>51</a:t>
            </a:fld>
            <a:endParaRPr lang="en-US" dirty="0"/>
          </a:p>
        </p:txBody>
      </p:sp>
      <p:pic>
        <p:nvPicPr>
          <p:cNvPr id="6" name="Picture 5"/>
          <p:cNvPicPr>
            <a:picLocks noChangeAspect="1"/>
          </p:cNvPicPr>
          <p:nvPr/>
        </p:nvPicPr>
        <p:blipFill rotWithShape="1">
          <a:blip r:embed="rId4"/>
          <a:srcRect b="23389"/>
          <a:stretch/>
        </p:blipFill>
        <p:spPr>
          <a:xfrm>
            <a:off x="6123426" y="2857061"/>
            <a:ext cx="4492886" cy="1105339"/>
          </a:xfrm>
          <a:prstGeom prst="rect">
            <a:avLst/>
          </a:prstGeom>
        </p:spPr>
      </p:pic>
      <p:sp>
        <p:nvSpPr>
          <p:cNvPr id="7" name="Rounded Rectangle 6"/>
          <p:cNvSpPr/>
          <p:nvPr/>
        </p:nvSpPr>
        <p:spPr>
          <a:xfrm>
            <a:off x="6400800" y="3682076"/>
            <a:ext cx="4091233" cy="2262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mn-lt"/>
              </a:rPr>
              <a:t>Third Contribution</a:t>
            </a:r>
            <a:endParaRPr lang="en-US" sz="900" b="1" dirty="0">
              <a:solidFill>
                <a:srgbClr val="FFFFFF"/>
              </a:solidFill>
              <a:latin typeface="+mn-lt"/>
            </a:endParaRPr>
          </a:p>
        </p:txBody>
      </p:sp>
      <p:cxnSp>
        <p:nvCxnSpPr>
          <p:cNvPr id="9" name="Straight Arrow Connector 8"/>
          <p:cNvCxnSpPr/>
          <p:nvPr/>
        </p:nvCxnSpPr>
        <p:spPr>
          <a:xfrm flipH="1" flipV="1">
            <a:off x="7283116" y="4036804"/>
            <a:ext cx="465222" cy="5031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537462" y="4614321"/>
            <a:ext cx="3658096" cy="923330"/>
          </a:xfrm>
          <a:prstGeom prst="rect">
            <a:avLst/>
          </a:prstGeom>
          <a:noFill/>
        </p:spPr>
        <p:txBody>
          <a:bodyPr wrap="square" rtlCol="0">
            <a:spAutoFit/>
          </a:bodyPr>
          <a:lstStyle/>
          <a:p>
            <a:pPr algn="ctr"/>
            <a:r>
              <a:rPr lang="en-US" dirty="0" smtClean="0"/>
              <a:t>Difference between surveyed and VISRTK computed location </a:t>
            </a:r>
          </a:p>
          <a:p>
            <a:pPr algn="ctr"/>
            <a:r>
              <a:rPr lang="en-US" dirty="0" smtClean="0"/>
              <a:t>(in meters)</a:t>
            </a:r>
            <a:endParaRPr lang="en-US" dirty="0"/>
          </a:p>
        </p:txBody>
      </p:sp>
    </p:spTree>
    <p:extLst>
      <p:ext uri="{BB962C8B-B14F-4D97-AF65-F5344CB8AC3E}">
        <p14:creationId xmlns:p14="http://schemas.microsoft.com/office/powerpoint/2010/main" val="2630449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527" y="144632"/>
            <a:ext cx="9514389" cy="762000"/>
          </a:xfrm>
        </p:spPr>
        <p:txBody>
          <a:bodyPr/>
          <a:lstStyle/>
          <a:p>
            <a:pPr lvl="0" algn="ctr"/>
            <a:r>
              <a:rPr lang="en-US" sz="2800" b="1" dirty="0" smtClean="0"/>
              <a:t>Contributions: </a:t>
            </a:r>
            <a:r>
              <a:rPr lang="en-US" sz="2800" dirty="0" smtClean="0"/>
              <a:t>“</a:t>
            </a:r>
            <a:r>
              <a:rPr lang="en-US" sz="2800" dirty="0"/>
              <a:t>Advanced Techniques for Centimeter-Accurate GNSS Positioning </a:t>
            </a:r>
            <a:r>
              <a:rPr lang="en-US" sz="2800" dirty="0" smtClean="0"/>
              <a:t>on </a:t>
            </a:r>
            <a:r>
              <a:rPr lang="en-US" sz="2800" dirty="0"/>
              <a:t>Low-Cost Mobile </a:t>
            </a:r>
            <a:r>
              <a:rPr lang="en-US" sz="2800" dirty="0" smtClean="0"/>
              <a:t>Platforms” </a:t>
            </a:r>
            <a:endParaRPr lang="en-US" sz="2800" dirty="0"/>
          </a:p>
        </p:txBody>
      </p:sp>
      <p:sp>
        <p:nvSpPr>
          <p:cNvPr id="3" name="Slide Number Placeholder 2"/>
          <p:cNvSpPr>
            <a:spLocks noGrp="1"/>
          </p:cNvSpPr>
          <p:nvPr>
            <p:ph type="sldNum" sz="quarter" idx="11"/>
          </p:nvPr>
        </p:nvSpPr>
        <p:spPr/>
        <p:txBody>
          <a:bodyPr/>
          <a:lstStyle/>
          <a:p>
            <a:pPr>
              <a:defRPr/>
            </a:pPr>
            <a:fld id="{28AFCC8F-7E1A-43DB-8362-AE6CCF6C1881}" type="slidenum">
              <a:rPr lang="en-US" smtClean="0"/>
              <a:pPr>
                <a:defRPr/>
              </a:pPr>
              <a:t>52</a:t>
            </a:fld>
            <a:endParaRPr lang="en-US" dirty="0"/>
          </a:p>
        </p:txBody>
      </p:sp>
      <p:sp>
        <p:nvSpPr>
          <p:cNvPr id="4" name="Content Placeholder 2"/>
          <p:cNvSpPr txBox="1">
            <a:spLocks/>
          </p:cNvSpPr>
          <p:nvPr/>
        </p:nvSpPr>
        <p:spPr>
          <a:xfrm>
            <a:off x="2133600" y="1310654"/>
            <a:ext cx="6705600" cy="838200"/>
          </a:xfrm>
          <a:prstGeom prst="rect">
            <a:avLst/>
          </a:prstGeom>
        </p:spPr>
        <p:txBody>
          <a:bodyPr>
            <a:noAutofit/>
          </a:bodyPr>
          <a:lstStyle>
            <a:lvl1pPr marL="319088" indent="-319088" algn="l" rtl="0" eaLnBrk="1" fontAlgn="base" hangingPunct="1">
              <a:spcBef>
                <a:spcPts val="700"/>
              </a:spcBef>
              <a:spcAft>
                <a:spcPct val="0"/>
              </a:spcAft>
              <a:buClr>
                <a:schemeClr val="accent2"/>
              </a:buClr>
              <a:buSzPct val="60000"/>
              <a:buFont typeface="Wingdings" pitchFamily="2" charset="2"/>
              <a:buChar char=""/>
              <a:defRPr sz="2600" kern="1200">
                <a:solidFill>
                  <a:srgbClr val="0070C0"/>
                </a:solidFill>
                <a:latin typeface="Calibri" pitchFamily="34" charset="0"/>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400" kern="1200">
                <a:solidFill>
                  <a:schemeClr val="tx1"/>
                </a:solidFill>
                <a:latin typeface="Calibri" pitchFamily="34" charset="0"/>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Calibri" pitchFamily="34" charset="0"/>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Calibri" pitchFamily="34" charset="0"/>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endParaRPr lang="en-US" sz="2400" b="1" dirty="0">
              <a:latin typeface="+mn-lt"/>
            </a:endParaRPr>
          </a:p>
        </p:txBody>
      </p:sp>
      <p:graphicFrame>
        <p:nvGraphicFramePr>
          <p:cNvPr id="6" name="Diagram 5"/>
          <p:cNvGraphicFramePr/>
          <p:nvPr>
            <p:extLst>
              <p:ext uri="{D42A27DB-BD31-4B8C-83A1-F6EECF244321}">
                <p14:modId xmlns:p14="http://schemas.microsoft.com/office/powerpoint/2010/main" val="2529175303"/>
              </p:ext>
            </p:extLst>
          </p:nvPr>
        </p:nvGraphicFramePr>
        <p:xfrm>
          <a:off x="1071563" y="1571626"/>
          <a:ext cx="9484548" cy="497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Tw Cen MT"/>
              </a:rPr>
              <a:t>Conclusion</a:t>
            </a:r>
            <a:endParaRPr lang="en-US" sz="900" b="1" dirty="0">
              <a:solidFill>
                <a:srgbClr val="FFFFFF"/>
              </a:solidFill>
              <a:latin typeface="Tw Cen MT"/>
            </a:endParaRPr>
          </a:p>
        </p:txBody>
      </p:sp>
    </p:spTree>
    <p:extLst>
      <p:ext uri="{BB962C8B-B14F-4D97-AF65-F5344CB8AC3E}">
        <p14:creationId xmlns:p14="http://schemas.microsoft.com/office/powerpoint/2010/main" val="20546226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does ambiguity resolution take?</a:t>
            </a:r>
            <a:endParaRPr lang="en-US" dirty="0"/>
          </a:p>
        </p:txBody>
      </p:sp>
      <p:sp>
        <p:nvSpPr>
          <p:cNvPr id="4" name="Slide Number Placeholder 3"/>
          <p:cNvSpPr>
            <a:spLocks noGrp="1"/>
          </p:cNvSpPr>
          <p:nvPr>
            <p:ph type="sldNum" sz="quarter" idx="11"/>
          </p:nvPr>
        </p:nvSpPr>
        <p:spPr/>
        <p:txBody>
          <a:bodyPr/>
          <a:lstStyle/>
          <a:p>
            <a:pPr>
              <a:defRPr/>
            </a:pPr>
            <a:fld id="{FEAE6D40-F896-41B2-9780-66B76788FC57}" type="slidenum">
              <a:rPr lang="en-US"/>
              <a:pPr>
                <a:defRPr/>
              </a:pPr>
              <a:t>53</a:t>
            </a:fld>
            <a:endParaRPr lang="en-US" dirty="0"/>
          </a:p>
        </p:txBody>
      </p:sp>
      <p:pic>
        <p:nvPicPr>
          <p:cNvPr id="6" name="Picture 5" desc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000" y="1497994"/>
            <a:ext cx="6096862" cy="5041128"/>
          </a:xfrm>
          <a:prstGeom prst="rect">
            <a:avLst/>
          </a:prstGeom>
        </p:spPr>
      </p:pic>
      <p:pic>
        <p:nvPicPr>
          <p:cNvPr id="13" name="Picture 12" desc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000" y="1497994"/>
            <a:ext cx="6096862" cy="5036919"/>
          </a:xfrm>
          <a:prstGeom prst="rect">
            <a:avLst/>
          </a:prstGeom>
        </p:spPr>
      </p:pic>
      <p:sp>
        <p:nvSpPr>
          <p:cNvPr id="14"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smtClean="0">
                <a:solidFill>
                  <a:srgbClr val="FFFFFF"/>
                </a:solidFill>
                <a:latin typeface="Tw Cen MT"/>
              </a:rPr>
              <a:t>Second Contribution</a:t>
            </a:r>
            <a:endParaRPr lang="en-US" sz="900" b="1" dirty="0">
              <a:solidFill>
                <a:srgbClr val="FFFFFF"/>
              </a:solidFill>
              <a:latin typeface="Tw Cen MT"/>
            </a:endParaRPr>
          </a:p>
        </p:txBody>
      </p:sp>
    </p:spTree>
    <p:extLst>
      <p:ext uri="{BB962C8B-B14F-4D97-AF65-F5344CB8AC3E}">
        <p14:creationId xmlns:p14="http://schemas.microsoft.com/office/powerpoint/2010/main" val="299944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l="-2174" b="35064"/>
          <a:stretch>
            <a:fillRect/>
          </a:stretch>
        </p:blipFill>
        <p:spPr bwMode="auto">
          <a:xfrm>
            <a:off x="1466509" y="2072443"/>
            <a:ext cx="3809282" cy="1974624"/>
          </a:xfrm>
          <a:prstGeom prst="rect">
            <a:avLst/>
          </a:prstGeom>
          <a:noFill/>
          <a:ln w="9525">
            <a:noFill/>
            <a:miter lim="800000"/>
            <a:headEnd/>
            <a:tailEnd/>
          </a:ln>
        </p:spPr>
      </p:pic>
      <p:sp>
        <p:nvSpPr>
          <p:cNvPr id="2" name="Title 1"/>
          <p:cNvSpPr>
            <a:spLocks noGrp="1"/>
          </p:cNvSpPr>
          <p:nvPr>
            <p:ph type="title"/>
          </p:nvPr>
        </p:nvSpPr>
        <p:spPr/>
        <p:txBody>
          <a:bodyPr/>
          <a:lstStyle/>
          <a:p>
            <a:r>
              <a:rPr lang="en-US" sz="3600" dirty="0"/>
              <a:t>Simulated and Empirical Results</a:t>
            </a:r>
            <a:endParaRPr lang="en-US" sz="3600" dirty="0"/>
          </a:p>
        </p:txBody>
      </p:sp>
      <p:sp>
        <p:nvSpPr>
          <p:cNvPr id="3" name="Content Placeholder 2"/>
          <p:cNvSpPr>
            <a:spLocks noGrp="1"/>
          </p:cNvSpPr>
          <p:nvPr>
            <p:ph sz="quarter" idx="2"/>
          </p:nvPr>
        </p:nvSpPr>
        <p:spPr/>
        <p:txBody>
          <a:bodyPr/>
          <a:lstStyle/>
          <a:p>
            <a:endParaRPr lang="en-US" dirty="0" smtClean="0"/>
          </a:p>
          <a:p>
            <a:endParaRPr lang="en-US" dirty="0" smtClean="0"/>
          </a:p>
          <a:p>
            <a:endParaRPr lang="en-US" dirty="0" smtClean="0"/>
          </a:p>
          <a:p>
            <a:endParaRPr lang="en-US" dirty="0" smtClean="0"/>
          </a:p>
          <a:p>
            <a:r>
              <a:rPr lang="en-US" dirty="0" smtClean="0"/>
              <a:t>Better IMU </a:t>
            </a:r>
            <a:r>
              <a:rPr lang="en-US" dirty="0" smtClean="0">
                <a:sym typeface="Wingdings" pitchFamily="2" charset="2"/>
              </a:rPr>
              <a:t> Larger </a:t>
            </a:r>
            <a:r>
              <a:rPr lang="en-US" dirty="0" err="1" smtClean="0">
                <a:sym typeface="Wingdings" pitchFamily="2" charset="2"/>
              </a:rPr>
              <a:t>T</a:t>
            </a:r>
            <a:r>
              <a:rPr lang="en-US" baseline="-25000" dirty="0" err="1" smtClean="0">
                <a:sym typeface="Wingdings" pitchFamily="2" charset="2"/>
              </a:rPr>
              <a:t>p</a:t>
            </a:r>
            <a:endParaRPr lang="en-US" dirty="0" smtClean="0"/>
          </a:p>
          <a:p>
            <a:endParaRPr lang="en-US" dirty="0" smtClean="0"/>
          </a:p>
        </p:txBody>
      </p:sp>
      <p:sp>
        <p:nvSpPr>
          <p:cNvPr id="4" name="Content Placeholder 3"/>
          <p:cNvSpPr>
            <a:spLocks noGrp="1"/>
          </p:cNvSpPr>
          <p:nvPr>
            <p:ph sz="quarter" idx="4"/>
          </p:nvPr>
        </p:nvSpPr>
        <p:spPr>
          <a:xfrm>
            <a:off x="5753100" y="2133600"/>
            <a:ext cx="4191000" cy="3886200"/>
          </a:xfrm>
        </p:spPr>
        <p:txBody>
          <a:bodyPr/>
          <a:lstStyle/>
          <a:p>
            <a:endParaRPr lang="en-US" dirty="0" smtClean="0"/>
          </a:p>
          <a:p>
            <a:endParaRPr lang="en-US" dirty="0" smtClean="0"/>
          </a:p>
          <a:p>
            <a:endParaRPr lang="en-US" dirty="0" smtClean="0"/>
          </a:p>
          <a:p>
            <a:endParaRPr lang="en-US" dirty="0" smtClean="0"/>
          </a:p>
          <a:p>
            <a:r>
              <a:rPr lang="en-US" dirty="0" smtClean="0"/>
              <a:t>Higher CNR </a:t>
            </a:r>
            <a:r>
              <a:rPr lang="en-US" dirty="0" smtClean="0">
                <a:sym typeface="Wingdings" pitchFamily="2" charset="2"/>
              </a:rPr>
              <a:t> Larger </a:t>
            </a:r>
            <a:r>
              <a:rPr lang="en-US" dirty="0" err="1" smtClean="0">
                <a:sym typeface="Wingdings" pitchFamily="2" charset="2"/>
              </a:rPr>
              <a:t>T</a:t>
            </a:r>
            <a:r>
              <a:rPr lang="en-US" baseline="-25000" dirty="0" err="1" smtClean="0">
                <a:sym typeface="Wingdings" pitchFamily="2" charset="2"/>
              </a:rPr>
              <a:t>p</a:t>
            </a:r>
            <a:endParaRPr lang="en-US" dirty="0" smtClean="0"/>
          </a:p>
        </p:txBody>
      </p:sp>
      <p:sp>
        <p:nvSpPr>
          <p:cNvPr id="5" name="Text Placeholder 4"/>
          <p:cNvSpPr>
            <a:spLocks noGrp="1"/>
          </p:cNvSpPr>
          <p:nvPr>
            <p:ph type="body" sz="quarter" idx="1"/>
          </p:nvPr>
        </p:nvSpPr>
        <p:spPr/>
        <p:txBody>
          <a:bodyPr/>
          <a:lstStyle/>
          <a:p>
            <a:r>
              <a:rPr lang="en-US" dirty="0" smtClean="0"/>
              <a:t>Varying IMU Quality</a:t>
            </a:r>
            <a:endParaRPr lang="en-US" dirty="0"/>
          </a:p>
        </p:txBody>
      </p:sp>
      <p:sp>
        <p:nvSpPr>
          <p:cNvPr id="6" name="Text Placeholder 5"/>
          <p:cNvSpPr>
            <a:spLocks noGrp="1"/>
          </p:cNvSpPr>
          <p:nvPr>
            <p:ph type="body" sz="quarter" idx="3"/>
          </p:nvPr>
        </p:nvSpPr>
        <p:spPr/>
        <p:txBody>
          <a:bodyPr/>
          <a:lstStyle/>
          <a:p>
            <a:r>
              <a:rPr lang="en-US" dirty="0" smtClean="0"/>
              <a:t>Varying Carrier-to-Noise Ratio</a:t>
            </a:r>
            <a:endParaRPr lang="en-US" dirty="0"/>
          </a:p>
        </p:txBody>
      </p:sp>
      <p:sp>
        <p:nvSpPr>
          <p:cNvPr id="7" name="Slide Number Placeholder 6"/>
          <p:cNvSpPr>
            <a:spLocks noGrp="1"/>
          </p:cNvSpPr>
          <p:nvPr>
            <p:ph type="sldNum" sz="quarter" idx="10"/>
          </p:nvPr>
        </p:nvSpPr>
        <p:spPr/>
        <p:txBody>
          <a:bodyPr/>
          <a:lstStyle/>
          <a:p>
            <a:pPr>
              <a:defRPr/>
            </a:pPr>
            <a:fld id="{5C53F9C9-D22F-4FC2-A6CD-5F28CE9B65A7}" type="slidenum">
              <a:rPr lang="en-US"/>
              <a:pPr>
                <a:defRPr/>
              </a:pPr>
              <a:t>54</a:t>
            </a:fld>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5840278" y="2422841"/>
            <a:ext cx="3520756" cy="1440687"/>
          </a:xfrm>
          <a:prstGeom prst="rect">
            <a:avLst/>
          </a:prstGeom>
          <a:noFill/>
          <a:ln w="9525">
            <a:noFill/>
            <a:miter lim="800000"/>
            <a:headEnd/>
            <a:tailEnd/>
          </a:ln>
        </p:spPr>
      </p:pic>
      <p:sp>
        <p:nvSpPr>
          <p:cNvPr id="16" name="Slide Number Placeholder 3"/>
          <p:cNvSpPr txBox="1">
            <a:spLocks/>
          </p:cNvSpPr>
          <p:nvPr/>
        </p:nvSpPr>
        <p:spPr>
          <a:xfrm>
            <a:off x="8549640"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Second Proposed Contribution</a:t>
            </a:r>
          </a:p>
        </p:txBody>
      </p:sp>
      <p:pic>
        <p:nvPicPr>
          <p:cNvPr id="19" name="Picture 2"/>
          <p:cNvPicPr>
            <a:picLocks noChangeAspect="1" noChangeArrowheads="1"/>
          </p:cNvPicPr>
          <p:nvPr/>
        </p:nvPicPr>
        <p:blipFill>
          <a:blip r:embed="rId3" cstate="print"/>
          <a:srcRect l="-2174" t="95006" b="-574"/>
          <a:stretch>
            <a:fillRect/>
          </a:stretch>
        </p:blipFill>
        <p:spPr bwMode="auto">
          <a:xfrm>
            <a:off x="1591392" y="4016376"/>
            <a:ext cx="3809282" cy="169333"/>
          </a:xfrm>
          <a:prstGeom prst="rect">
            <a:avLst/>
          </a:prstGeom>
          <a:noFill/>
          <a:ln w="9525">
            <a:noFill/>
            <a:miter lim="800000"/>
            <a:headEnd/>
            <a:tailEnd/>
          </a:ln>
        </p:spPr>
      </p:pic>
      <p:sp>
        <p:nvSpPr>
          <p:cNvPr id="25" name="TextBox 24"/>
          <p:cNvSpPr txBox="1"/>
          <p:nvPr/>
        </p:nvSpPr>
        <p:spPr>
          <a:xfrm rot="16200000">
            <a:off x="483336" y="2898694"/>
            <a:ext cx="2035831" cy="430887"/>
          </a:xfrm>
          <a:prstGeom prst="rect">
            <a:avLst/>
          </a:prstGeom>
          <a:solidFill>
            <a:schemeClr val="bg1"/>
          </a:solidFill>
        </p:spPr>
        <p:txBody>
          <a:bodyPr wrap="square" rtlCol="0">
            <a:spAutoFit/>
          </a:bodyPr>
          <a:lstStyle/>
          <a:p>
            <a:pPr algn="ctr"/>
            <a:r>
              <a:rPr lang="en-US" sz="1100" b="1" dirty="0">
                <a:solidFill>
                  <a:prstClr val="black"/>
                </a:solidFill>
              </a:rPr>
              <a:t>Probability of Correct</a:t>
            </a:r>
            <a:br>
              <a:rPr lang="en-US" sz="1100" b="1" dirty="0">
                <a:solidFill>
                  <a:prstClr val="black"/>
                </a:solidFill>
              </a:rPr>
            </a:br>
            <a:r>
              <a:rPr lang="en-US" sz="1100" b="1" dirty="0">
                <a:solidFill>
                  <a:prstClr val="black"/>
                </a:solidFill>
              </a:rPr>
              <a:t>Integer Offset Resolution</a:t>
            </a:r>
          </a:p>
        </p:txBody>
      </p:sp>
      <p:cxnSp>
        <p:nvCxnSpPr>
          <p:cNvPr id="27" name="Straight Connector 26"/>
          <p:cNvCxnSpPr/>
          <p:nvPr/>
        </p:nvCxnSpPr>
        <p:spPr>
          <a:xfrm flipH="1">
            <a:off x="1192204" y="4768927"/>
            <a:ext cx="8324659"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5" cstate="print"/>
          <a:srcRect/>
          <a:stretch>
            <a:fillRect/>
          </a:stretch>
        </p:blipFill>
        <p:spPr bwMode="auto">
          <a:xfrm>
            <a:off x="4179354" y="5101518"/>
            <a:ext cx="3882325" cy="1589969"/>
          </a:xfrm>
          <a:prstGeom prst="rect">
            <a:avLst/>
          </a:prstGeom>
          <a:noFill/>
          <a:ln w="9525">
            <a:noFill/>
            <a:miter lim="800000"/>
            <a:headEnd/>
            <a:tailEnd/>
          </a:ln>
        </p:spPr>
      </p:pic>
      <p:pic>
        <p:nvPicPr>
          <p:cNvPr id="33" name="Content Placeholder 6" descr="photoHoldingARSystem.JPG"/>
          <p:cNvPicPr>
            <a:picLocks noChangeAspect="1"/>
          </p:cNvPicPr>
          <p:nvPr/>
        </p:nvPicPr>
        <p:blipFill>
          <a:blip r:embed="rId6" cstate="print"/>
          <a:srcRect l="16851" t="31237" r="30005"/>
          <a:stretch>
            <a:fillRect/>
          </a:stretch>
        </p:blipFill>
        <p:spPr bwMode="auto">
          <a:xfrm>
            <a:off x="1934408" y="4963630"/>
            <a:ext cx="1776459" cy="1716816"/>
          </a:xfrm>
          <a:prstGeom prst="rect">
            <a:avLst/>
          </a:prstGeom>
          <a:noFill/>
          <a:ln w="9525">
            <a:noFill/>
            <a:miter lim="800000"/>
            <a:headEnd/>
            <a:tailEnd/>
          </a:ln>
        </p:spPr>
      </p:pic>
      <p:sp>
        <p:nvSpPr>
          <p:cNvPr id="34" name="Rectangle 33"/>
          <p:cNvSpPr/>
          <p:nvPr/>
        </p:nvSpPr>
        <p:spPr>
          <a:xfrm>
            <a:off x="7577092" y="5545845"/>
            <a:ext cx="2605596" cy="646331"/>
          </a:xfrm>
          <a:prstGeom prst="rect">
            <a:avLst/>
          </a:prstGeom>
        </p:spPr>
        <p:txBody>
          <a:bodyPr wrap="square">
            <a:spAutoFit/>
          </a:bodyPr>
          <a:lstStyle/>
          <a:p>
            <a:pPr lvl="1"/>
            <a:r>
              <a:rPr lang="en-US" dirty="0" smtClean="0">
                <a:solidFill>
                  <a:srgbClr val="FF0000"/>
                </a:solidFill>
              </a:rPr>
              <a:t>2.5% duty cycle</a:t>
            </a:r>
          </a:p>
          <a:p>
            <a:pPr lvl="1"/>
            <a:r>
              <a:rPr lang="en-US" dirty="0" smtClean="0">
                <a:solidFill>
                  <a:srgbClr val="3333FF"/>
                </a:solidFill>
              </a:rPr>
              <a:t>5% duty cycle</a:t>
            </a:r>
          </a:p>
        </p:txBody>
      </p:sp>
      <p:sp>
        <p:nvSpPr>
          <p:cNvPr id="21" name="TextBox 20"/>
          <p:cNvSpPr txBox="1"/>
          <p:nvPr/>
        </p:nvSpPr>
        <p:spPr>
          <a:xfrm rot="16200000">
            <a:off x="4763852" y="2917927"/>
            <a:ext cx="2035831" cy="430887"/>
          </a:xfrm>
          <a:prstGeom prst="rect">
            <a:avLst/>
          </a:prstGeom>
          <a:solidFill>
            <a:schemeClr val="bg1"/>
          </a:solidFill>
        </p:spPr>
        <p:txBody>
          <a:bodyPr wrap="square" rtlCol="0">
            <a:spAutoFit/>
          </a:bodyPr>
          <a:lstStyle/>
          <a:p>
            <a:pPr algn="ctr"/>
            <a:r>
              <a:rPr lang="en-US" sz="1100" b="1" dirty="0">
                <a:solidFill>
                  <a:prstClr val="black"/>
                </a:solidFill>
              </a:rPr>
              <a:t>Probability of Correct</a:t>
            </a:r>
            <a:br>
              <a:rPr lang="en-US" sz="1100" b="1" dirty="0">
                <a:solidFill>
                  <a:prstClr val="black"/>
                </a:solidFill>
              </a:rPr>
            </a:br>
            <a:r>
              <a:rPr lang="en-US" sz="1100" b="1" dirty="0">
                <a:solidFill>
                  <a:prstClr val="black"/>
                </a:solidFill>
              </a:rPr>
              <a:t>Integer Offset Resolution</a:t>
            </a:r>
          </a:p>
        </p:txBody>
      </p:sp>
    </p:spTree>
    <p:extLst>
      <p:ext uri="{BB962C8B-B14F-4D97-AF65-F5344CB8AC3E}">
        <p14:creationId xmlns:p14="http://schemas.microsoft.com/office/powerpoint/2010/main" val="3511055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 Dramatic Accuracy Increase</a:t>
            </a:r>
            <a:endParaRPr lang="en-US" sz="3600" dirty="0"/>
          </a:p>
        </p:txBody>
      </p:sp>
      <p:sp>
        <p:nvSpPr>
          <p:cNvPr id="7" name="Slide Number Placeholder 6"/>
          <p:cNvSpPr>
            <a:spLocks noGrp="1"/>
          </p:cNvSpPr>
          <p:nvPr>
            <p:ph type="sldNum" sz="quarter" idx="10"/>
          </p:nvPr>
        </p:nvSpPr>
        <p:spPr/>
        <p:txBody>
          <a:bodyPr/>
          <a:lstStyle/>
          <a:p>
            <a:pPr>
              <a:defRPr/>
            </a:pPr>
            <a:fld id="{5C53F9C9-D22F-4FC2-A6CD-5F28CE9B65A7}" type="slidenum">
              <a:rPr lang="en-US" smtClean="0"/>
              <a:pPr>
                <a:defRPr/>
              </a:pPr>
              <a:t>6</a:t>
            </a:fld>
            <a:endParaRPr lang="en-US" dirty="0"/>
          </a:p>
        </p:txBody>
      </p:sp>
      <p:grpSp>
        <p:nvGrpSpPr>
          <p:cNvPr id="3" name="Group 11"/>
          <p:cNvGrpSpPr/>
          <p:nvPr/>
        </p:nvGrpSpPr>
        <p:grpSpPr>
          <a:xfrm>
            <a:off x="2320425" y="2063382"/>
            <a:ext cx="2442083" cy="4016659"/>
            <a:chOff x="4557265" y="451256"/>
            <a:chExt cx="3806581" cy="5709871"/>
          </a:xfrm>
        </p:grpSpPr>
        <p:grpSp>
          <p:nvGrpSpPr>
            <p:cNvPr id="4" name="Group 6"/>
            <p:cNvGrpSpPr/>
            <p:nvPr/>
          </p:nvGrpSpPr>
          <p:grpSpPr>
            <a:xfrm>
              <a:off x="4557265" y="451256"/>
              <a:ext cx="3806581" cy="5709871"/>
              <a:chOff x="4103972" y="561974"/>
              <a:chExt cx="3806581" cy="5709871"/>
            </a:xfrm>
          </p:grpSpPr>
          <p:pic>
            <p:nvPicPr>
              <p:cNvPr id="17" name="Picture 4" descr="http://www.lukew.com/ff/content/gps_iphone.jpg"/>
              <p:cNvPicPr>
                <a:picLocks noChangeAspect="1" noChangeArrowheads="1"/>
              </p:cNvPicPr>
              <p:nvPr/>
            </p:nvPicPr>
            <p:blipFill>
              <a:blip r:embed="rId3" cstate="print"/>
              <a:srcRect/>
              <a:stretch>
                <a:fillRect/>
              </a:stretch>
            </p:blipFill>
            <p:spPr bwMode="auto">
              <a:xfrm>
                <a:off x="4103972" y="561974"/>
                <a:ext cx="3806581" cy="5709871"/>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4" cstate="print"/>
              <a:srcRect/>
              <a:stretch>
                <a:fillRect/>
              </a:stretch>
            </p:blipFill>
            <p:spPr bwMode="auto">
              <a:xfrm>
                <a:off x="4106008" y="1331486"/>
                <a:ext cx="3798277" cy="4427476"/>
              </a:xfrm>
              <a:prstGeom prst="rect">
                <a:avLst/>
              </a:prstGeom>
              <a:ln>
                <a:noFill/>
              </a:ln>
              <a:effectLst>
                <a:outerShdw blurRad="292100" dist="139700" dir="2700000" algn="tl" rotWithShape="0">
                  <a:srgbClr val="333333">
                    <a:alpha val="65000"/>
                  </a:srgbClr>
                </a:outerShdw>
              </a:effectLst>
            </p:spPr>
          </p:pic>
        </p:grpSp>
        <p:grpSp>
          <p:nvGrpSpPr>
            <p:cNvPr id="5" name="Group 13"/>
            <p:cNvGrpSpPr/>
            <p:nvPr/>
          </p:nvGrpSpPr>
          <p:grpSpPr>
            <a:xfrm>
              <a:off x="5763840" y="3810650"/>
              <a:ext cx="606669" cy="606670"/>
              <a:chOff x="5763840" y="3810650"/>
              <a:chExt cx="606669" cy="606670"/>
            </a:xfrm>
          </p:grpSpPr>
          <p:sp>
            <p:nvSpPr>
              <p:cNvPr id="15" name="Donut 14"/>
              <p:cNvSpPr/>
              <p:nvPr/>
            </p:nvSpPr>
            <p:spPr>
              <a:xfrm>
                <a:off x="5763840" y="3810650"/>
                <a:ext cx="606669" cy="606670"/>
              </a:xfrm>
              <a:prstGeom prst="donut">
                <a:avLst>
                  <a:gd name="adj" fmla="val 7584"/>
                </a:avLst>
              </a:prstGeom>
              <a:solidFill>
                <a:schemeClr val="accent1">
                  <a:lumMod val="40000"/>
                  <a:lumOff val="60000"/>
                </a:schemeClr>
              </a:solidFill>
              <a:ln>
                <a:solidFill>
                  <a:srgbClr val="779DCB"/>
                </a:solidFill>
              </a:ln>
              <a:scene3d>
                <a:camera prst="orthographicFront">
                  <a:rot lat="19199996"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descr="dot.jpg"/>
              <p:cNvPicPr>
                <a:picLocks noChangeAspect="1"/>
              </p:cNvPicPr>
              <p:nvPr/>
            </p:nvPicPr>
            <p:blipFill>
              <a:blip r:embed="rId5" cstate="print"/>
              <a:stretch>
                <a:fillRect/>
              </a:stretch>
            </p:blipFill>
            <p:spPr>
              <a:xfrm flipH="1">
                <a:off x="5983067" y="4048631"/>
                <a:ext cx="158848" cy="158848"/>
              </a:xfrm>
              <a:prstGeom prst="rect">
                <a:avLst/>
              </a:prstGeom>
              <a:ln>
                <a:noFill/>
              </a:ln>
              <a:effectLst>
                <a:outerShdw blurRad="292100" dist="139700" dir="2700000" algn="tl" rotWithShape="0">
                  <a:srgbClr val="333333">
                    <a:alpha val="65000"/>
                  </a:srgbClr>
                </a:outerShdw>
              </a:effectLst>
            </p:spPr>
          </p:pic>
        </p:grpSp>
      </p:grpSp>
      <p:grpSp>
        <p:nvGrpSpPr>
          <p:cNvPr id="6" name="Group 23"/>
          <p:cNvGrpSpPr/>
          <p:nvPr/>
        </p:nvGrpSpPr>
        <p:grpSpPr>
          <a:xfrm>
            <a:off x="6439561" y="2054493"/>
            <a:ext cx="2580647" cy="4089132"/>
            <a:chOff x="2726257" y="537226"/>
            <a:chExt cx="3811710" cy="5709871"/>
          </a:xfrm>
        </p:grpSpPr>
        <p:pic>
          <p:nvPicPr>
            <p:cNvPr id="19" name="Picture 4" descr="http://www.lukew.com/ff/content/gps_iphone.jpg"/>
            <p:cNvPicPr>
              <a:picLocks noChangeAspect="1" noChangeArrowheads="1"/>
            </p:cNvPicPr>
            <p:nvPr/>
          </p:nvPicPr>
          <p:blipFill>
            <a:blip r:embed="rId3" cstate="print"/>
            <a:srcRect/>
            <a:stretch>
              <a:fillRect/>
            </a:stretch>
          </p:blipFill>
          <p:spPr bwMode="auto">
            <a:xfrm>
              <a:off x="2731386" y="537226"/>
              <a:ext cx="3806581" cy="5709871"/>
            </a:xfrm>
            <a:prstGeom prst="rect">
              <a:avLst/>
            </a:prstGeom>
            <a:ln>
              <a:noFill/>
            </a:ln>
            <a:effectLst>
              <a:outerShdw blurRad="292100" dist="139700" dir="2700000" algn="tl" rotWithShape="0">
                <a:srgbClr val="333333">
                  <a:alpha val="65000"/>
                </a:srgbClr>
              </a:outerShdw>
            </a:effectLst>
          </p:spPr>
        </p:pic>
        <p:pic>
          <p:nvPicPr>
            <p:cNvPr id="20" name="Picture 12" descr="F:\DCIM\103D5000\DSC_0731.JPG"/>
            <p:cNvPicPr>
              <a:picLocks noChangeAspect="1" noChangeArrowheads="1"/>
            </p:cNvPicPr>
            <p:nvPr/>
          </p:nvPicPr>
          <p:blipFill>
            <a:blip r:embed="rId6" cstate="print"/>
            <a:srcRect/>
            <a:stretch>
              <a:fillRect/>
            </a:stretch>
          </p:blipFill>
          <p:spPr bwMode="auto">
            <a:xfrm>
              <a:off x="2726257" y="1286933"/>
              <a:ext cx="3811703" cy="4453467"/>
            </a:xfrm>
            <a:prstGeom prst="rect">
              <a:avLst/>
            </a:prstGeom>
            <a:ln>
              <a:noFill/>
            </a:ln>
            <a:effectLst>
              <a:outerShdw blurRad="292100" dist="139700" dir="2700000" algn="tl" rotWithShape="0">
                <a:srgbClr val="333333">
                  <a:alpha val="65000"/>
                </a:srgbClr>
              </a:outerShdw>
            </a:effectLst>
          </p:spPr>
        </p:pic>
        <p:grpSp>
          <p:nvGrpSpPr>
            <p:cNvPr id="8" name="Group 9"/>
            <p:cNvGrpSpPr/>
            <p:nvPr/>
          </p:nvGrpSpPr>
          <p:grpSpPr>
            <a:xfrm>
              <a:off x="4713964" y="3615916"/>
              <a:ext cx="606669" cy="606669"/>
              <a:chOff x="5763840" y="3810649"/>
              <a:chExt cx="606669" cy="606669"/>
            </a:xfrm>
          </p:grpSpPr>
          <p:sp>
            <p:nvSpPr>
              <p:cNvPr id="22" name="Donut 21"/>
              <p:cNvSpPr/>
              <p:nvPr/>
            </p:nvSpPr>
            <p:spPr>
              <a:xfrm>
                <a:off x="5763840" y="3810649"/>
                <a:ext cx="606669" cy="606669"/>
              </a:xfrm>
              <a:prstGeom prst="donut">
                <a:avLst>
                  <a:gd name="adj" fmla="val 7584"/>
                </a:avLst>
              </a:prstGeom>
              <a:solidFill>
                <a:schemeClr val="accent1">
                  <a:lumMod val="40000"/>
                  <a:lumOff val="60000"/>
                </a:schemeClr>
              </a:solidFill>
              <a:ln>
                <a:solidFill>
                  <a:srgbClr val="779DCB"/>
                </a:solidFill>
              </a:ln>
              <a:scene3d>
                <a:camera prst="orthographicFront">
                  <a:rot lat="19199996"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descr="dot.jpg"/>
              <p:cNvPicPr>
                <a:picLocks noChangeAspect="1"/>
              </p:cNvPicPr>
              <p:nvPr/>
            </p:nvPicPr>
            <p:blipFill>
              <a:blip r:embed="rId5" cstate="print"/>
              <a:stretch>
                <a:fillRect/>
              </a:stretch>
            </p:blipFill>
            <p:spPr>
              <a:xfrm flipH="1">
                <a:off x="5983068" y="4048630"/>
                <a:ext cx="158848" cy="158848"/>
              </a:xfrm>
              <a:prstGeom prst="rect">
                <a:avLst/>
              </a:prstGeom>
              <a:ln>
                <a:noFill/>
              </a:ln>
              <a:effectLst>
                <a:outerShdw blurRad="292100" dist="139700" dir="2700000" algn="tl" rotWithShape="0">
                  <a:srgbClr val="333333">
                    <a:alpha val="65000"/>
                  </a:srgbClr>
                </a:outerShdw>
              </a:effectLst>
            </p:spPr>
          </p:pic>
        </p:grpSp>
      </p:grpSp>
      <p:sp>
        <p:nvSpPr>
          <p:cNvPr id="21"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mn-lt"/>
              </a:rPr>
              <a:t>Introduction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vector.me/files/images/1/3/136162/wireless_directional_antenna_clip_art.jpg"/>
          <p:cNvPicPr>
            <a:picLocks noChangeAspect="1" noChangeArrowheads="1"/>
          </p:cNvPicPr>
          <p:nvPr/>
        </p:nvPicPr>
        <p:blipFill>
          <a:blip r:embed="rId4" cstate="print"/>
          <a:srcRect l="-3929" t="40563" r="74466"/>
          <a:stretch>
            <a:fillRect/>
          </a:stretch>
        </p:blipFill>
        <p:spPr bwMode="auto">
          <a:xfrm>
            <a:off x="2447925" y="4765311"/>
            <a:ext cx="483020" cy="1488961"/>
          </a:xfrm>
          <a:prstGeom prst="rect">
            <a:avLst/>
          </a:prstGeom>
          <a:noFill/>
        </p:spPr>
      </p:pic>
      <p:sp>
        <p:nvSpPr>
          <p:cNvPr id="2" name="Title 1"/>
          <p:cNvSpPr>
            <a:spLocks noGrp="1"/>
          </p:cNvSpPr>
          <p:nvPr>
            <p:ph type="title"/>
          </p:nvPr>
        </p:nvSpPr>
        <p:spPr/>
        <p:txBody>
          <a:bodyPr/>
          <a:lstStyle/>
          <a:p>
            <a:r>
              <a:rPr lang="en-US" dirty="0" smtClean="0"/>
              <a:t>Carrier Phase Positioning</a:t>
            </a:r>
            <a:endParaRPr lang="en-US" dirty="0"/>
          </a:p>
        </p:txBody>
      </p:sp>
      <p:pic>
        <p:nvPicPr>
          <p:cNvPr id="4" name="Content Placeholder 3" descr="gps-course.jpg"/>
          <p:cNvPicPr>
            <a:picLocks noGrp="1" noChangeAspect="1"/>
          </p:cNvPicPr>
          <p:nvPr>
            <p:ph sz="quarter" idx="1"/>
          </p:nvPr>
        </p:nvPicPr>
        <p:blipFill>
          <a:blip r:embed="rId5" cstate="print">
            <a:clrChange>
              <a:clrFrom>
                <a:srgbClr val="FFFFFF"/>
              </a:clrFrom>
              <a:clrTo>
                <a:srgbClr val="FFFFFF">
                  <a:alpha val="0"/>
                </a:srgbClr>
              </a:clrTo>
            </a:clrChange>
          </a:blip>
          <a:srcRect b="40531"/>
          <a:stretch>
            <a:fillRect/>
          </a:stretch>
        </p:blipFill>
        <p:spPr>
          <a:xfrm>
            <a:off x="2034160" y="2002240"/>
            <a:ext cx="5112641" cy="2057400"/>
          </a:xfrm>
        </p:spPr>
      </p:pic>
      <p:sp>
        <p:nvSpPr>
          <p:cNvPr id="21" name="Slide Number Placeholder 3"/>
          <p:cNvSpPr>
            <a:spLocks noGrp="1"/>
          </p:cNvSpPr>
          <p:nvPr>
            <p:ph type="sldNum" sz="quarter" idx="11"/>
          </p:nvPr>
        </p:nvSpPr>
        <p:spPr>
          <a:xfrm>
            <a:off x="30480" y="1051586"/>
            <a:ext cx="304800" cy="239712"/>
          </a:xfrm>
        </p:spPr>
        <p:txBody>
          <a:bodyPr/>
          <a:lstStyle/>
          <a:p>
            <a:pPr>
              <a:defRPr/>
            </a:pPr>
            <a:fld id="{FEAE6D40-F896-41B2-9780-66B76788FC57}" type="slidenum">
              <a:rPr lang="en-US"/>
              <a:pPr>
                <a:defRPr/>
              </a:pPr>
              <a:t>7</a:t>
            </a:fld>
            <a:endParaRPr lang="en-US" dirty="0"/>
          </a:p>
        </p:txBody>
      </p:sp>
      <p:cxnSp>
        <p:nvCxnSpPr>
          <p:cNvPr id="14" name="Straight Arrow Connector 13"/>
          <p:cNvCxnSpPr/>
          <p:nvPr/>
        </p:nvCxnSpPr>
        <p:spPr bwMode="auto">
          <a:xfrm flipV="1">
            <a:off x="3099669" y="5621100"/>
            <a:ext cx="1808135" cy="267346"/>
          </a:xfrm>
          <a:prstGeom prst="straightConnector1">
            <a:avLst/>
          </a:prstGeom>
          <a:noFill/>
          <a:ln w="19050" cap="flat" cmpd="sng" algn="ctr">
            <a:solidFill>
              <a:srgbClr val="FF0000"/>
            </a:solidFill>
            <a:prstDash val="solid"/>
            <a:round/>
            <a:headEnd type="none"/>
            <a:tailEnd type="triangle"/>
          </a:ln>
          <a:effectLst/>
        </p:spPr>
      </p:cxnSp>
      <p:sp>
        <p:nvSpPr>
          <p:cNvPr id="17" name="TextBox 16"/>
          <p:cNvSpPr txBox="1"/>
          <p:nvPr/>
        </p:nvSpPr>
        <p:spPr>
          <a:xfrm rot="21081422">
            <a:off x="3126809" y="5705741"/>
            <a:ext cx="1806648" cy="307777"/>
          </a:xfrm>
          <a:prstGeom prst="rect">
            <a:avLst/>
          </a:prstGeom>
          <a:noFill/>
        </p:spPr>
        <p:txBody>
          <a:bodyPr wrap="none" rtlCol="0">
            <a:spAutoFit/>
          </a:bodyPr>
          <a:lstStyle/>
          <a:p>
            <a:r>
              <a:rPr lang="en-US" sz="1400" dirty="0">
                <a:solidFill>
                  <a:srgbClr val="FF0000"/>
                </a:solidFill>
              </a:rPr>
              <a:t>Centimeter Accurate</a:t>
            </a:r>
          </a:p>
        </p:txBody>
      </p:sp>
      <p:cxnSp>
        <p:nvCxnSpPr>
          <p:cNvPr id="26" name="Straight Arrow Connector 25"/>
          <p:cNvCxnSpPr/>
          <p:nvPr/>
        </p:nvCxnSpPr>
        <p:spPr>
          <a:xfrm rot="10800000" flipV="1">
            <a:off x="2781954" y="2114617"/>
            <a:ext cx="1418095" cy="265795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2882685" y="1967376"/>
            <a:ext cx="3835830" cy="288268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3053166" y="2812660"/>
            <a:ext cx="5192254" cy="2021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651509" y="3207247"/>
            <a:ext cx="21957" cy="148267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bwMode="auto">
          <a:xfrm rot="1569122">
            <a:off x="2769521" y="3260911"/>
            <a:ext cx="2228754" cy="38840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prstClr val="white"/>
              </a:buClr>
              <a:buSzPct val="100000"/>
              <a:buFont typeface="Wingdings" pitchFamily="2" charset="2"/>
              <a:buChar char="•"/>
            </a:pPr>
            <a:endParaRPr lang="en-US">
              <a:solidFill>
                <a:prstClr val="black"/>
              </a:solidFill>
              <a:cs typeface="Arial" charset="0"/>
            </a:endParaRPr>
          </a:p>
        </p:txBody>
      </p:sp>
      <p:pic>
        <p:nvPicPr>
          <p:cNvPr id="48" name="Content Placeholder 3" descr="gps-course.jpg"/>
          <p:cNvPicPr>
            <a:picLocks noChangeAspect="1"/>
          </p:cNvPicPr>
          <p:nvPr/>
        </p:nvPicPr>
        <p:blipFill>
          <a:blip r:embed="rId5" cstate="print">
            <a:clrChange>
              <a:clrFrom>
                <a:srgbClr val="FFFFFF"/>
              </a:clrFrom>
              <a:clrTo>
                <a:srgbClr val="FFFFFF">
                  <a:alpha val="0"/>
                </a:srgbClr>
              </a:clrTo>
            </a:clrChange>
          </a:blip>
          <a:srcRect b="40531"/>
          <a:stretch>
            <a:fillRect/>
          </a:stretch>
        </p:blipFill>
        <p:spPr bwMode="auto">
          <a:xfrm rot="2317354">
            <a:off x="3285575" y="2178043"/>
            <a:ext cx="4154098" cy="1416891"/>
          </a:xfrm>
          <a:prstGeom prst="rect">
            <a:avLst/>
          </a:prstGeom>
          <a:noFill/>
          <a:ln w="9525">
            <a:noFill/>
            <a:miter lim="800000"/>
            <a:headEnd/>
            <a:tailEnd/>
          </a:ln>
        </p:spPr>
      </p:pic>
      <p:sp>
        <p:nvSpPr>
          <p:cNvPr id="49" name="Rounded Rectangle 48"/>
          <p:cNvSpPr/>
          <p:nvPr/>
        </p:nvSpPr>
        <p:spPr bwMode="auto">
          <a:xfrm rot="3726181" flipH="1">
            <a:off x="3809188" y="2746384"/>
            <a:ext cx="2008015" cy="26748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prstClr val="white"/>
              </a:buClr>
              <a:buSzPct val="100000"/>
              <a:buFont typeface="Wingdings" pitchFamily="2" charset="2"/>
              <a:buChar char="•"/>
            </a:pPr>
            <a:endParaRPr lang="en-US">
              <a:solidFill>
                <a:prstClr val="black"/>
              </a:solidFill>
              <a:cs typeface="Arial" charset="0"/>
            </a:endParaRPr>
          </a:p>
        </p:txBody>
      </p:sp>
      <p:pic>
        <p:nvPicPr>
          <p:cNvPr id="42" name="Content Placeholder 3" descr="gps-course.jpg"/>
          <p:cNvPicPr>
            <a:picLocks noChangeAspect="1"/>
          </p:cNvPicPr>
          <p:nvPr/>
        </p:nvPicPr>
        <p:blipFill>
          <a:blip r:embed="rId5" cstate="print">
            <a:clrChange>
              <a:clrFrom>
                <a:srgbClr val="FFFFFF"/>
              </a:clrFrom>
              <a:clrTo>
                <a:srgbClr val="FFFFFF">
                  <a:alpha val="0"/>
                </a:srgbClr>
              </a:clrTo>
            </a:clrChange>
          </a:blip>
          <a:srcRect b="40531"/>
          <a:stretch>
            <a:fillRect/>
          </a:stretch>
        </p:blipFill>
        <p:spPr bwMode="auto">
          <a:xfrm rot="19708255" flipH="1">
            <a:off x="3637009" y="2071666"/>
            <a:ext cx="4154098" cy="1416891"/>
          </a:xfrm>
          <a:prstGeom prst="rect">
            <a:avLst/>
          </a:prstGeom>
          <a:noFill/>
          <a:ln w="9525">
            <a:noFill/>
            <a:miter lim="800000"/>
            <a:headEnd/>
            <a:tailEnd/>
          </a:ln>
        </p:spPr>
      </p:pic>
      <p:sp>
        <p:nvSpPr>
          <p:cNvPr id="44" name="Rounded Rectangle 43"/>
          <p:cNvSpPr/>
          <p:nvPr/>
        </p:nvSpPr>
        <p:spPr bwMode="auto">
          <a:xfrm rot="18299428">
            <a:off x="5256074" y="2707905"/>
            <a:ext cx="2008015" cy="26748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prstClr val="white"/>
              </a:buClr>
              <a:buSzPct val="100000"/>
              <a:buFont typeface="Wingdings" pitchFamily="2" charset="2"/>
              <a:buChar char="•"/>
            </a:pPr>
            <a:endParaRPr lang="en-US">
              <a:solidFill>
                <a:prstClr val="black"/>
              </a:solidFill>
              <a:cs typeface="Arial" charset="0"/>
            </a:endParaRPr>
          </a:p>
        </p:txBody>
      </p:sp>
      <p:pic>
        <p:nvPicPr>
          <p:cNvPr id="31" name="Content Placeholder 3" descr="gps-course.jpg"/>
          <p:cNvPicPr>
            <a:picLocks noChangeAspect="1"/>
          </p:cNvPicPr>
          <p:nvPr/>
        </p:nvPicPr>
        <p:blipFill>
          <a:blip r:embed="rId5" cstate="print">
            <a:clrChange>
              <a:clrFrom>
                <a:srgbClr val="FFFFFF"/>
              </a:clrFrom>
              <a:clrTo>
                <a:srgbClr val="FFFFFF">
                  <a:alpha val="0"/>
                </a:srgbClr>
              </a:clrTo>
            </a:clrChange>
          </a:blip>
          <a:srcRect b="40531"/>
          <a:stretch>
            <a:fillRect/>
          </a:stretch>
        </p:blipFill>
        <p:spPr bwMode="auto">
          <a:xfrm flipH="1">
            <a:off x="4101109" y="1821426"/>
            <a:ext cx="5112641" cy="2057400"/>
          </a:xfrm>
          <a:prstGeom prst="rect">
            <a:avLst/>
          </a:prstGeom>
          <a:noFill/>
          <a:ln w="9525">
            <a:noFill/>
            <a:miter lim="800000"/>
            <a:headEnd/>
            <a:tailEnd/>
          </a:ln>
        </p:spPr>
      </p:pic>
      <p:sp>
        <p:nvSpPr>
          <p:cNvPr id="37" name="Rounded Rectangle 36"/>
          <p:cNvSpPr/>
          <p:nvPr/>
        </p:nvSpPr>
        <p:spPr bwMode="auto">
          <a:xfrm rot="19976197">
            <a:off x="5932748" y="3175037"/>
            <a:ext cx="2446629" cy="38840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prstClr val="white"/>
              </a:buClr>
              <a:buSzPct val="100000"/>
              <a:buFont typeface="Wingdings" pitchFamily="2" charset="2"/>
              <a:buChar char="•"/>
            </a:pPr>
            <a:endParaRPr lang="en-US">
              <a:solidFill>
                <a:prstClr val="black"/>
              </a:solidFill>
              <a:cs typeface="Arial" charset="0"/>
            </a:endParaRPr>
          </a:p>
        </p:txBody>
      </p:sp>
      <p:pic>
        <p:nvPicPr>
          <p:cNvPr id="6" name="Picture 5" descr="maps_compass_find.jpg"/>
          <p:cNvPicPr>
            <a:picLocks noChangeAspect="1"/>
          </p:cNvPicPr>
          <p:nvPr/>
        </p:nvPicPr>
        <p:blipFill>
          <a:blip r:embed="rId6" cstate="print">
            <a:clrChange>
              <a:clrFrom>
                <a:srgbClr val="FEFEFE"/>
              </a:clrFrom>
              <a:clrTo>
                <a:srgbClr val="FEFEFE">
                  <a:alpha val="0"/>
                </a:srgbClr>
              </a:clrTo>
            </a:clrChange>
          </a:blip>
          <a:srcRect l="47674" b="11464"/>
          <a:stretch>
            <a:fillRect/>
          </a:stretch>
        </p:blipFill>
        <p:spPr>
          <a:xfrm>
            <a:off x="4953391" y="3563049"/>
            <a:ext cx="1119369" cy="2286000"/>
          </a:xfrm>
          <a:prstGeom prst="rect">
            <a:avLst/>
          </a:prstGeom>
        </p:spPr>
      </p:pic>
      <p:pic>
        <p:nvPicPr>
          <p:cNvPr id="40" name="Picture 39" descr="addin_tmp.png"/>
          <p:cNvPicPr>
            <a:picLocks noChangeAspect="1"/>
          </p:cNvPicPr>
          <p:nvPr>
            <p:custDataLst>
              <p:tags r:id="rId1"/>
            </p:custDataLst>
          </p:nvPr>
        </p:nvPicPr>
        <p:blipFill>
          <a:blip r:embed="rId7" cstate="print"/>
          <a:stretch>
            <a:fillRect/>
          </a:stretch>
        </p:blipFill>
        <p:spPr>
          <a:xfrm rot="21077600">
            <a:off x="3400157" y="5530260"/>
            <a:ext cx="1260348" cy="185928"/>
          </a:xfrm>
          <a:prstGeom prst="rect">
            <a:avLst/>
          </a:prstGeom>
        </p:spPr>
      </p:pic>
      <p:sp>
        <p:nvSpPr>
          <p:cNvPr id="23" name="Oval 22"/>
          <p:cNvSpPr/>
          <p:nvPr/>
        </p:nvSpPr>
        <p:spPr>
          <a:xfrm>
            <a:off x="2400301" y="6062289"/>
            <a:ext cx="572458" cy="274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p:nvGrpSpPr>
        <p:grpSpPr>
          <a:xfrm>
            <a:off x="5002020" y="3983528"/>
            <a:ext cx="980421" cy="1428751"/>
            <a:chOff x="2726257" y="537226"/>
            <a:chExt cx="3811710" cy="5709871"/>
          </a:xfrm>
        </p:grpSpPr>
        <p:pic>
          <p:nvPicPr>
            <p:cNvPr id="25" name="Picture 4" descr="http://www.lukew.com/ff/content/gps_iphone.jpg"/>
            <p:cNvPicPr>
              <a:picLocks noChangeAspect="1" noChangeArrowheads="1"/>
            </p:cNvPicPr>
            <p:nvPr/>
          </p:nvPicPr>
          <p:blipFill>
            <a:blip r:embed="rId8" cstate="print"/>
            <a:srcRect/>
            <a:stretch>
              <a:fillRect/>
            </a:stretch>
          </p:blipFill>
          <p:spPr bwMode="auto">
            <a:xfrm>
              <a:off x="2731386" y="537226"/>
              <a:ext cx="3806581" cy="5709871"/>
            </a:xfrm>
            <a:prstGeom prst="rect">
              <a:avLst/>
            </a:prstGeom>
            <a:ln>
              <a:noFill/>
            </a:ln>
            <a:effectLst>
              <a:outerShdw blurRad="292100" dist="139700" dir="2700000" algn="tl" rotWithShape="0">
                <a:srgbClr val="333333">
                  <a:alpha val="65000"/>
                </a:srgbClr>
              </a:outerShdw>
            </a:effectLst>
          </p:spPr>
        </p:pic>
        <p:pic>
          <p:nvPicPr>
            <p:cNvPr id="28" name="Picture 12" descr="F:\DCIM\103D5000\DSC_0731.JPG"/>
            <p:cNvPicPr>
              <a:picLocks noChangeAspect="1" noChangeArrowheads="1"/>
            </p:cNvPicPr>
            <p:nvPr/>
          </p:nvPicPr>
          <p:blipFill>
            <a:blip r:embed="rId9" cstate="print"/>
            <a:srcRect/>
            <a:stretch>
              <a:fillRect/>
            </a:stretch>
          </p:blipFill>
          <p:spPr bwMode="auto">
            <a:xfrm>
              <a:off x="2726257" y="1286933"/>
              <a:ext cx="3811703" cy="4453467"/>
            </a:xfrm>
            <a:prstGeom prst="rect">
              <a:avLst/>
            </a:prstGeom>
            <a:ln>
              <a:noFill/>
            </a:ln>
            <a:effectLst>
              <a:outerShdw blurRad="292100" dist="139700" dir="2700000" algn="tl" rotWithShape="0">
                <a:srgbClr val="333333">
                  <a:alpha val="65000"/>
                </a:srgbClr>
              </a:outerShdw>
            </a:effectLst>
          </p:spPr>
        </p:pic>
        <p:grpSp>
          <p:nvGrpSpPr>
            <p:cNvPr id="30" name="Group 9"/>
            <p:cNvGrpSpPr/>
            <p:nvPr/>
          </p:nvGrpSpPr>
          <p:grpSpPr>
            <a:xfrm>
              <a:off x="4713964" y="3615916"/>
              <a:ext cx="606669" cy="606669"/>
              <a:chOff x="5763840" y="3810649"/>
              <a:chExt cx="606669" cy="606669"/>
            </a:xfrm>
          </p:grpSpPr>
          <p:sp>
            <p:nvSpPr>
              <p:cNvPr id="33" name="Donut 32"/>
              <p:cNvSpPr/>
              <p:nvPr/>
            </p:nvSpPr>
            <p:spPr>
              <a:xfrm>
                <a:off x="5763840" y="3810649"/>
                <a:ext cx="606669" cy="606669"/>
              </a:xfrm>
              <a:prstGeom prst="donut">
                <a:avLst>
                  <a:gd name="adj" fmla="val 7584"/>
                </a:avLst>
              </a:prstGeom>
              <a:solidFill>
                <a:schemeClr val="accent1">
                  <a:lumMod val="40000"/>
                  <a:lumOff val="60000"/>
                </a:schemeClr>
              </a:solidFill>
              <a:ln>
                <a:solidFill>
                  <a:srgbClr val="779DCB"/>
                </a:solidFill>
              </a:ln>
              <a:scene3d>
                <a:camera prst="orthographicFront">
                  <a:rot lat="19199996"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34" name="Picture 33" descr="dot.jpg"/>
              <p:cNvPicPr>
                <a:picLocks noChangeAspect="1"/>
              </p:cNvPicPr>
              <p:nvPr/>
            </p:nvPicPr>
            <p:blipFill>
              <a:blip r:embed="rId10" cstate="print"/>
              <a:stretch>
                <a:fillRect/>
              </a:stretch>
            </p:blipFill>
            <p:spPr>
              <a:xfrm flipH="1">
                <a:off x="5983068" y="4048630"/>
                <a:ext cx="158848" cy="158848"/>
              </a:xfrm>
              <a:prstGeom prst="rect">
                <a:avLst/>
              </a:prstGeom>
              <a:ln>
                <a:noFill/>
              </a:ln>
              <a:effectLst>
                <a:outerShdw blurRad="292100" dist="139700" dir="2700000" algn="tl" rotWithShape="0">
                  <a:srgbClr val="333333">
                    <a:alpha val="65000"/>
                  </a:srgbClr>
                </a:outerShdw>
              </a:effectLst>
            </p:spPr>
          </p:pic>
        </p:grpSp>
      </p:grpSp>
      <p:pic>
        <p:nvPicPr>
          <p:cNvPr id="60418" name="Picture 2" descr="https://www.deere.com/common/media/images/product/tractors/row_crop_tractors/2011_7r_series/7280r/r4d010291_7280R_642x462.jpg"/>
          <p:cNvPicPr>
            <a:picLocks noChangeAspect="1" noChangeArrowheads="1"/>
          </p:cNvPicPr>
          <p:nvPr/>
        </p:nvPicPr>
        <p:blipFill>
          <a:blip r:embed="rId11" cstate="print"/>
          <a:srcRect l="9892" r="132"/>
          <a:stretch>
            <a:fillRect/>
          </a:stretch>
        </p:blipFill>
        <p:spPr bwMode="auto">
          <a:xfrm>
            <a:off x="4914908" y="3580486"/>
            <a:ext cx="3110513" cy="2275190"/>
          </a:xfrm>
          <a:prstGeom prst="rect">
            <a:avLst/>
          </a:prstGeom>
          <a:noFill/>
        </p:spPr>
      </p:pic>
      <p:pic>
        <p:nvPicPr>
          <p:cNvPr id="36" name="Picture 4" descr="http://www.aquacoustic.com/media/deliverables/L_rtk_gps_field.jpg"/>
          <p:cNvPicPr>
            <a:picLocks noChangeAspect="1" noChangeArrowheads="1"/>
          </p:cNvPicPr>
          <p:nvPr/>
        </p:nvPicPr>
        <p:blipFill>
          <a:blip r:embed="rId12" cstate="print"/>
          <a:srcRect/>
          <a:stretch>
            <a:fillRect/>
          </a:stretch>
        </p:blipFill>
        <p:spPr bwMode="auto">
          <a:xfrm>
            <a:off x="4942010" y="3569676"/>
            <a:ext cx="1617052" cy="2302542"/>
          </a:xfrm>
          <a:prstGeom prst="rect">
            <a:avLst/>
          </a:prstGeom>
          <a:noFill/>
        </p:spPr>
      </p:pic>
      <p:sp>
        <p:nvSpPr>
          <p:cNvPr id="39" name="Rectangle 38"/>
          <p:cNvSpPr/>
          <p:nvPr/>
        </p:nvSpPr>
        <p:spPr>
          <a:xfrm>
            <a:off x="3890642" y="5922570"/>
            <a:ext cx="5058050" cy="369332"/>
          </a:xfrm>
          <a:prstGeom prst="rect">
            <a:avLst/>
          </a:prstGeom>
        </p:spPr>
        <p:txBody>
          <a:bodyPr wrap="square">
            <a:spAutoFit/>
          </a:bodyPr>
          <a:lstStyle/>
          <a:p>
            <a:pPr algn="ctr"/>
            <a:r>
              <a:rPr lang="en-US" dirty="0" smtClean="0">
                <a:solidFill>
                  <a:prstClr val="black"/>
                </a:solidFill>
              </a:rPr>
              <a:t>Carrier Phase Differential GNSS (CDGNSS)</a:t>
            </a:r>
          </a:p>
        </p:txBody>
      </p:sp>
      <p:sp>
        <p:nvSpPr>
          <p:cNvPr id="41"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Introduction</a:t>
            </a:r>
          </a:p>
        </p:txBody>
      </p:sp>
    </p:spTree>
    <p:extLst>
      <p:ext uri="{BB962C8B-B14F-4D97-AF65-F5344CB8AC3E}">
        <p14:creationId xmlns:p14="http://schemas.microsoft.com/office/powerpoint/2010/main" val="2552691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9"/>
                                        </p:tgtEl>
                                      </p:cBhvr>
                                    </p:animEffect>
                                    <p:set>
                                      <p:cBhvr>
                                        <p:cTn id="10" dur="1" fill="hold">
                                          <p:stCondLst>
                                            <p:cond delay="499"/>
                                          </p:stCondLst>
                                        </p:cTn>
                                        <p:tgtEl>
                                          <p:spTgt spid="49"/>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4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041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animBg="1"/>
      <p:bldP spid="49" grpId="0" animBg="1"/>
      <p:bldP spid="44" grpId="0" animBg="1"/>
      <p:bldP spid="37" grpId="0" animBg="1"/>
      <p:bldP spid="23"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CDGNSS </a:t>
            </a:r>
            <a:r>
              <a:rPr lang="en-US" sz="3600" dirty="0" smtClean="0"/>
              <a:t>Challenges </a:t>
            </a:r>
            <a:r>
              <a:rPr lang="en-US" sz="3600" dirty="0" smtClean="0"/>
              <a:t>for the </a:t>
            </a:r>
            <a:r>
              <a:rPr lang="en-US" sz="3600" dirty="0" smtClean="0"/>
              <a:t>Mass-Market</a:t>
            </a:r>
            <a:endParaRPr lang="en-US" sz="3600" dirty="0"/>
          </a:p>
        </p:txBody>
      </p:sp>
      <p:sp>
        <p:nvSpPr>
          <p:cNvPr id="3" name="Content Placeholder 2"/>
          <p:cNvSpPr>
            <a:spLocks noGrp="1"/>
          </p:cNvSpPr>
          <p:nvPr>
            <p:ph sz="quarter" idx="2"/>
          </p:nvPr>
        </p:nvSpPr>
        <p:spPr>
          <a:xfrm>
            <a:off x="457199" y="2133599"/>
            <a:ext cx="3334871" cy="4348223"/>
          </a:xfrm>
          <a:solidFill>
            <a:schemeClr val="bg1"/>
          </a:solidFill>
        </p:spPr>
        <p:txBody>
          <a:bodyPr/>
          <a:lstStyle/>
          <a:p>
            <a:r>
              <a:rPr lang="en-US" dirty="0" smtClean="0"/>
              <a:t>Chips “always on”</a:t>
            </a:r>
          </a:p>
          <a:p>
            <a:r>
              <a:rPr lang="en-US" dirty="0" smtClean="0"/>
              <a:t>Can’t “hot start” with rough position estimate</a:t>
            </a:r>
          </a:p>
          <a:p>
            <a:r>
              <a:rPr lang="en-US" dirty="0" smtClean="0"/>
              <a:t>Mobile battery life is limited</a:t>
            </a:r>
            <a:endParaRPr lang="en-US" dirty="0"/>
          </a:p>
        </p:txBody>
      </p:sp>
      <p:sp>
        <p:nvSpPr>
          <p:cNvPr id="4" name="Content Placeholder 3"/>
          <p:cNvSpPr>
            <a:spLocks noGrp="1"/>
          </p:cNvSpPr>
          <p:nvPr>
            <p:ph sz="quarter" idx="4"/>
          </p:nvPr>
        </p:nvSpPr>
        <p:spPr/>
        <p:txBody>
          <a:bodyPr/>
          <a:lstStyle/>
          <a:p>
            <a:r>
              <a:rPr lang="en-US" dirty="0" smtClean="0"/>
              <a:t>Time-to-first-fix (TTFF) can be much longer than traditional GPS/GNSS</a:t>
            </a:r>
          </a:p>
          <a:p>
            <a:r>
              <a:rPr lang="en-US" dirty="0" smtClean="0"/>
              <a:t>Need to first resolve the carrier phase ambiguities</a:t>
            </a:r>
          </a:p>
          <a:p>
            <a:r>
              <a:rPr lang="en-US" dirty="0" smtClean="0"/>
              <a:t>Mobile users are impatient</a:t>
            </a:r>
            <a:endParaRPr lang="en-US" dirty="0"/>
          </a:p>
        </p:txBody>
      </p:sp>
      <p:sp>
        <p:nvSpPr>
          <p:cNvPr id="5" name="Text Placeholder 4"/>
          <p:cNvSpPr>
            <a:spLocks noGrp="1"/>
          </p:cNvSpPr>
          <p:nvPr>
            <p:ph type="body" sz="quarter" idx="1"/>
          </p:nvPr>
        </p:nvSpPr>
        <p:spPr/>
        <p:txBody>
          <a:bodyPr/>
          <a:lstStyle/>
          <a:p>
            <a:r>
              <a:rPr lang="en-US" dirty="0" smtClean="0"/>
              <a:t>High Power Consumption</a:t>
            </a:r>
            <a:endParaRPr lang="en-US" dirty="0"/>
          </a:p>
        </p:txBody>
      </p:sp>
      <p:sp>
        <p:nvSpPr>
          <p:cNvPr id="6" name="Text Placeholder 5"/>
          <p:cNvSpPr>
            <a:spLocks noGrp="1"/>
          </p:cNvSpPr>
          <p:nvPr>
            <p:ph type="body" sz="quarter" idx="3"/>
          </p:nvPr>
        </p:nvSpPr>
        <p:spPr/>
        <p:txBody>
          <a:bodyPr/>
          <a:lstStyle/>
          <a:p>
            <a:r>
              <a:rPr lang="en-US" dirty="0" smtClean="0"/>
              <a:t>Reference Network</a:t>
            </a:r>
            <a:endParaRPr lang="en-US" dirty="0"/>
          </a:p>
        </p:txBody>
      </p:sp>
      <p:sp>
        <p:nvSpPr>
          <p:cNvPr id="7" name="Text Placeholder 6"/>
          <p:cNvSpPr>
            <a:spLocks noGrp="1"/>
          </p:cNvSpPr>
          <p:nvPr>
            <p:ph type="body" sz="quarter" idx="11"/>
          </p:nvPr>
        </p:nvSpPr>
        <p:spPr/>
        <p:txBody>
          <a:bodyPr/>
          <a:lstStyle/>
          <a:p>
            <a:r>
              <a:rPr lang="en-US" dirty="0" smtClean="0"/>
              <a:t>Long Initialization Time</a:t>
            </a:r>
            <a:endParaRPr lang="en-US" dirty="0"/>
          </a:p>
        </p:txBody>
      </p:sp>
      <p:sp>
        <p:nvSpPr>
          <p:cNvPr id="8" name="Content Placeholder 7"/>
          <p:cNvSpPr>
            <a:spLocks noGrp="1"/>
          </p:cNvSpPr>
          <p:nvPr>
            <p:ph sz="quarter" idx="12"/>
          </p:nvPr>
        </p:nvSpPr>
        <p:spPr/>
        <p:txBody>
          <a:bodyPr/>
          <a:lstStyle/>
          <a:p>
            <a:r>
              <a:rPr lang="en-US" dirty="0" smtClean="0"/>
              <a:t>Requires 10-20 km spaced reference network</a:t>
            </a:r>
          </a:p>
          <a:p>
            <a:r>
              <a:rPr lang="en-US" dirty="0" smtClean="0"/>
              <a:t>Large upfront cost</a:t>
            </a:r>
          </a:p>
          <a:p>
            <a:r>
              <a:rPr lang="en-US" dirty="0" smtClean="0"/>
              <a:t>Other techniques, e.g., PPP don’t require a network, but have longer convergence times</a:t>
            </a:r>
          </a:p>
          <a:p>
            <a:pPr marL="0" indent="0">
              <a:buNone/>
            </a:pPr>
            <a:endParaRPr lang="en-US" dirty="0"/>
          </a:p>
        </p:txBody>
      </p:sp>
      <p:sp>
        <p:nvSpPr>
          <p:cNvPr id="13"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Introduction</a:t>
            </a:r>
          </a:p>
        </p:txBody>
      </p:sp>
    </p:spTree>
    <p:extLst>
      <p:ext uri="{BB962C8B-B14F-4D97-AF65-F5344CB8AC3E}">
        <p14:creationId xmlns:p14="http://schemas.microsoft.com/office/powerpoint/2010/main" val="2413432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CDGNSS </a:t>
            </a:r>
            <a:r>
              <a:rPr lang="en-US" sz="3600" dirty="0" smtClean="0"/>
              <a:t>Challenges </a:t>
            </a:r>
            <a:r>
              <a:rPr lang="en-US" sz="3600" dirty="0" smtClean="0"/>
              <a:t>f</a:t>
            </a:r>
            <a:r>
              <a:rPr lang="en-US" sz="3600" dirty="0" smtClean="0"/>
              <a:t>or </a:t>
            </a:r>
            <a:r>
              <a:rPr lang="en-US" sz="3600" dirty="0" smtClean="0"/>
              <a:t>the </a:t>
            </a:r>
            <a:r>
              <a:rPr lang="en-US" sz="3600" dirty="0" smtClean="0"/>
              <a:t>Mass-Market</a:t>
            </a:r>
            <a:endParaRPr lang="en-US" sz="3600" dirty="0"/>
          </a:p>
        </p:txBody>
      </p:sp>
      <p:sp>
        <p:nvSpPr>
          <p:cNvPr id="3" name="Content Placeholder 2"/>
          <p:cNvSpPr>
            <a:spLocks noGrp="1"/>
          </p:cNvSpPr>
          <p:nvPr>
            <p:ph sz="quarter" idx="2"/>
          </p:nvPr>
        </p:nvSpPr>
        <p:spPr>
          <a:xfrm>
            <a:off x="457199" y="2133599"/>
            <a:ext cx="3334871" cy="4348223"/>
          </a:xfrm>
          <a:solidFill>
            <a:schemeClr val="bg1"/>
          </a:solidFill>
        </p:spPr>
        <p:txBody>
          <a:bodyPr/>
          <a:lstStyle/>
          <a:p>
            <a:r>
              <a:rPr lang="en-US" dirty="0" smtClean="0"/>
              <a:t>Chips “always on”</a:t>
            </a:r>
          </a:p>
          <a:p>
            <a:r>
              <a:rPr lang="en-US" dirty="0" smtClean="0"/>
              <a:t>Can’t “hot start” with rough position estimate</a:t>
            </a:r>
          </a:p>
          <a:p>
            <a:r>
              <a:rPr lang="en-US" dirty="0" smtClean="0"/>
              <a:t>Mobile battery life is limited</a:t>
            </a:r>
            <a:endParaRPr lang="en-US" dirty="0"/>
          </a:p>
        </p:txBody>
      </p:sp>
      <p:sp>
        <p:nvSpPr>
          <p:cNvPr id="4" name="Content Placeholder 3"/>
          <p:cNvSpPr>
            <a:spLocks noGrp="1"/>
          </p:cNvSpPr>
          <p:nvPr>
            <p:ph sz="quarter" idx="4"/>
          </p:nvPr>
        </p:nvSpPr>
        <p:spPr/>
        <p:txBody>
          <a:bodyPr/>
          <a:lstStyle/>
          <a:p>
            <a:r>
              <a:rPr lang="en-US" dirty="0" smtClean="0"/>
              <a:t>Time-to-first-fix (TTFF) can be much longer than traditional GPS/GNSS</a:t>
            </a:r>
          </a:p>
          <a:p>
            <a:r>
              <a:rPr lang="en-US" dirty="0" smtClean="0"/>
              <a:t>Need to first resolve the carrier phase ambiguities</a:t>
            </a:r>
          </a:p>
          <a:p>
            <a:r>
              <a:rPr lang="en-US" dirty="0" smtClean="0"/>
              <a:t>Mobile users are impatient</a:t>
            </a:r>
            <a:endParaRPr lang="en-US" dirty="0"/>
          </a:p>
        </p:txBody>
      </p:sp>
      <p:sp>
        <p:nvSpPr>
          <p:cNvPr id="5" name="Text Placeholder 4"/>
          <p:cNvSpPr>
            <a:spLocks noGrp="1"/>
          </p:cNvSpPr>
          <p:nvPr>
            <p:ph type="body" sz="quarter" idx="1"/>
          </p:nvPr>
        </p:nvSpPr>
        <p:spPr/>
        <p:txBody>
          <a:bodyPr/>
          <a:lstStyle/>
          <a:p>
            <a:r>
              <a:rPr lang="en-US" dirty="0" smtClean="0"/>
              <a:t>High Power Consumption</a:t>
            </a:r>
            <a:endParaRPr lang="en-US" dirty="0"/>
          </a:p>
        </p:txBody>
      </p:sp>
      <p:sp>
        <p:nvSpPr>
          <p:cNvPr id="6" name="Text Placeholder 5"/>
          <p:cNvSpPr>
            <a:spLocks noGrp="1"/>
          </p:cNvSpPr>
          <p:nvPr>
            <p:ph type="body" sz="quarter" idx="3"/>
          </p:nvPr>
        </p:nvSpPr>
        <p:spPr/>
        <p:txBody>
          <a:bodyPr/>
          <a:lstStyle/>
          <a:p>
            <a:r>
              <a:rPr lang="en-US" dirty="0" smtClean="0"/>
              <a:t>Reference Network</a:t>
            </a:r>
            <a:endParaRPr lang="en-US" dirty="0"/>
          </a:p>
        </p:txBody>
      </p:sp>
      <p:sp>
        <p:nvSpPr>
          <p:cNvPr id="7" name="Text Placeholder 6"/>
          <p:cNvSpPr>
            <a:spLocks noGrp="1"/>
          </p:cNvSpPr>
          <p:nvPr>
            <p:ph type="body" sz="quarter" idx="11"/>
          </p:nvPr>
        </p:nvSpPr>
        <p:spPr/>
        <p:txBody>
          <a:bodyPr/>
          <a:lstStyle/>
          <a:p>
            <a:r>
              <a:rPr lang="en-US" dirty="0" smtClean="0"/>
              <a:t>Long Initialization Time</a:t>
            </a:r>
            <a:endParaRPr lang="en-US" dirty="0"/>
          </a:p>
        </p:txBody>
      </p:sp>
      <p:sp>
        <p:nvSpPr>
          <p:cNvPr id="8" name="Content Placeholder 7"/>
          <p:cNvSpPr>
            <a:spLocks noGrp="1"/>
          </p:cNvSpPr>
          <p:nvPr>
            <p:ph sz="quarter" idx="12"/>
          </p:nvPr>
        </p:nvSpPr>
        <p:spPr/>
        <p:txBody>
          <a:bodyPr/>
          <a:lstStyle/>
          <a:p>
            <a:r>
              <a:rPr lang="en-US" dirty="0" smtClean="0"/>
              <a:t>Requires 10-20 km spaced reference network</a:t>
            </a:r>
          </a:p>
          <a:p>
            <a:r>
              <a:rPr lang="en-US" dirty="0" smtClean="0"/>
              <a:t>Large upfront cost</a:t>
            </a:r>
          </a:p>
          <a:p>
            <a:r>
              <a:rPr lang="en-US" dirty="0" smtClean="0"/>
              <a:t>Other techniques, e.g., PPP don’t require a network, but have longer convergence times</a:t>
            </a:r>
          </a:p>
          <a:p>
            <a:pPr marL="0" indent="0">
              <a:buNone/>
            </a:pPr>
            <a:endParaRPr lang="en-US" dirty="0"/>
          </a:p>
        </p:txBody>
      </p:sp>
      <p:sp>
        <p:nvSpPr>
          <p:cNvPr id="13" name="Slide Number Placeholder 3"/>
          <p:cNvSpPr txBox="1">
            <a:spLocks/>
          </p:cNvSpPr>
          <p:nvPr/>
        </p:nvSpPr>
        <p:spPr>
          <a:xfrm>
            <a:off x="9464038" y="1051560"/>
            <a:ext cx="1463040" cy="239738"/>
          </a:xfrm>
          <a:prstGeom prst="rect">
            <a:avLst/>
          </a:prstGeom>
        </p:spPr>
        <p:txBody>
          <a:bodyPr vert="horz" wrap="square" lIns="0" tIns="45720" rIns="0" bIns="45720" numCol="1" anchor="ctr" anchorCtr="0" compatLnSpc="1">
            <a:prstTxWarp prst="textNoShape">
              <a:avLst/>
            </a:prstTxWarp>
            <a:noAutofit/>
          </a:bodyPr>
          <a:lstStyle/>
          <a:p>
            <a:pPr algn="r">
              <a:defRPr/>
            </a:pPr>
            <a:r>
              <a:rPr lang="en-US" sz="900" b="1" dirty="0">
                <a:solidFill>
                  <a:srgbClr val="FFFFFF"/>
                </a:solidFill>
                <a:latin typeface="Tw Cen MT"/>
              </a:rPr>
              <a:t>Introduction</a:t>
            </a:r>
          </a:p>
        </p:txBody>
      </p:sp>
      <p:sp>
        <p:nvSpPr>
          <p:cNvPr id="10" name="Rectangle 9"/>
          <p:cNvSpPr/>
          <p:nvPr/>
        </p:nvSpPr>
        <p:spPr>
          <a:xfrm>
            <a:off x="457199" y="1400542"/>
            <a:ext cx="3334871" cy="5081280"/>
          </a:xfrm>
          <a:prstGeom prst="rect">
            <a:avLst/>
          </a:prstGeom>
          <a:solidFill>
            <a:srgbClr val="FF0000">
              <a:alpha val="2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9997" y="1400542"/>
            <a:ext cx="3398482" cy="5081280"/>
          </a:xfrm>
          <a:prstGeom prst="rect">
            <a:avLst/>
          </a:prstGeom>
          <a:solidFill>
            <a:srgbClr val="FF0000">
              <a:alpha val="2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8234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KG44342DSTAFF@FFGJRZNFUVWXY5M7" val="3023"/>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 \mathbf{n}_k=&amp;[n_1,n_2,\dots,n_{i_k}]^{\mathsf{T}}\notag&#10;\end{align}&#10;\end{document}"/>
  <p:tag name="IGUANATEXSIZE" val="2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setspace}&#10;\usepackage{amsfonts}&#10;\pagestyle{empty}&#10;\begin{document}&#10;\begin{align*}&#10;\label{eq:costfn}&#10;\begin{split}&#10;  J_{k}\left(\mathbf{x}_k,\mathbf{n}_k\right)=&amp;\underbrace{\left\|\mathbf{R}_{\mathrm{xx}k}\mathbf{x}_k+\mathbf{R}_{\mathrm{xn}k}\mathbf{n}_k-\mathbf{z}_{\mathrm{x}k}\right\|^2}_\text{Term involving the integer- and real-valued states}\\&#10;  +&amp;\hspace{-5mm}\underbrace{\left\|\mathbf{R}_{\mathrm{nn}k}\mathbf{n}_k-\mathbf{z}_{\mathrm{n}k}\right\|^2}_\text{Term&#10;    involving only the integer-valued state} +\underbrace{\sum_{i=1}^k\left\|{z}_{\mathrm{r}i}\right\|^2}_\text{Residual&#10;    term} &#10;\end{split}&#10;\end{align*}&#10;\end{document}"/>
  <p:tag name="IGUANATEXSIZE" val="2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nabla\Delta\tilde{\phi}_k&#10;=&amp;\mathbf{H}_\mathbf{x}\mathbf{x}_k+\mathbf{H}_{\mathbf{n}k}\mathbf{n}_k+ \nabla\Delta v_{\phi,k}\notag&#10;\end{align}&#10;\end{document}"/>
  <p:tag name="IGUANATEXSIZE" val="20"/>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mathbf{x}_k=&amp;[\nabla\Delta\phi_{k},\omega_{k}]^{\mathsf{T}}\notag&#10;\end{align}&#10;\end{document}"/>
  <p:tag name="IGUANATEXSIZE" val="2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nabla\Delta\tilde{\phi}_k&#10;=&amp;\mathbf{H}_\mathbf{x}\mathbf{x}_k+\mathbf{H}_{\mathbf{n}k}\mathbf{n}_k+ \nabla\Delta v_{\phi,k}\notag&#10;\end{align}&#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elta X,\ \Delta Y,\ \Delta Z$&#10;&#10;&#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phi}^j_\mathrm{A}(t)=&amp;\underbrace{\frac{1}{\lambda}r(t)}_{\text{True Range}} +&#10;\underbrace{\frac{c}{\lambda}[\delta t_\mathrm{A}(t) - \delta t^{j}(t)]}_{\text{Receiver/Satellite Clock Errors}} &#10;+ \underbrace{\epsilon(t)}_{\text{Atmospheric Errors}} &#10;+ \underbrace{\gamma^j_{A_0} - \psi^j_{0}}_{\text{Rx/Tx Ambiguities}}&#10;+ \underbrace{v_{\phi}(t)}_{\text{Noise}}\notag&#10;\end{align}&#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nabla\Delta\phi}^{ji}_\mathrm{AB}(t)&#10;=&amp;\underbrace{\frac{1}{\lambda}\nabla\Delta r_e(t)}_{\text{Residual Range}} &#10;+ \underbrace{N^{ij}_{\mathrm{AB}}}_{\text{Integer Ambiguity}}&#10;+ \underbrace{\nabla\Delta v_{\phi}(t)}_{\text{Noise}}\notag&#10;\end{align}&#10;\end{document}"/>
  <p:tag name="IGUANATEXSIZE" val="18"/>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phi}^j_\mathrm{A}(t)=&amp;\underbrace{\frac{1}{\lambda}r(t)}_{\text{True Range}} +&#10;\underbrace{\frac{c}{\lambda}[\delta t_\mathrm{A}(t) - \delta t^{j}(t)]}_{\text{Receiver/Satellite Clock Errors}} &#10;+ \underbrace{\epsilon(t)}_{\text{Atmospheric Errors}} &#10;+ \underbrace{\gamma^j_{A_0} - \psi^j_{0}}_{\text{Rx/Tx Ambiguities}}&#10;+ \underbrace{v_{\phi}(t)}_{\text{Noise}}\notag&#10;\end{align}&#10;\end{document}"/>
  <p:tag name="IGUANATEXSIZE" val="2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phi}^j_\mathrm{A}(t)=&amp;\underbrace{\frac{1}{\lambda}r(t)}_{\text{True Range}} +&#10;\underbrace{\frac{c}{\lambda}[\delta t_\mathrm{A}(t) - \delta t^{j}(t)]}_{\text{Receiver/Satellite Clock Errors}} &#10;+ \underbrace{\epsilon(t)}_{\text{Atmospheric Errors}} &#10;+ \underbrace{\gamma^j_{A_0} - \psi^j_{0}}_{\text{Rx/Tx Ambiguities}}&#10;+ \underbrace{v_{\phi}(t)}_{\text{Noise}}\notag&#10;\end{align}&#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nabla\Delta\phi}^{ji}_\mathrm{AB}(t)&#10;=&amp;\underbrace{\frac{1}{\lambda}\nabla\Delta r_e(t)}_{\text{Residual Range}} &#10;+ \underbrace{N^{ij}_{\mathrm{AB}}}_{\text{Integer Ambiguity}}&#10;+ \underbrace{\nabla\Delta v_{\phi}(t)}_{\text{Noise}}\notag&#10;\end{align}&#10;\end{document}"/>
  <p:tag name="IGUANATEXSIZE" val="18"/>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nabla\Delta\phi}^{ji}_\mathrm{AB}(t)&#10;=&amp;\underbrace{\frac{1}{\lambda}\nabla\Delta r_e(t)}_{\text{Residual Range}} &#10;+ \underbrace{N^{ij}_{\mathrm{AB}}}_{\text{Integer Ambiguity}}&#10;+ \underbrace{\nabla\Delta v_{\phi}(t)}_{\text{Noise}}\notag&#10;\end{align}&#10;\end{document}"/>
  <p:tag name="IGUANATEXSIZE" val="18"/>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align}&#10;\mathbf{x}_k=&amp;[\nabla\Delta\phi_{k},\omega_{k}]^{\mathsf{T}}\notag&#10;\end{align}&#10;\end{document}"/>
  <p:tag name="IGUANATEXSIZE" val="2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c2010RFIMitigationSlide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ec2010RFIMitigationSlide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c2010RFIMitigationSlide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Retrospect</Template>
  <TotalTime>0</TotalTime>
  <Words>8665</Words>
  <Application>Microsoft Office PowerPoint</Application>
  <PresentationFormat>Custom</PresentationFormat>
  <Paragraphs>675</Paragraphs>
  <Slides>54</Slides>
  <Notes>54</Notes>
  <HiddenSlides>2</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54</vt:i4>
      </vt:variant>
    </vt:vector>
  </HeadingPairs>
  <TitlesOfParts>
    <vt:vector size="71" baseType="lpstr">
      <vt:lpstr>Tw Cen MT</vt:lpstr>
      <vt:lpstr>Garamond</vt:lpstr>
      <vt:lpstr>Calibri Light</vt:lpstr>
      <vt:lpstr>Cambria</vt:lpstr>
      <vt:lpstr>Wingdings 2</vt:lpstr>
      <vt:lpstr>Wingdings</vt:lpstr>
      <vt:lpstr>Calibri</vt:lpstr>
      <vt:lpstr>Gill Sans MT</vt:lpstr>
      <vt:lpstr>Arial</vt:lpstr>
      <vt:lpstr>Times New Roman</vt:lpstr>
      <vt:lpstr>Dec2010RFIMitigationSlides</vt:lpstr>
      <vt:lpstr>1_Dec2010RFIMitigationSlides</vt:lpstr>
      <vt:lpstr>Custom Design</vt:lpstr>
      <vt:lpstr>1_Custom Design</vt:lpstr>
      <vt:lpstr>5_Office Theme</vt:lpstr>
      <vt:lpstr>6_Office Theme</vt:lpstr>
      <vt:lpstr>2_Dec2010RFIMitigationSlides</vt:lpstr>
      <vt:lpstr>PowerPoint Presentation</vt:lpstr>
      <vt:lpstr>Global Navigation Satellite System (GNSS)</vt:lpstr>
      <vt:lpstr>GNSS Positioning Today</vt:lpstr>
      <vt:lpstr>Where It’s Going</vt:lpstr>
      <vt:lpstr>Reduction in GNSS Range Error Has Stalled</vt:lpstr>
      <vt:lpstr>A Dramatic Accuracy Increase</vt:lpstr>
      <vt:lpstr>Carrier Phase Positioning</vt:lpstr>
      <vt:lpstr>CDGNSS Challenges for the Mass-Market</vt:lpstr>
      <vt:lpstr>CDGNSS Challenges for the Mass-Market</vt:lpstr>
      <vt:lpstr>Thesis Statement</vt:lpstr>
      <vt:lpstr>Contributions: “Advanced Techniques for Centimeter-Accurate GNSS Positioning on Low-Cost Mobile Platforms” </vt:lpstr>
      <vt:lpstr>First Contribution</vt:lpstr>
      <vt:lpstr>Problem: High Power Consumption</vt:lpstr>
      <vt:lpstr>Motivation</vt:lpstr>
      <vt:lpstr>Proposed Reconstruction Technique</vt:lpstr>
      <vt:lpstr>Two Key Insights</vt:lpstr>
      <vt:lpstr>Reconstruction Filter Framework</vt:lpstr>
      <vt:lpstr>Reconstruction Results (Simulation)</vt:lpstr>
      <vt:lpstr>Second Contribution</vt:lpstr>
      <vt:lpstr>Motivation</vt:lpstr>
      <vt:lpstr>Feasibility</vt:lpstr>
      <vt:lpstr>Primary Impediment: Large Time Correlated Multipath</vt:lpstr>
      <vt:lpstr>Existing Multipath Mitigation Techniques</vt:lpstr>
      <vt:lpstr>Main Takeaways of Existing Work</vt:lpstr>
      <vt:lpstr>Multipath Mitigation Suited for Smartphones: Suppression via Antenna Motion and Non-Coherent Averaging</vt:lpstr>
      <vt:lpstr>Modeling Antenna Dynamics and Phase Errors</vt:lpstr>
      <vt:lpstr>Formal Dynamics and Phase Noise Model</vt:lpstr>
      <vt:lpstr>Solving for the Integer and Real-valued State</vt:lpstr>
      <vt:lpstr>Results: How Much does Motion Help? (simulation)</vt:lpstr>
      <vt:lpstr>Results: How Much does Motion Help? (simulation)</vt:lpstr>
      <vt:lpstr>Results: How Much does Motion Help? (simulation)</vt:lpstr>
      <vt:lpstr>Results: How Much does Motion Help? (real data)</vt:lpstr>
      <vt:lpstr>Results: Antenna Motion with a Known Motion Profile</vt:lpstr>
      <vt:lpstr>Third Contribution</vt:lpstr>
      <vt:lpstr>Motivation</vt:lpstr>
      <vt:lpstr>Structure from Motion</vt:lpstr>
      <vt:lpstr>Proposed Framework: VISRTK</vt:lpstr>
      <vt:lpstr>PowerPoint Presentation</vt:lpstr>
      <vt:lpstr>PowerPoint Presentation</vt:lpstr>
      <vt:lpstr>PowerPoint Presentation</vt:lpstr>
      <vt:lpstr>PowerPoint Presentation</vt:lpstr>
      <vt:lpstr>Sparse Scene Reconstruction</vt:lpstr>
      <vt:lpstr>Dense Scene Reconstruction</vt:lpstr>
      <vt:lpstr>Rotational, Translational, and Scale Ambiguity</vt:lpstr>
      <vt:lpstr>VISRTK: Tightly-Coupled GNSS Phase and Vision Measurements</vt:lpstr>
      <vt:lpstr>VISRTK: Tightly-Coupled GNSS Phase and Vision Measurements</vt:lpstr>
      <vt:lpstr>VISRTK TAR Reduction (real data)</vt:lpstr>
      <vt:lpstr>VISRTK TAR Reduction (simulated data)</vt:lpstr>
      <vt:lpstr>Jumpstart VISRTK for Instantaneous TAR (real data)</vt:lpstr>
      <vt:lpstr>PowerPoint Presentation</vt:lpstr>
      <vt:lpstr>Accuracy Validation</vt:lpstr>
      <vt:lpstr>Contributions: “Advanced Techniques for Centimeter-Accurate GNSS Positioning on Low-Cost Mobile Platforms” </vt:lpstr>
      <vt:lpstr>How long does ambiguity resolution take?</vt:lpstr>
      <vt:lpstr>Simulated and Empirical Results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2014-01-27T22:14:17Z</dcterms:created>
  <dcterms:modified xsi:type="dcterms:W3CDTF">2015-08-25T14:44:47Z</dcterms:modified>
</cp:coreProperties>
</file>